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tags/tag1.xml" ContentType="application/vnd.openxmlformats-officedocument.presentationml.tags+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sldIdLst>
    <p:sldId id="256" r:id="rId2"/>
    <p:sldId id="257" r:id="rId3"/>
    <p:sldId id="325" r:id="rId4"/>
    <p:sldId id="326" r:id="rId5"/>
    <p:sldId id="327" r:id="rId6"/>
    <p:sldId id="328" r:id="rId7"/>
    <p:sldId id="329" r:id="rId8"/>
    <p:sldId id="330" r:id="rId9"/>
    <p:sldId id="331" r:id="rId10"/>
    <p:sldId id="332" r:id="rId11"/>
    <p:sldId id="333" r:id="rId12"/>
    <p:sldId id="334" r:id="rId13"/>
    <p:sldId id="335" r:id="rId14"/>
    <p:sldId id="336" r:id="rId15"/>
    <p:sldId id="337" r:id="rId16"/>
    <p:sldId id="338" r:id="rId17"/>
    <p:sldId id="339" r:id="rId18"/>
    <p:sldId id="340" r:id="rId19"/>
    <p:sldId id="341" r:id="rId20"/>
    <p:sldId id="342" r:id="rId21"/>
    <p:sldId id="343" r:id="rId22"/>
    <p:sldId id="344" r:id="rId23"/>
    <p:sldId id="345" r:id="rId24"/>
    <p:sldId id="346" r:id="rId25"/>
    <p:sldId id="347" r:id="rId26"/>
    <p:sldId id="348" r:id="rId27"/>
    <p:sldId id="349" r:id="rId28"/>
    <p:sldId id="350" r:id="rId29"/>
    <p:sldId id="351" r:id="rId30"/>
    <p:sldId id="352" r:id="rId31"/>
    <p:sldId id="353" r:id="rId32"/>
    <p:sldId id="354" r:id="rId33"/>
    <p:sldId id="355" r:id="rId34"/>
    <p:sldId id="356" r:id="rId35"/>
    <p:sldId id="357" r:id="rId36"/>
    <p:sldId id="358" r:id="rId37"/>
    <p:sldId id="359" r:id="rId38"/>
    <p:sldId id="360" r:id="rId39"/>
    <p:sldId id="361" r:id="rId40"/>
    <p:sldId id="362" r:id="rId41"/>
    <p:sldId id="363" r:id="rId42"/>
    <p:sldId id="364" r:id="rId43"/>
    <p:sldId id="365" r:id="rId44"/>
    <p:sldId id="366" r:id="rId45"/>
    <p:sldId id="367" r:id="rId46"/>
    <p:sldId id="368" r:id="rId47"/>
    <p:sldId id="369" r:id="rId48"/>
    <p:sldId id="370" r:id="rId49"/>
    <p:sldId id="371" r:id="rId50"/>
    <p:sldId id="372" r:id="rId51"/>
    <p:sldId id="373" r:id="rId52"/>
    <p:sldId id="374" r:id="rId53"/>
    <p:sldId id="375" r:id="rId54"/>
    <p:sldId id="376" r:id="rId55"/>
    <p:sldId id="377" r:id="rId56"/>
    <p:sldId id="378" r:id="rId57"/>
    <p:sldId id="379" r:id="rId58"/>
    <p:sldId id="380" r:id="rId59"/>
    <p:sldId id="381" r:id="rId60"/>
    <p:sldId id="382" r:id="rId61"/>
    <p:sldId id="383" r:id="rId62"/>
    <p:sldId id="384" r:id="rId63"/>
    <p:sldId id="385" r:id="rId64"/>
    <p:sldId id="386" r:id="rId65"/>
    <p:sldId id="387" r:id="rId66"/>
    <p:sldId id="388" r:id="rId67"/>
    <p:sldId id="389" r:id="rId6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673" autoAdjust="0"/>
  </p:normalViewPr>
  <p:slideViewPr>
    <p:cSldViewPr snapToGrid="0">
      <p:cViewPr varScale="1">
        <p:scale>
          <a:sx n="60" d="100"/>
          <a:sy n="60" d="100"/>
        </p:scale>
        <p:origin x="152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media/image1.jpeg>
</file>

<file path=ppt/media/image2.png>
</file>

<file path=ppt/media/image3.png>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5BB6EA-094F-49DF-99ED-E77E0485261A}" type="datetimeFigureOut">
              <a:rPr lang="zh-CN" altLang="en-US" smtClean="0"/>
              <a:t>2021/3/11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B2B58-32C1-4884-BF61-05B0AA5B72BF}" type="slidenum">
              <a:rPr lang="zh-CN" altLang="en-US" smtClean="0"/>
              <a:t>‹#›</a:t>
            </a:fld>
            <a:endParaRPr lang="zh-CN" altLang="en-US"/>
          </a:p>
        </p:txBody>
      </p:sp>
    </p:spTree>
    <p:extLst>
      <p:ext uri="{BB962C8B-B14F-4D97-AF65-F5344CB8AC3E}">
        <p14:creationId xmlns:p14="http://schemas.microsoft.com/office/powerpoint/2010/main" val="2204559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定义：设</a:t>
            </a:r>
            <a:r>
              <a:rPr lang="en-US" altLang="zh-CN" sz="1200" b="1" dirty="0" smtClean="0">
                <a:effectLst>
                  <a:outerShdw blurRad="38100" dist="38100" dir="2700000" algn="tl">
                    <a:srgbClr val="000000"/>
                  </a:outerShdw>
                </a:effectLst>
                <a:latin typeface="Times New Roman" pitchFamily="18" charset="0"/>
                <a:ea typeface="楷体_GB2312" pitchFamily="49" charset="-122"/>
              </a:rPr>
              <a:t>G</a:t>
            </a:r>
            <a:r>
              <a:rPr lang="zh-CN" altLang="en-US" sz="1200" b="1"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Z</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］是一文法，</a:t>
            </a:r>
            <a:r>
              <a:rPr lang="en-US" altLang="zh-CN" sz="1200" b="1" dirty="0" smtClean="0">
                <a:effectLst>
                  <a:outerShdw blurRad="38100" dist="38100" dir="2700000" algn="tl">
                    <a:srgbClr val="000000"/>
                  </a:outerShdw>
                </a:effectLst>
                <a:latin typeface="Times New Roman" pitchFamily="18" charset="0"/>
                <a:ea typeface="楷体_GB2312" pitchFamily="49" charset="-122"/>
              </a:rPr>
              <a:t>w=</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xuy</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是其中一句型，若有</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effectLst>
                  <a:outerShdw blurRad="38100" dist="38100" dir="2700000" algn="tl">
                    <a:srgbClr val="000000"/>
                  </a:outerShdw>
                </a:effectLst>
                <a:latin typeface="Times New Roman" pitchFamily="18" charset="0"/>
                <a:ea typeface="楷体_GB2312" pitchFamily="49" charset="-122"/>
              </a:rPr>
              <a:t>Z </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xUy</a:t>
            </a:r>
            <a:r>
              <a:rPr lang="en-US" altLang="zh-CN" sz="1200" b="1" dirty="0" smtClean="0">
                <a:effectLst>
                  <a:outerShdw blurRad="38100" dist="38100" dir="2700000" algn="tl">
                    <a:srgbClr val="000000"/>
                  </a:outerShdw>
                </a:effectLst>
                <a:latin typeface="Times New Roman" pitchFamily="18" charset="0"/>
                <a:ea typeface="楷体_GB2312" pitchFamily="49" charset="-122"/>
              </a:rPr>
              <a:t>, U∈V</a:t>
            </a:r>
            <a:r>
              <a:rPr lang="en-US" altLang="zh-CN" sz="1200" b="1" baseline="-25000" dirty="0" smtClean="0">
                <a:effectLst>
                  <a:outerShdw blurRad="38100" dist="38100" dir="2700000" algn="tl">
                    <a:srgbClr val="000000"/>
                  </a:outerShdw>
                </a:effectLst>
                <a:latin typeface="Times New Roman" pitchFamily="18" charset="0"/>
                <a:ea typeface="楷体_GB2312" pitchFamily="49" charset="-122"/>
              </a:rPr>
              <a:t>N</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且 </a:t>
            </a:r>
            <a:r>
              <a:rPr lang="en-US" altLang="zh-CN" sz="1200" b="1" dirty="0" smtClean="0">
                <a:solidFill>
                  <a:srgbClr val="FFC000"/>
                </a:solidFill>
                <a:latin typeface="Times New Roman" pitchFamily="18" charset="0"/>
                <a:ea typeface="楷体_GB2312" pitchFamily="49" charset="-122"/>
              </a:rPr>
              <a:t>U </a:t>
            </a:r>
            <a:r>
              <a:rPr lang="en-US" altLang="zh-CN" sz="1200" b="1" dirty="0" smtClean="0">
                <a:solidFill>
                  <a:srgbClr val="FFC000"/>
                </a:solidFill>
                <a:latin typeface="Times New Roman" pitchFamily="18" charset="0"/>
                <a:ea typeface="楷体_GB2312" pitchFamily="49" charset="-122"/>
                <a:sym typeface="Symbol" pitchFamily="18" charset="2"/>
              </a:rPr>
              <a:t></a:t>
            </a:r>
            <a:r>
              <a:rPr lang="en-US" altLang="zh-CN" sz="1200" b="1" dirty="0" smtClean="0">
                <a:solidFill>
                  <a:srgbClr val="FFC000"/>
                </a:solidFill>
                <a:latin typeface="Times New Roman" pitchFamily="18" charset="0"/>
                <a:ea typeface="楷体_GB2312" pitchFamily="49" charset="-122"/>
              </a:rPr>
              <a:t> +</a:t>
            </a:r>
            <a:r>
              <a:rPr lang="en-US" altLang="zh-CN" sz="1200" b="1" dirty="0" smtClean="0">
                <a:effectLst>
                  <a:outerShdw blurRad="38100" dist="38100" dir="2700000" algn="tl">
                    <a:srgbClr val="000000"/>
                  </a:outerShdw>
                </a:effectLst>
                <a:latin typeface="Times New Roman" pitchFamily="18" charset="0"/>
                <a:ea typeface="楷体_GB2312" pitchFamily="49" charset="-122"/>
              </a:rPr>
              <a:t>u,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u∈V</a:t>
            </a:r>
            <a:r>
              <a:rPr lang="en-US" altLang="zh-CN" sz="1200" b="1" baseline="30000"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则称</a:t>
            </a:r>
            <a:r>
              <a:rPr lang="en-US" altLang="zh-CN" sz="1200" b="1" dirty="0" smtClean="0">
                <a:effectLst>
                  <a:outerShdw blurRad="38100" dist="38100" dir="2700000" algn="tl">
                    <a:srgbClr val="000000"/>
                  </a:outerShdw>
                </a:effectLst>
                <a:latin typeface="Times New Roman" pitchFamily="18" charset="0"/>
                <a:ea typeface="楷体_GB2312" pitchFamily="49" charset="-122"/>
              </a:rPr>
              <a:t>u</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是一个相对于非终结符</a:t>
            </a:r>
            <a:r>
              <a:rPr lang="en-US" altLang="zh-CN" sz="1200" b="1" dirty="0" smtClean="0">
                <a:effectLst>
                  <a:outerShdw blurRad="38100" dist="38100" dir="2700000" algn="tl">
                    <a:srgbClr val="000000"/>
                  </a:outerShdw>
                </a:effectLst>
                <a:latin typeface="Times New Roman" pitchFamily="18" charset="0"/>
                <a:ea typeface="楷体_GB2312" pitchFamily="49" charset="-122"/>
              </a:rPr>
              <a:t>U</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、句型</a:t>
            </a:r>
            <a:r>
              <a:rPr lang="en-US" altLang="zh-CN" sz="1200" b="1" dirty="0" smtClean="0">
                <a:effectLst>
                  <a:outerShdw blurRad="38100" dist="38100" dir="2700000" algn="tl">
                    <a:srgbClr val="000000"/>
                  </a:outerShdw>
                </a:effectLst>
                <a:latin typeface="Times New Roman" pitchFamily="18" charset="0"/>
                <a:ea typeface="楷体_GB2312" pitchFamily="49" charset="-122"/>
              </a:rPr>
              <a:t>w</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短语</a:t>
            </a:r>
            <a:r>
              <a:rPr lang="zh-CN" altLang="en-US" sz="1200" b="1" dirty="0" smtClean="0">
                <a:solidFill>
                  <a:schemeClr val="tx2"/>
                </a:solidFill>
                <a:effectLst>
                  <a:outerShdw blurRad="38100" dist="38100" dir="2700000" algn="tl">
                    <a:srgbClr val="000000"/>
                  </a:outerShdw>
                </a:effectLst>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若</a:t>
            </a:r>
            <a:r>
              <a:rPr lang="en-US" altLang="zh-CN" sz="1200" b="1" dirty="0" smtClean="0">
                <a:effectLst>
                  <a:outerShdw blurRad="38100" dist="38100" dir="2700000" algn="tl">
                    <a:srgbClr val="000000"/>
                  </a:outerShdw>
                </a:effectLst>
                <a:latin typeface="Times New Roman" pitchFamily="18" charset="0"/>
                <a:ea typeface="楷体_GB2312" pitchFamily="49" charset="-122"/>
              </a:rPr>
              <a:t>Z </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xUy</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且</a:t>
            </a:r>
            <a:r>
              <a:rPr lang="en-US" altLang="zh-CN" sz="1200" b="1" dirty="0" smtClean="0">
                <a:effectLst>
                  <a:outerShdw blurRad="38100" dist="38100" dir="2700000" algn="tl">
                    <a:srgbClr val="000000"/>
                  </a:outerShdw>
                </a:effectLst>
                <a:latin typeface="Times New Roman" pitchFamily="18" charset="0"/>
                <a:ea typeface="楷体_GB2312" pitchFamily="49" charset="-122"/>
              </a:rPr>
              <a:t>U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u</a:t>
            </a:r>
          </a:p>
          <a:p>
            <a:pPr marL="419100" indent="-382588" algn="just">
              <a:lnSpc>
                <a:spcPct val="110000"/>
              </a:lnSpc>
              <a:spcBef>
                <a:spcPct val="20000"/>
              </a:spcBef>
              <a:buClr>
                <a:schemeClr val="accent1"/>
              </a:buClr>
              <a:buSzPct val="80000"/>
              <a:defRPr/>
            </a:pP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则称</a:t>
            </a:r>
            <a:r>
              <a:rPr lang="en-US" altLang="zh-CN" sz="1200" b="1" dirty="0" smtClean="0">
                <a:effectLst>
                  <a:outerShdw blurRad="38100" dist="38100" dir="2700000" algn="tl">
                    <a:srgbClr val="000000"/>
                  </a:outerShdw>
                </a:effectLst>
                <a:latin typeface="Times New Roman" pitchFamily="18" charset="0"/>
                <a:ea typeface="楷体_GB2312" pitchFamily="49" charset="-122"/>
              </a:rPr>
              <a:t>u</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是一个相对于非终结符</a:t>
            </a:r>
            <a:r>
              <a:rPr lang="en-US" altLang="zh-CN" sz="1200" b="1" dirty="0" smtClean="0">
                <a:effectLst>
                  <a:outerShdw blurRad="38100" dist="38100" dir="2700000" algn="tl">
                    <a:srgbClr val="000000"/>
                  </a:outerShdw>
                </a:effectLst>
                <a:latin typeface="Times New Roman" pitchFamily="18" charset="0"/>
                <a:ea typeface="楷体_GB2312" pitchFamily="49" charset="-122"/>
              </a:rPr>
              <a:t>U</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、句型</a:t>
            </a:r>
            <a:r>
              <a:rPr lang="en-US" altLang="zh-CN" sz="1200" b="1" dirty="0" smtClean="0">
                <a:effectLst>
                  <a:outerShdw blurRad="38100" dist="38100" dir="2700000" algn="tl">
                    <a:srgbClr val="000000"/>
                  </a:outerShdw>
                </a:effectLst>
                <a:latin typeface="Times New Roman" pitchFamily="18" charset="0"/>
                <a:ea typeface="楷体_GB2312" pitchFamily="49" charset="-122"/>
              </a:rPr>
              <a:t>w</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简单短语</a:t>
            </a:r>
            <a:r>
              <a:rPr lang="zh-CN" altLang="en-US" sz="1200" b="1" dirty="0" smtClean="0">
                <a:effectLst>
                  <a:outerShdw blurRad="38100" dist="38100" dir="2700000" algn="tl">
                    <a:srgbClr val="000000"/>
                  </a:outerShdw>
                </a:effectLst>
                <a:latin typeface="Times New Roman" pitchFamily="18" charset="0"/>
                <a:ea typeface="楷体_GB2312" pitchFamily="49" charset="-122"/>
              </a:rPr>
              <a:t>。 </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从这个定义可以看出，短语和简单短语的一定是句型的子串，短语和简单短语都是相对于某个非终结符号的，短语是通过多步推导出来的符号串，而简单短语是一步直接推导出来的符号串。因此，我们可以在推导序列中，逆向找到句型的短语和简单短语。</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例如 在整数串的推导序列中，</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整数</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数字串</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数字串</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2&lt;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由定义可知： </a:t>
            </a:r>
            <a:r>
              <a:rPr lang="en-US" altLang="zh-CN" sz="1200" b="1" dirty="0" smtClean="0">
                <a:effectLst>
                  <a:outerShdw blurRad="38100" dist="38100" dir="2700000" algn="tl">
                    <a:srgbClr val="000000"/>
                  </a:outerShdw>
                </a:effectLst>
                <a:latin typeface="Times New Roman" pitchFamily="18" charset="0"/>
                <a:ea typeface="楷体_GB2312" pitchFamily="49" charset="-12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整数</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 &lt;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数字串</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effectLst>
                  <a:outerShdw blurRad="38100" dist="38100" dir="2700000" algn="tl">
                    <a:srgbClr val="000000"/>
                  </a:outerShdw>
                </a:effectLst>
                <a:latin typeface="Times New Roman" pitchFamily="18" charset="0"/>
                <a:ea typeface="楷体_GB2312" pitchFamily="49" charset="-122"/>
              </a:rPr>
              <a:t>w=2&lt;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p>
          <a:p>
            <a:pPr marL="419100" indent="-382588" algn="just">
              <a:lnSpc>
                <a:spcPct val="110000"/>
              </a:lnSpc>
              <a:spcBef>
                <a:spcPct val="20000"/>
              </a:spcBef>
              <a:buClr>
                <a:schemeClr val="accent1"/>
              </a:buClr>
              <a:buSzPct val="80000"/>
              <a:defRPr/>
            </a:pP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所以</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数字串</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 </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+2</a:t>
            </a:r>
            <a:r>
              <a:rPr lang="zh-CN" altLang="en-US"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，即</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2</a:t>
            </a:r>
            <a:r>
              <a:rPr lang="zh-CN" altLang="en-US"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是相对于非终结符</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数字串</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，句型</a:t>
            </a:r>
            <a:r>
              <a:rPr lang="en-US" altLang="zh-CN" sz="1200" b="1" dirty="0" smtClean="0">
                <a:effectLst>
                  <a:outerShdw blurRad="38100" dist="38100" dir="2700000" algn="tl">
                    <a:srgbClr val="000000"/>
                  </a:outerShdw>
                </a:effectLst>
                <a:latin typeface="Times New Roman" pitchFamily="18" charset="0"/>
                <a:ea typeface="楷体_GB2312" pitchFamily="49" charset="-122"/>
              </a:rPr>
              <a:t>2&lt;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的短语，而</a:t>
            </a:r>
            <a:r>
              <a:rPr lang="en-US" altLang="zh-CN" sz="1200" b="1" dirty="0" smtClean="0">
                <a:effectLst>
                  <a:outerShdw blurRad="38100" dist="38100" dir="2700000" algn="tl">
                    <a:srgbClr val="000000"/>
                  </a:outerShdw>
                </a:effectLst>
                <a:latin typeface="Times New Roman" pitchFamily="18" charset="0"/>
                <a:ea typeface="楷体_GB2312" pitchFamily="49" charset="-12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整数</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 &lt;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effectLst>
                  <a:outerShdw blurRad="38100" dist="38100" dir="2700000" algn="tl">
                    <a:srgbClr val="000000"/>
                  </a:outerShdw>
                </a:effectLst>
                <a:latin typeface="Times New Roman" pitchFamily="18" charset="0"/>
                <a:ea typeface="楷体_GB2312" pitchFamily="49" charset="-122"/>
              </a:rPr>
              <a:t>w=2&lt;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zh-CN" altLang="en-US" sz="1200" b="1"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 </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2</a:t>
            </a:r>
            <a:r>
              <a:rPr lang="zh-CN" altLang="en-US"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 所以</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2</a:t>
            </a:r>
            <a:r>
              <a:rPr lang="zh-CN" altLang="en-US"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是相对于非终结符</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，句型</a:t>
            </a:r>
            <a:r>
              <a:rPr lang="en-US" altLang="zh-CN" sz="1200" b="1" dirty="0" smtClean="0">
                <a:effectLst>
                  <a:outerShdw blurRad="38100" dist="38100" dir="2700000" algn="tl">
                    <a:srgbClr val="000000"/>
                  </a:outerShdw>
                </a:effectLst>
                <a:latin typeface="Times New Roman" pitchFamily="18" charset="0"/>
                <a:ea typeface="楷体_GB2312" pitchFamily="49" charset="-122"/>
              </a:rPr>
              <a:t>2&lt;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的简单短语</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a:t>
            </a:fld>
            <a:endParaRPr lang="zh-CN" altLang="en-US"/>
          </a:p>
        </p:txBody>
      </p:sp>
    </p:spTree>
    <p:extLst>
      <p:ext uri="{BB962C8B-B14F-4D97-AF65-F5344CB8AC3E}">
        <p14:creationId xmlns:p14="http://schemas.microsoft.com/office/powerpoint/2010/main" val="15666524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20000"/>
              </a:lnSpc>
              <a:spcBef>
                <a:spcPct val="20000"/>
              </a:spcBef>
              <a:buClr>
                <a:schemeClr val="hlink"/>
              </a:buClr>
              <a:buSzPct val="80000"/>
              <a:buFont typeface="Wingdings" pitchFamily="2" charset="2"/>
              <a:buNone/>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文法</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G</a:t>
            </a: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S</a:t>
            </a: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］的推导序列</a:t>
            </a:r>
            <a:r>
              <a:rPr lang="en-US" altLang="zh-CN" sz="1200" b="1" dirty="0" smtClean="0">
                <a:solidFill>
                  <a:srgbClr val="FFC000"/>
                </a:solidFill>
                <a:latin typeface="Times New Roman" pitchFamily="18" charset="0"/>
                <a:ea typeface="楷体_GB2312" pitchFamily="49" charset="-122"/>
                <a:cs typeface="Courier New" pitchFamily="49" charset="0"/>
              </a:rPr>
              <a:t>S </a:t>
            </a:r>
            <a:r>
              <a:rPr lang="en-US" altLang="zh-CN" sz="1200" b="1" dirty="0" smtClean="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1200" b="1" dirty="0" smtClean="0">
                <a:solidFill>
                  <a:srgbClr val="FFC000"/>
                </a:solidFill>
                <a:latin typeface="Times New Roman" pitchFamily="18" charset="0"/>
                <a:ea typeface="楷体_GB2312" pitchFamily="49" charset="-122"/>
                <a:cs typeface="Courier New" pitchFamily="49" charset="0"/>
              </a:rPr>
              <a:t> AB </a:t>
            </a:r>
            <a:r>
              <a:rPr lang="en-US" altLang="zh-CN" sz="1200" b="1" dirty="0" smtClean="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1200" b="1" dirty="0" smtClean="0">
                <a:solidFill>
                  <a:srgbClr val="FFC000"/>
                </a:solidFill>
                <a:latin typeface="Times New Roman" pitchFamily="18" charset="0"/>
                <a:ea typeface="楷体_GB2312" pitchFamily="49" charset="-122"/>
                <a:cs typeface="Courier New" pitchFamily="49" charset="0"/>
              </a:rPr>
              <a:t> </a:t>
            </a:r>
            <a:r>
              <a:rPr lang="en-US" altLang="zh-CN" sz="1200" b="1" dirty="0" err="1" smtClean="0">
                <a:solidFill>
                  <a:srgbClr val="FFC000"/>
                </a:solidFill>
                <a:latin typeface="Times New Roman" pitchFamily="18" charset="0"/>
                <a:ea typeface="楷体_GB2312" pitchFamily="49" charset="-122"/>
                <a:cs typeface="Courier New" pitchFamily="49" charset="0"/>
              </a:rPr>
              <a:t>bBB</a:t>
            </a:r>
            <a:r>
              <a:rPr lang="en-US" altLang="zh-CN" sz="1200" b="1" dirty="0" smtClean="0">
                <a:solidFill>
                  <a:srgbClr val="FFC000"/>
                </a:solidFill>
                <a:latin typeface="Times New Roman" pitchFamily="18" charset="0"/>
                <a:ea typeface="楷体_GB2312" pitchFamily="49" charset="-122"/>
                <a:cs typeface="Courier New" pitchFamily="49" charset="0"/>
              </a:rPr>
              <a:t> </a:t>
            </a:r>
            <a:r>
              <a:rPr lang="en-US" altLang="zh-CN" sz="1200" b="1" dirty="0" smtClean="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1200" b="1" dirty="0" smtClean="0">
                <a:solidFill>
                  <a:srgbClr val="FFC000"/>
                </a:solidFill>
                <a:latin typeface="Times New Roman" pitchFamily="18" charset="0"/>
                <a:ea typeface="楷体_GB2312" pitchFamily="49" charset="-122"/>
                <a:cs typeface="Courier New" pitchFamily="49" charset="0"/>
              </a:rPr>
              <a:t> </a:t>
            </a:r>
            <a:r>
              <a:rPr lang="en-US" altLang="zh-CN" sz="1200" b="1" dirty="0" err="1" smtClean="0">
                <a:solidFill>
                  <a:srgbClr val="FFC000"/>
                </a:solidFill>
                <a:latin typeface="Times New Roman" pitchFamily="18" charset="0"/>
                <a:ea typeface="楷体_GB2312" pitchFamily="49" charset="-122"/>
                <a:cs typeface="Courier New" pitchFamily="49" charset="0"/>
              </a:rPr>
              <a:t>baB</a:t>
            </a:r>
            <a:r>
              <a:rPr lang="en-US" altLang="zh-CN" sz="1200" b="1" dirty="0" smtClean="0">
                <a:solidFill>
                  <a:srgbClr val="FFC000"/>
                </a:solidFill>
                <a:latin typeface="Times New Roman" pitchFamily="18" charset="0"/>
                <a:ea typeface="楷体_GB2312" pitchFamily="49" charset="-122"/>
                <a:cs typeface="Courier New" pitchFamily="49" charset="0"/>
              </a:rPr>
              <a:t> </a:t>
            </a:r>
            <a:r>
              <a:rPr lang="en-US" altLang="zh-CN" sz="1200" b="1" dirty="0" smtClean="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1200" b="1" dirty="0" smtClean="0">
                <a:solidFill>
                  <a:srgbClr val="FFC000"/>
                </a:solidFill>
                <a:latin typeface="Times New Roman" pitchFamily="18" charset="0"/>
                <a:ea typeface="楷体_GB2312" pitchFamily="49" charset="-122"/>
                <a:cs typeface="Courier New" pitchFamily="49" charset="0"/>
              </a:rPr>
              <a:t> </a:t>
            </a:r>
            <a:r>
              <a:rPr lang="en-US" altLang="zh-CN" sz="1200" b="1" dirty="0" err="1" smtClean="0">
                <a:solidFill>
                  <a:srgbClr val="FFC000"/>
                </a:solidFill>
                <a:latin typeface="Times New Roman" pitchFamily="18" charset="0"/>
                <a:ea typeface="楷体_GB2312" pitchFamily="49" charset="-122"/>
                <a:cs typeface="Courier New" pitchFamily="49" charset="0"/>
              </a:rPr>
              <a:t>baSb</a:t>
            </a:r>
            <a:endPar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endParaRPr>
          </a:p>
          <a:p>
            <a:pPr algn="just" eaLnBrk="1" hangingPunct="1">
              <a:lnSpc>
                <a:spcPct val="120000"/>
              </a:lnSpc>
              <a:spcBef>
                <a:spcPct val="20000"/>
              </a:spcBef>
              <a:buClr>
                <a:schemeClr val="hlink"/>
              </a:buClr>
              <a:buSzPct val="80000"/>
              <a:buFont typeface="Wingdings" pitchFamily="2" charset="2"/>
              <a:buNone/>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画出语法树如右图所示 。大家也可以画一下上例中另一个推导序列，我们会发现这两个推导序列虽然不同，但他们对应的语法树是完全相同的。对于无二义性的文法来说，同一句型对应了惟一的一棵语法树。</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12</a:t>
            </a:fld>
            <a:endParaRPr lang="zh-CN" altLang="en-US"/>
          </a:p>
        </p:txBody>
      </p:sp>
    </p:spTree>
    <p:extLst>
      <p:ext uri="{BB962C8B-B14F-4D97-AF65-F5344CB8AC3E}">
        <p14:creationId xmlns:p14="http://schemas.microsoft.com/office/powerpoint/2010/main" val="324761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10000"/>
              </a:lnSpc>
              <a:spcBef>
                <a:spcPts val="0"/>
              </a:spcBef>
              <a:spcAft>
                <a:spcPts val="0"/>
              </a:spcAft>
              <a:buClrTx/>
              <a:buSzTx/>
              <a:buFontTx/>
              <a:buNone/>
              <a:tabLst/>
              <a:defRPr/>
            </a:pPr>
            <a:r>
              <a:rPr lang="zh-CN" altLang="en-US" sz="1200" b="1" dirty="0" smtClean="0">
                <a:latin typeface="Times New Roman" pitchFamily="18" charset="0"/>
                <a:ea typeface="楷体_GB2312" pitchFamily="49" charset="-122"/>
              </a:rPr>
              <a:t>利用语法树可以构造文法的句型，</a:t>
            </a:r>
            <a:endParaRPr lang="zh-CN" altLang="en-US" sz="1100" b="1" dirty="0" smtClean="0">
              <a:latin typeface="Times New Roman" pitchFamily="18" charset="0"/>
              <a:ea typeface="楷体_GB2312" pitchFamily="49" charset="-122"/>
            </a:endParaRPr>
          </a:p>
          <a:p>
            <a:pPr algn="just" eaLnBrk="1" hangingPunct="1">
              <a:lnSpc>
                <a:spcPct val="110000"/>
              </a:lnSpc>
              <a:defRPr/>
            </a:pPr>
            <a:r>
              <a:rPr lang="zh-CN" altLang="en-US" sz="1200" b="1" dirty="0" smtClean="0">
                <a:latin typeface="Times New Roman" pitchFamily="18" charset="0"/>
                <a:ea typeface="楷体_GB2312" pitchFamily="49" charset="-122"/>
              </a:rPr>
              <a:t>根据语法树可以确定</a:t>
            </a:r>
            <a:r>
              <a:rPr lang="zh-CN" altLang="en-US" sz="1200" b="1" dirty="0" smtClean="0">
                <a:solidFill>
                  <a:srgbClr val="FFC000"/>
                </a:solidFill>
                <a:latin typeface="Times New Roman" pitchFamily="18" charset="0"/>
                <a:ea typeface="楷体_GB2312" pitchFamily="49" charset="-122"/>
              </a:rPr>
              <a:t>短语、简单短语和句柄</a:t>
            </a:r>
            <a:r>
              <a:rPr lang="en-US" altLang="zh-CN" sz="1200" b="1" dirty="0" smtClean="0">
                <a:solidFill>
                  <a:srgbClr val="FFC000"/>
                </a:solidFill>
                <a:latin typeface="Times New Roman" pitchFamily="18" charset="0"/>
                <a:ea typeface="楷体_GB2312" pitchFamily="49" charset="-122"/>
              </a:rPr>
              <a:t>——</a:t>
            </a:r>
          </a:p>
          <a:p>
            <a:pPr algn="just" eaLnBrk="1" hangingPunct="1">
              <a:lnSpc>
                <a:spcPct val="110000"/>
              </a:lnSpc>
              <a:defRPr/>
            </a:pPr>
            <a:r>
              <a:rPr lang="en-US" altLang="zh-CN" sz="1200" b="1" dirty="0" smtClean="0">
                <a:solidFill>
                  <a:srgbClr val="FFC000"/>
                </a:solidFill>
                <a:latin typeface="Times New Roman" pitchFamily="18" charset="0"/>
                <a:ea typeface="楷体_GB2312" pitchFamily="49" charset="-122"/>
              </a:rPr>
              <a:t>         </a:t>
            </a:r>
            <a:r>
              <a:rPr lang="zh-CN" altLang="en-US" sz="1200" b="1" dirty="0" smtClean="0">
                <a:solidFill>
                  <a:srgbClr val="FFC000"/>
                </a:solidFill>
                <a:latin typeface="Times New Roman" pitchFamily="18" charset="0"/>
                <a:ea typeface="楷体_GB2312" pitchFamily="49" charset="-122"/>
              </a:rPr>
              <a:t>子树末端结点的符号串是相对于子树根的短语，子树就是砍去连接子树根节点到其父亲节点的边后，落下来的所有节点和边构成了一颗子树（此处可以加一个砍树枝的动画）</a:t>
            </a:r>
            <a:endParaRPr lang="en-US" altLang="zh-CN" sz="1200" b="1" dirty="0" smtClean="0">
              <a:solidFill>
                <a:srgbClr val="FFC000"/>
              </a:solidFill>
              <a:latin typeface="Times New Roman" pitchFamily="18" charset="0"/>
              <a:ea typeface="楷体_GB2312" pitchFamily="49" charset="-122"/>
            </a:endParaRPr>
          </a:p>
          <a:p>
            <a:pPr algn="just" eaLnBrk="1" hangingPunct="1">
              <a:lnSpc>
                <a:spcPct val="110000"/>
              </a:lnSpc>
              <a:defRPr/>
            </a:pPr>
            <a:r>
              <a:rPr lang="en-US" altLang="zh-CN" sz="1200" b="1" dirty="0" smtClean="0">
                <a:solidFill>
                  <a:srgbClr val="FFC000"/>
                </a:solidFill>
                <a:latin typeface="Times New Roman" pitchFamily="18" charset="0"/>
                <a:ea typeface="楷体_GB2312" pitchFamily="49" charset="-122"/>
              </a:rPr>
              <a:t>         </a:t>
            </a:r>
            <a:r>
              <a:rPr lang="zh-CN" altLang="en-US" sz="1200" b="1" dirty="0" smtClean="0">
                <a:solidFill>
                  <a:srgbClr val="FFC000"/>
                </a:solidFill>
                <a:latin typeface="Times New Roman" pitchFamily="18" charset="0"/>
                <a:ea typeface="楷体_GB2312" pitchFamily="49" charset="-122"/>
              </a:rPr>
              <a:t>简单子树（只有两层的子树）末端结点的符号串是相对于简单子树根的简单短语，</a:t>
            </a:r>
            <a:endParaRPr lang="en-US" altLang="zh-CN" sz="1200" b="1" dirty="0" smtClean="0">
              <a:solidFill>
                <a:srgbClr val="FFC000"/>
              </a:solidFill>
              <a:latin typeface="Times New Roman" pitchFamily="18" charset="0"/>
              <a:ea typeface="楷体_GB2312" pitchFamily="49" charset="-122"/>
            </a:endParaRPr>
          </a:p>
          <a:p>
            <a:pPr algn="just" eaLnBrk="1" hangingPunct="1">
              <a:lnSpc>
                <a:spcPct val="110000"/>
              </a:lnSpc>
              <a:defRPr/>
            </a:pPr>
            <a:r>
              <a:rPr lang="zh-CN" altLang="en-US" sz="1200" b="1" dirty="0" smtClean="0">
                <a:latin typeface="Times New Roman" pitchFamily="18" charset="0"/>
                <a:ea typeface="楷体_GB2312" pitchFamily="49" charset="-122"/>
                <a:cs typeface="Courier New" pitchFamily="49" charset="0"/>
              </a:rPr>
              <a:t>                从右图语法树可直观看出：</a:t>
            </a:r>
            <a:endParaRPr lang="en-US" altLang="zh-CN" sz="1200" b="1" dirty="0" smtClean="0">
              <a:latin typeface="Times New Roman" pitchFamily="18" charset="0"/>
              <a:ea typeface="楷体_GB2312" pitchFamily="49" charset="-122"/>
              <a:cs typeface="Courier New" pitchFamily="49" charset="0"/>
            </a:endParaRPr>
          </a:p>
          <a:p>
            <a:pPr algn="just" eaLnBrk="1" hangingPunct="1">
              <a:lnSpc>
                <a:spcPct val="110000"/>
              </a:lnSpc>
              <a:defRPr/>
            </a:pPr>
            <a:r>
              <a:rPr lang="en-US" altLang="zh-CN" sz="1200" b="1" dirty="0" smtClean="0">
                <a:latin typeface="Times New Roman" pitchFamily="18" charset="0"/>
                <a:ea typeface="楷体_GB2312" pitchFamily="49" charset="-122"/>
                <a:cs typeface="Courier New" pitchFamily="49" charset="0"/>
              </a:rPr>
              <a:t>            </a:t>
            </a:r>
            <a:r>
              <a:rPr lang="en-US" altLang="zh-CN" sz="1200" b="1" dirty="0" err="1" smtClean="0">
                <a:latin typeface="Times New Roman" pitchFamily="18" charset="0"/>
                <a:ea typeface="楷体_GB2312" pitchFamily="49" charset="-122"/>
                <a:cs typeface="Courier New" pitchFamily="49" charset="0"/>
              </a:rPr>
              <a:t>ba</a:t>
            </a:r>
            <a:r>
              <a:rPr lang="zh-CN" altLang="en-US" sz="1200" b="1" dirty="0" smtClean="0">
                <a:latin typeface="Times New Roman" pitchFamily="18" charset="0"/>
                <a:ea typeface="楷体_GB2312" pitchFamily="49" charset="-122"/>
                <a:cs typeface="Courier New" pitchFamily="49" charset="0"/>
              </a:rPr>
              <a:t>是句型</a:t>
            </a:r>
            <a:r>
              <a:rPr lang="en-US" altLang="zh-CN" sz="1200" b="1" dirty="0" err="1" smtClean="0">
                <a:latin typeface="Times New Roman" pitchFamily="18" charset="0"/>
                <a:ea typeface="楷体_GB2312" pitchFamily="49" charset="-122"/>
                <a:cs typeface="Courier New" pitchFamily="49" charset="0"/>
              </a:rPr>
              <a:t>baSb</a:t>
            </a:r>
            <a:r>
              <a:rPr lang="zh-CN" altLang="en-US" sz="1200" b="1" dirty="0" smtClean="0">
                <a:latin typeface="Times New Roman" pitchFamily="18" charset="0"/>
                <a:ea typeface="楷体_GB2312" pitchFamily="49" charset="-122"/>
                <a:cs typeface="Courier New" pitchFamily="49" charset="0"/>
              </a:rPr>
              <a:t>，相对于</a:t>
            </a:r>
            <a:r>
              <a:rPr lang="en-US" altLang="zh-CN" sz="1200" b="1" dirty="0" smtClean="0">
                <a:latin typeface="Times New Roman" pitchFamily="18" charset="0"/>
                <a:ea typeface="楷体_GB2312" pitchFamily="49" charset="-122"/>
                <a:cs typeface="Courier New" pitchFamily="49" charset="0"/>
              </a:rPr>
              <a:t>A</a:t>
            </a:r>
            <a:r>
              <a:rPr lang="zh-CN" altLang="en-US" sz="1200" b="1" dirty="0" smtClean="0">
                <a:latin typeface="Times New Roman" pitchFamily="18" charset="0"/>
                <a:ea typeface="楷体_GB2312" pitchFamily="49" charset="-122"/>
                <a:cs typeface="Courier New" pitchFamily="49" charset="0"/>
              </a:rPr>
              <a:t>的短语，</a:t>
            </a:r>
            <a:endParaRPr lang="en-US" altLang="zh-CN" sz="1200" b="1" dirty="0" smtClean="0">
              <a:latin typeface="Times New Roman" pitchFamily="18" charset="0"/>
              <a:ea typeface="楷体_GB2312" pitchFamily="49" charset="-122"/>
              <a:cs typeface="Courier New" pitchFamily="49" charset="0"/>
            </a:endParaRPr>
          </a:p>
          <a:p>
            <a:pPr algn="just" eaLnBrk="1" hangingPunct="1">
              <a:lnSpc>
                <a:spcPct val="110000"/>
              </a:lnSpc>
              <a:defRPr/>
            </a:pPr>
            <a:r>
              <a:rPr lang="en-US" altLang="zh-CN" sz="1200" b="1" dirty="0" smtClean="0">
                <a:latin typeface="Times New Roman" pitchFamily="18" charset="0"/>
                <a:ea typeface="楷体_GB2312" pitchFamily="49" charset="-122"/>
                <a:cs typeface="Courier New" pitchFamily="49" charset="0"/>
              </a:rPr>
              <a:t>          Sb</a:t>
            </a:r>
            <a:r>
              <a:rPr lang="zh-CN" altLang="en-US" sz="1200" b="1" dirty="0" smtClean="0">
                <a:latin typeface="Times New Roman" pitchFamily="18" charset="0"/>
                <a:ea typeface="楷体_GB2312" pitchFamily="49" charset="-122"/>
                <a:cs typeface="Courier New" pitchFamily="49" charset="0"/>
              </a:rPr>
              <a:t>是句型</a:t>
            </a:r>
            <a:r>
              <a:rPr lang="en-US" altLang="zh-CN" sz="1200" b="1" dirty="0" err="1" smtClean="0">
                <a:latin typeface="Times New Roman" pitchFamily="18" charset="0"/>
                <a:ea typeface="楷体_GB2312" pitchFamily="49" charset="-122"/>
                <a:cs typeface="Courier New" pitchFamily="49" charset="0"/>
              </a:rPr>
              <a:t>baSb</a:t>
            </a:r>
            <a:r>
              <a:rPr lang="zh-CN" altLang="en-US" sz="1200" b="1" dirty="0" smtClean="0">
                <a:latin typeface="Times New Roman" pitchFamily="18" charset="0"/>
                <a:ea typeface="楷体_GB2312" pitchFamily="49" charset="-122"/>
                <a:cs typeface="Courier New" pitchFamily="49" charset="0"/>
              </a:rPr>
              <a:t>相对于</a:t>
            </a:r>
            <a:r>
              <a:rPr lang="en-US" altLang="zh-CN" sz="1200" b="1" dirty="0" smtClean="0">
                <a:latin typeface="Times New Roman" pitchFamily="18" charset="0"/>
                <a:ea typeface="楷体_GB2312" pitchFamily="49" charset="-122"/>
                <a:cs typeface="Courier New" pitchFamily="49" charset="0"/>
              </a:rPr>
              <a:t>B</a:t>
            </a:r>
            <a:r>
              <a:rPr lang="zh-CN" altLang="en-US" sz="1200" b="1" dirty="0" smtClean="0">
                <a:latin typeface="Times New Roman" pitchFamily="18" charset="0"/>
                <a:ea typeface="楷体_GB2312" pitchFamily="49" charset="-122"/>
                <a:cs typeface="Courier New" pitchFamily="49" charset="0"/>
              </a:rPr>
              <a:t>的简单短语，</a:t>
            </a:r>
            <a:endParaRPr lang="en-US" altLang="zh-CN" sz="1200" b="1" dirty="0" smtClean="0">
              <a:latin typeface="Times New Roman" pitchFamily="18" charset="0"/>
              <a:ea typeface="楷体_GB2312" pitchFamily="49" charset="-122"/>
              <a:cs typeface="Courier New" pitchFamily="49" charset="0"/>
            </a:endParaRPr>
          </a:p>
          <a:p>
            <a:pPr algn="just" eaLnBrk="1" hangingPunct="1">
              <a:lnSpc>
                <a:spcPct val="110000"/>
              </a:lnSpc>
              <a:defRPr/>
            </a:pPr>
            <a:r>
              <a:rPr lang="en-US" altLang="zh-CN" sz="1200" b="1" dirty="0" smtClean="0">
                <a:latin typeface="Times New Roman" pitchFamily="18" charset="0"/>
                <a:ea typeface="楷体_GB2312" pitchFamily="49" charset="-122"/>
                <a:cs typeface="Courier New" pitchFamily="49" charset="0"/>
              </a:rPr>
              <a:t>           a</a:t>
            </a:r>
            <a:r>
              <a:rPr lang="zh-CN" altLang="en-US" sz="1200" b="1" dirty="0" smtClean="0">
                <a:latin typeface="Times New Roman" pitchFamily="18" charset="0"/>
                <a:ea typeface="楷体_GB2312" pitchFamily="49" charset="-122"/>
                <a:cs typeface="Courier New" pitchFamily="49" charset="0"/>
              </a:rPr>
              <a:t>是句型</a:t>
            </a:r>
            <a:r>
              <a:rPr lang="en-US" altLang="zh-CN" sz="1200" b="1" dirty="0" err="1" smtClean="0">
                <a:latin typeface="Times New Roman" pitchFamily="18" charset="0"/>
                <a:ea typeface="楷体_GB2312" pitchFamily="49" charset="-122"/>
                <a:cs typeface="Courier New" pitchFamily="49" charset="0"/>
              </a:rPr>
              <a:t>baSb</a:t>
            </a:r>
            <a:r>
              <a:rPr lang="zh-CN" altLang="en-US" sz="1200" b="1" dirty="0" smtClean="0">
                <a:latin typeface="Times New Roman" pitchFamily="18" charset="0"/>
                <a:ea typeface="楷体_GB2312" pitchFamily="49" charset="-122"/>
                <a:cs typeface="Courier New" pitchFamily="49" charset="0"/>
              </a:rPr>
              <a:t>相对于</a:t>
            </a:r>
            <a:r>
              <a:rPr lang="en-US" altLang="zh-CN" sz="1200" b="1" dirty="0" smtClean="0">
                <a:latin typeface="Times New Roman" pitchFamily="18" charset="0"/>
                <a:ea typeface="楷体_GB2312" pitchFamily="49" charset="-122"/>
                <a:cs typeface="Courier New" pitchFamily="49" charset="0"/>
              </a:rPr>
              <a:t>B</a:t>
            </a:r>
            <a:r>
              <a:rPr lang="zh-CN" altLang="en-US" sz="1200" b="1" dirty="0" smtClean="0">
                <a:latin typeface="Times New Roman" pitchFamily="18" charset="0"/>
                <a:ea typeface="楷体_GB2312" pitchFamily="49" charset="-122"/>
                <a:cs typeface="Courier New" pitchFamily="49" charset="0"/>
              </a:rPr>
              <a:t>简单短语</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14</a:t>
            </a:fld>
            <a:endParaRPr lang="zh-CN" altLang="en-US"/>
          </a:p>
        </p:txBody>
      </p:sp>
    </p:spTree>
    <p:extLst>
      <p:ext uri="{BB962C8B-B14F-4D97-AF65-F5344CB8AC3E}">
        <p14:creationId xmlns:p14="http://schemas.microsoft.com/office/powerpoint/2010/main" val="7841187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just" defTabSz="914400" rtl="0" eaLnBrk="1" fontAlgn="auto" latinLnBrk="0" hangingPunct="1">
              <a:lnSpc>
                <a:spcPct val="110000"/>
              </a:lnSpc>
              <a:spcBef>
                <a:spcPts val="0"/>
              </a:spcBef>
              <a:spcAft>
                <a:spcPts val="0"/>
              </a:spcAft>
              <a:buClrTx/>
              <a:buSzTx/>
              <a:buFontTx/>
              <a:buNone/>
              <a:tabLst/>
              <a:defRPr/>
            </a:pPr>
            <a:r>
              <a:rPr lang="zh-CN" altLang="en-US" sz="1200" b="1" dirty="0" smtClean="0">
                <a:latin typeface="Times New Roman" pitchFamily="18" charset="0"/>
                <a:ea typeface="楷体_GB2312" pitchFamily="49" charset="-122"/>
              </a:rPr>
              <a:t>利用语法树可以构造文法的句型，</a:t>
            </a:r>
            <a:endParaRPr lang="zh-CN" altLang="en-US" sz="1100" b="1" dirty="0" smtClean="0">
              <a:latin typeface="Times New Roman" pitchFamily="18" charset="0"/>
              <a:ea typeface="楷体_GB2312" pitchFamily="49" charset="-122"/>
            </a:endParaRPr>
          </a:p>
          <a:p>
            <a:pPr algn="just" eaLnBrk="1" hangingPunct="1">
              <a:lnSpc>
                <a:spcPct val="110000"/>
              </a:lnSpc>
              <a:defRPr/>
            </a:pPr>
            <a:r>
              <a:rPr lang="zh-CN" altLang="en-US" sz="1200" b="1" dirty="0" smtClean="0">
                <a:latin typeface="Times New Roman" pitchFamily="18" charset="0"/>
                <a:ea typeface="楷体_GB2312" pitchFamily="49" charset="-122"/>
              </a:rPr>
              <a:t>根据语法树可以确定</a:t>
            </a:r>
            <a:r>
              <a:rPr lang="zh-CN" altLang="en-US" sz="1200" b="1" dirty="0" smtClean="0">
                <a:solidFill>
                  <a:srgbClr val="FFC000"/>
                </a:solidFill>
                <a:latin typeface="Times New Roman" pitchFamily="18" charset="0"/>
                <a:ea typeface="楷体_GB2312" pitchFamily="49" charset="-122"/>
              </a:rPr>
              <a:t>短语、简单短语和句柄</a:t>
            </a:r>
            <a:r>
              <a:rPr lang="en-US" altLang="zh-CN" sz="1200" b="1" dirty="0" smtClean="0">
                <a:solidFill>
                  <a:srgbClr val="FFC000"/>
                </a:solidFill>
                <a:latin typeface="Times New Roman" pitchFamily="18" charset="0"/>
                <a:ea typeface="楷体_GB2312" pitchFamily="49" charset="-122"/>
              </a:rPr>
              <a:t>——</a:t>
            </a:r>
          </a:p>
          <a:p>
            <a:pPr algn="just" eaLnBrk="1" hangingPunct="1">
              <a:lnSpc>
                <a:spcPct val="110000"/>
              </a:lnSpc>
              <a:defRPr/>
            </a:pPr>
            <a:r>
              <a:rPr lang="en-US" altLang="zh-CN" sz="1200" b="1" dirty="0" smtClean="0">
                <a:solidFill>
                  <a:srgbClr val="FFC000"/>
                </a:solidFill>
                <a:latin typeface="Times New Roman" pitchFamily="18" charset="0"/>
                <a:ea typeface="楷体_GB2312" pitchFamily="49" charset="-122"/>
              </a:rPr>
              <a:t>         </a:t>
            </a:r>
            <a:r>
              <a:rPr lang="zh-CN" altLang="en-US" sz="1200" b="1" dirty="0" smtClean="0">
                <a:solidFill>
                  <a:srgbClr val="FFC000"/>
                </a:solidFill>
                <a:latin typeface="Times New Roman" pitchFamily="18" charset="0"/>
                <a:ea typeface="楷体_GB2312" pitchFamily="49" charset="-122"/>
              </a:rPr>
              <a:t>子树末端结点的符号串是相对于子树根的短语，子树就是砍去连接子树根节点到其父亲节点的边后，落下来的所有节点和边构成了一颗子树（此处可以加一个砍树枝的动画）</a:t>
            </a:r>
            <a:endParaRPr lang="en-US" altLang="zh-CN" sz="1200" b="1" dirty="0" smtClean="0">
              <a:solidFill>
                <a:srgbClr val="FFC000"/>
              </a:solidFill>
              <a:latin typeface="Times New Roman" pitchFamily="18" charset="0"/>
              <a:ea typeface="楷体_GB2312" pitchFamily="49" charset="-122"/>
            </a:endParaRPr>
          </a:p>
          <a:p>
            <a:pPr algn="just" eaLnBrk="1" hangingPunct="1">
              <a:lnSpc>
                <a:spcPct val="110000"/>
              </a:lnSpc>
              <a:defRPr/>
            </a:pPr>
            <a:r>
              <a:rPr lang="en-US" altLang="zh-CN" sz="1200" b="1" dirty="0" smtClean="0">
                <a:solidFill>
                  <a:srgbClr val="FFC000"/>
                </a:solidFill>
                <a:latin typeface="Times New Roman" pitchFamily="18" charset="0"/>
                <a:ea typeface="楷体_GB2312" pitchFamily="49" charset="-122"/>
              </a:rPr>
              <a:t>         </a:t>
            </a:r>
            <a:r>
              <a:rPr lang="zh-CN" altLang="en-US" sz="1200" b="1" dirty="0" smtClean="0">
                <a:solidFill>
                  <a:srgbClr val="FFC000"/>
                </a:solidFill>
                <a:latin typeface="Times New Roman" pitchFamily="18" charset="0"/>
                <a:ea typeface="楷体_GB2312" pitchFamily="49" charset="-122"/>
              </a:rPr>
              <a:t>简单子树（只有两层的子树）末端结点的符号串是相对于简单子树根的简单短语，</a:t>
            </a:r>
            <a:endParaRPr lang="en-US" altLang="zh-CN" sz="1200" b="1" dirty="0" smtClean="0">
              <a:solidFill>
                <a:srgbClr val="FFC000"/>
              </a:solidFill>
              <a:latin typeface="Times New Roman" pitchFamily="18" charset="0"/>
              <a:ea typeface="楷体_GB2312" pitchFamily="49" charset="-122"/>
            </a:endParaRPr>
          </a:p>
          <a:p>
            <a:pPr algn="just" eaLnBrk="1" hangingPunct="1">
              <a:lnSpc>
                <a:spcPct val="110000"/>
              </a:lnSpc>
              <a:defRPr/>
            </a:pPr>
            <a:r>
              <a:rPr lang="zh-CN" altLang="en-US" sz="1200" b="1" dirty="0" smtClean="0">
                <a:latin typeface="Times New Roman" pitchFamily="18" charset="0"/>
                <a:ea typeface="楷体_GB2312" pitchFamily="49" charset="-122"/>
                <a:cs typeface="Courier New" pitchFamily="49" charset="0"/>
              </a:rPr>
              <a:t>                从右图语法树可直观看出：</a:t>
            </a:r>
            <a:endParaRPr lang="en-US" altLang="zh-CN" sz="1200" b="1" dirty="0" smtClean="0">
              <a:latin typeface="Times New Roman" pitchFamily="18" charset="0"/>
              <a:ea typeface="楷体_GB2312" pitchFamily="49" charset="-122"/>
              <a:cs typeface="Courier New" pitchFamily="49" charset="0"/>
            </a:endParaRPr>
          </a:p>
          <a:p>
            <a:pPr algn="just" eaLnBrk="1" hangingPunct="1">
              <a:lnSpc>
                <a:spcPct val="110000"/>
              </a:lnSpc>
              <a:defRPr/>
            </a:pPr>
            <a:r>
              <a:rPr lang="en-US" altLang="zh-CN" sz="1200" b="1" dirty="0" smtClean="0">
                <a:latin typeface="Times New Roman" pitchFamily="18" charset="0"/>
                <a:ea typeface="楷体_GB2312" pitchFamily="49" charset="-122"/>
                <a:cs typeface="Courier New" pitchFamily="49" charset="0"/>
              </a:rPr>
              <a:t>            </a:t>
            </a:r>
            <a:r>
              <a:rPr lang="en-US" altLang="zh-CN" sz="1200" b="1" dirty="0" err="1" smtClean="0">
                <a:latin typeface="Times New Roman" pitchFamily="18" charset="0"/>
                <a:ea typeface="楷体_GB2312" pitchFamily="49" charset="-122"/>
                <a:cs typeface="Courier New" pitchFamily="49" charset="0"/>
              </a:rPr>
              <a:t>ba</a:t>
            </a:r>
            <a:r>
              <a:rPr lang="zh-CN" altLang="en-US" sz="1200" b="1" dirty="0" smtClean="0">
                <a:latin typeface="Times New Roman" pitchFamily="18" charset="0"/>
                <a:ea typeface="楷体_GB2312" pitchFamily="49" charset="-122"/>
                <a:cs typeface="Courier New" pitchFamily="49" charset="0"/>
              </a:rPr>
              <a:t>是句型</a:t>
            </a:r>
            <a:r>
              <a:rPr lang="en-US" altLang="zh-CN" sz="1200" b="1" dirty="0" err="1" smtClean="0">
                <a:latin typeface="Times New Roman" pitchFamily="18" charset="0"/>
                <a:ea typeface="楷体_GB2312" pitchFamily="49" charset="-122"/>
                <a:cs typeface="Courier New" pitchFamily="49" charset="0"/>
              </a:rPr>
              <a:t>baSb</a:t>
            </a:r>
            <a:r>
              <a:rPr lang="zh-CN" altLang="en-US" sz="1200" b="1" dirty="0" smtClean="0">
                <a:latin typeface="Times New Roman" pitchFamily="18" charset="0"/>
                <a:ea typeface="楷体_GB2312" pitchFamily="49" charset="-122"/>
                <a:cs typeface="Courier New" pitchFamily="49" charset="0"/>
              </a:rPr>
              <a:t>，相对于</a:t>
            </a:r>
            <a:r>
              <a:rPr lang="en-US" altLang="zh-CN" sz="1200" b="1" dirty="0" smtClean="0">
                <a:latin typeface="Times New Roman" pitchFamily="18" charset="0"/>
                <a:ea typeface="楷体_GB2312" pitchFamily="49" charset="-122"/>
                <a:cs typeface="Courier New" pitchFamily="49" charset="0"/>
              </a:rPr>
              <a:t>A</a:t>
            </a:r>
            <a:r>
              <a:rPr lang="zh-CN" altLang="en-US" sz="1200" b="1" dirty="0" smtClean="0">
                <a:latin typeface="Times New Roman" pitchFamily="18" charset="0"/>
                <a:ea typeface="楷体_GB2312" pitchFamily="49" charset="-122"/>
                <a:cs typeface="Courier New" pitchFamily="49" charset="0"/>
              </a:rPr>
              <a:t>的短语，</a:t>
            </a:r>
            <a:endParaRPr lang="en-US" altLang="zh-CN" sz="1200" b="1" dirty="0" smtClean="0">
              <a:latin typeface="Times New Roman" pitchFamily="18" charset="0"/>
              <a:ea typeface="楷体_GB2312" pitchFamily="49" charset="-122"/>
              <a:cs typeface="Courier New" pitchFamily="49" charset="0"/>
            </a:endParaRPr>
          </a:p>
          <a:p>
            <a:pPr algn="just" eaLnBrk="1" hangingPunct="1">
              <a:lnSpc>
                <a:spcPct val="110000"/>
              </a:lnSpc>
              <a:defRPr/>
            </a:pPr>
            <a:r>
              <a:rPr lang="en-US" altLang="zh-CN" sz="1200" b="1" dirty="0" smtClean="0">
                <a:latin typeface="Times New Roman" pitchFamily="18" charset="0"/>
                <a:ea typeface="楷体_GB2312" pitchFamily="49" charset="-122"/>
                <a:cs typeface="Courier New" pitchFamily="49" charset="0"/>
              </a:rPr>
              <a:t>          Sb</a:t>
            </a:r>
            <a:r>
              <a:rPr lang="zh-CN" altLang="en-US" sz="1200" b="1" dirty="0" smtClean="0">
                <a:latin typeface="Times New Roman" pitchFamily="18" charset="0"/>
                <a:ea typeface="楷体_GB2312" pitchFamily="49" charset="-122"/>
                <a:cs typeface="Courier New" pitchFamily="49" charset="0"/>
              </a:rPr>
              <a:t>是句型</a:t>
            </a:r>
            <a:r>
              <a:rPr lang="en-US" altLang="zh-CN" sz="1200" b="1" dirty="0" err="1" smtClean="0">
                <a:latin typeface="Times New Roman" pitchFamily="18" charset="0"/>
                <a:ea typeface="楷体_GB2312" pitchFamily="49" charset="-122"/>
                <a:cs typeface="Courier New" pitchFamily="49" charset="0"/>
              </a:rPr>
              <a:t>baSb</a:t>
            </a:r>
            <a:r>
              <a:rPr lang="zh-CN" altLang="en-US" sz="1200" b="1" dirty="0" smtClean="0">
                <a:latin typeface="Times New Roman" pitchFamily="18" charset="0"/>
                <a:ea typeface="楷体_GB2312" pitchFamily="49" charset="-122"/>
                <a:cs typeface="Courier New" pitchFamily="49" charset="0"/>
              </a:rPr>
              <a:t>相对于</a:t>
            </a:r>
            <a:r>
              <a:rPr lang="en-US" altLang="zh-CN" sz="1200" b="1" dirty="0" smtClean="0">
                <a:latin typeface="Times New Roman" pitchFamily="18" charset="0"/>
                <a:ea typeface="楷体_GB2312" pitchFamily="49" charset="-122"/>
                <a:cs typeface="Courier New" pitchFamily="49" charset="0"/>
              </a:rPr>
              <a:t>B</a:t>
            </a:r>
            <a:r>
              <a:rPr lang="zh-CN" altLang="en-US" sz="1200" b="1" dirty="0" smtClean="0">
                <a:latin typeface="Times New Roman" pitchFamily="18" charset="0"/>
                <a:ea typeface="楷体_GB2312" pitchFamily="49" charset="-122"/>
                <a:cs typeface="Courier New" pitchFamily="49" charset="0"/>
              </a:rPr>
              <a:t>的简单短语，</a:t>
            </a:r>
            <a:endParaRPr lang="en-US" altLang="zh-CN" sz="1200" b="1" dirty="0" smtClean="0">
              <a:latin typeface="Times New Roman" pitchFamily="18" charset="0"/>
              <a:ea typeface="楷体_GB2312" pitchFamily="49" charset="-122"/>
              <a:cs typeface="Courier New" pitchFamily="49" charset="0"/>
            </a:endParaRPr>
          </a:p>
          <a:p>
            <a:pPr algn="just" eaLnBrk="1" hangingPunct="1">
              <a:lnSpc>
                <a:spcPct val="110000"/>
              </a:lnSpc>
              <a:defRPr/>
            </a:pPr>
            <a:r>
              <a:rPr lang="en-US" altLang="zh-CN" sz="1200" b="1" dirty="0" smtClean="0">
                <a:latin typeface="Times New Roman" pitchFamily="18" charset="0"/>
                <a:ea typeface="楷体_GB2312" pitchFamily="49" charset="-122"/>
                <a:cs typeface="Courier New" pitchFamily="49" charset="0"/>
              </a:rPr>
              <a:t>           a</a:t>
            </a:r>
            <a:r>
              <a:rPr lang="zh-CN" altLang="en-US" sz="1200" b="1" dirty="0" smtClean="0">
                <a:latin typeface="Times New Roman" pitchFamily="18" charset="0"/>
                <a:ea typeface="楷体_GB2312" pitchFamily="49" charset="-122"/>
                <a:cs typeface="Courier New" pitchFamily="49" charset="0"/>
              </a:rPr>
              <a:t>是句型</a:t>
            </a:r>
            <a:r>
              <a:rPr lang="en-US" altLang="zh-CN" sz="1200" b="1" dirty="0" err="1" smtClean="0">
                <a:latin typeface="Times New Roman" pitchFamily="18" charset="0"/>
                <a:ea typeface="楷体_GB2312" pitchFamily="49" charset="-122"/>
                <a:cs typeface="Courier New" pitchFamily="49" charset="0"/>
              </a:rPr>
              <a:t>baSb</a:t>
            </a:r>
            <a:r>
              <a:rPr lang="zh-CN" altLang="en-US" sz="1200" b="1" dirty="0" smtClean="0">
                <a:latin typeface="Times New Roman" pitchFamily="18" charset="0"/>
                <a:ea typeface="楷体_GB2312" pitchFamily="49" charset="-122"/>
                <a:cs typeface="Courier New" pitchFamily="49" charset="0"/>
              </a:rPr>
              <a:t>相对于</a:t>
            </a:r>
            <a:r>
              <a:rPr lang="en-US" altLang="zh-CN" sz="1200" b="1" dirty="0" smtClean="0">
                <a:latin typeface="Times New Roman" pitchFamily="18" charset="0"/>
                <a:ea typeface="楷体_GB2312" pitchFamily="49" charset="-122"/>
                <a:cs typeface="Courier New" pitchFamily="49" charset="0"/>
              </a:rPr>
              <a:t>B</a:t>
            </a:r>
            <a:r>
              <a:rPr lang="zh-CN" altLang="en-US" sz="1200" b="1" dirty="0" smtClean="0">
                <a:latin typeface="Times New Roman" pitchFamily="18" charset="0"/>
                <a:ea typeface="楷体_GB2312" pitchFamily="49" charset="-122"/>
                <a:cs typeface="Courier New" pitchFamily="49" charset="0"/>
              </a:rPr>
              <a:t>简单短语</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15</a:t>
            </a:fld>
            <a:endParaRPr lang="zh-CN" altLang="en-US"/>
          </a:p>
        </p:txBody>
      </p:sp>
    </p:spTree>
    <p:extLst>
      <p:ext uri="{BB962C8B-B14F-4D97-AF65-F5344CB8AC3E}">
        <p14:creationId xmlns:p14="http://schemas.microsoft.com/office/powerpoint/2010/main" val="4170267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20000"/>
              </a:lnSpc>
              <a:spcBef>
                <a:spcPct val="20000"/>
              </a:spcBef>
              <a:buClr>
                <a:schemeClr val="accent1"/>
              </a:buClr>
              <a:buSzPct val="80000"/>
              <a:defRPr/>
            </a:pPr>
            <a:r>
              <a:rPr lang="zh-CN" altLang="en-US" dirty="0" smtClean="0"/>
              <a:t>在掌握了求解简单短语的方法后，我们给出句柄的定义：</a:t>
            </a: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一个句型</a:t>
            </a:r>
            <a:r>
              <a:rPr lang="zh-CN" altLang="en-US" sz="1200" b="1" dirty="0" smtClean="0">
                <a:solidFill>
                  <a:srgbClr val="FFC000"/>
                </a:solidFill>
                <a:latin typeface="Times New Roman" pitchFamily="18" charset="0"/>
                <a:ea typeface="楷体_GB2312" pitchFamily="49" charset="-122"/>
                <a:cs typeface="Courier New" pitchFamily="49" charset="0"/>
              </a:rPr>
              <a:t>最左边的简单短语</a:t>
            </a: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称为该句型</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a:t>
            </a:r>
          </a:p>
          <a:p>
            <a:pPr marL="419100" indent="-382588" algn="just">
              <a:lnSpc>
                <a:spcPct val="120000"/>
              </a:lnSpc>
              <a:spcBef>
                <a:spcPct val="20000"/>
              </a:spcBef>
              <a:buClr>
                <a:schemeClr val="accent1"/>
              </a:buClr>
              <a:buSzPct val="80000"/>
              <a:defRPr/>
            </a:pP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句柄（或柄短语</a:t>
            </a:r>
            <a:r>
              <a:rPr lang="zh-CN" altLang="en-US" sz="1200" b="1" dirty="0" smtClean="0">
                <a:solidFill>
                  <a:schemeClr val="tx2"/>
                </a:solidFill>
                <a:effectLst>
                  <a:outerShdw blurRad="38100" dist="38100" dir="2700000" algn="tl">
                    <a:srgbClr val="000000"/>
                  </a:outerShdw>
                </a:effectLst>
                <a:latin typeface="Times New Roman" pitchFamily="18" charset="0"/>
                <a:ea typeface="楷体_GB2312" pitchFamily="49" charset="-122"/>
              </a:rPr>
              <a:t>）</a:t>
            </a:r>
            <a:r>
              <a:rPr lang="zh-CN" altLang="en-US" sz="1200" b="1" dirty="0" smtClean="0">
                <a:effectLst>
                  <a:outerShdw blurRad="38100" dist="38100" dir="2700000" algn="tl">
                    <a:srgbClr val="000000"/>
                  </a:outerShdw>
                </a:effectLst>
                <a:latin typeface="Times New Roman" pitchFamily="18" charset="0"/>
                <a:ea typeface="楷体_GB2312" pitchFamily="49" charset="-122"/>
              </a:rPr>
              <a:t>，而且句柄最左边的符号称</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句柄的</a:t>
            </a:r>
          </a:p>
          <a:p>
            <a:pPr marL="419100" indent="-382588" algn="just">
              <a:lnSpc>
                <a:spcPct val="120000"/>
              </a:lnSpc>
              <a:spcBef>
                <a:spcPct val="20000"/>
              </a:spcBef>
              <a:buClr>
                <a:schemeClr val="accent1"/>
              </a:buClr>
              <a:buSzPct val="80000"/>
              <a:defRPr/>
            </a:pP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头，句柄最右边的符号称句柄的尾。</a:t>
            </a:r>
          </a:p>
          <a:p>
            <a:pPr marL="419100" indent="-382588" algn="just">
              <a:lnSpc>
                <a:spcPct val="12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上例句型</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baSb</a:t>
            </a:r>
            <a:r>
              <a:rPr lang="zh-CN" altLang="en-US" sz="1200" b="1" dirty="0" smtClean="0">
                <a:effectLst>
                  <a:outerShdw blurRad="38100" dist="38100" dir="2700000" algn="tl">
                    <a:srgbClr val="000000"/>
                  </a:outerShdw>
                </a:effectLst>
                <a:latin typeface="Times New Roman" pitchFamily="18" charset="0"/>
                <a:ea typeface="楷体_GB2312" pitchFamily="49" charset="-122"/>
              </a:rPr>
              <a:t>简单短语为</a:t>
            </a:r>
            <a:r>
              <a:rPr lang="en-US" altLang="zh-CN" sz="1200" b="1" dirty="0" smtClean="0">
                <a:effectLst>
                  <a:outerShdw blurRad="38100" dist="38100" dir="2700000" algn="tl">
                    <a:srgbClr val="000000"/>
                  </a:outerShdw>
                </a:effectLst>
                <a:latin typeface="Times New Roman" pitchFamily="18" charset="0"/>
                <a:ea typeface="楷体_GB2312" pitchFamily="49" charset="-122"/>
              </a:rPr>
              <a:t>a</a:t>
            </a:r>
            <a:r>
              <a:rPr lang="zh-CN" altLang="en-US" sz="1200" b="1" dirty="0" smtClean="0">
                <a:effectLst>
                  <a:outerShdw blurRad="38100" dist="38100" dir="2700000" algn="tl">
                    <a:srgbClr val="000000"/>
                  </a:outerShdw>
                </a:effectLst>
                <a:latin typeface="Times New Roman" pitchFamily="18" charset="0"/>
                <a:ea typeface="楷体_GB2312" pitchFamily="49" charset="-122"/>
              </a:rPr>
              <a:t>和</a:t>
            </a:r>
            <a:r>
              <a:rPr lang="en-US" altLang="zh-CN" sz="1200" b="1" dirty="0" smtClean="0">
                <a:effectLst>
                  <a:outerShdw blurRad="38100" dist="38100" dir="2700000" algn="tl">
                    <a:srgbClr val="000000"/>
                  </a:outerShdw>
                </a:effectLst>
                <a:latin typeface="Times New Roman" pitchFamily="18" charset="0"/>
                <a:ea typeface="楷体_GB2312" pitchFamily="49" charset="-122"/>
              </a:rPr>
              <a:t>Sb </a:t>
            </a:r>
            <a:r>
              <a:rPr lang="zh-CN" altLang="en-US" sz="1200" b="1" dirty="0" smtClean="0">
                <a:effectLst>
                  <a:outerShdw blurRad="38100" dist="38100" dir="2700000" algn="tl">
                    <a:srgbClr val="000000"/>
                  </a:outerShdw>
                </a:effectLst>
                <a:latin typeface="Times New Roman" pitchFamily="18" charset="0"/>
                <a:ea typeface="楷体_GB2312" pitchFamily="49" charset="-122"/>
              </a:rPr>
              <a:t>，由于</a:t>
            </a:r>
            <a:r>
              <a:rPr lang="en-US" altLang="zh-CN" sz="1200" b="1" dirty="0" smtClean="0">
                <a:effectLst>
                  <a:outerShdw blurRad="38100" dist="38100" dir="2700000" algn="tl">
                    <a:srgbClr val="000000"/>
                  </a:outerShdw>
                </a:effectLst>
                <a:latin typeface="Times New Roman" pitchFamily="18" charset="0"/>
                <a:ea typeface="楷体_GB2312" pitchFamily="49" charset="-122"/>
              </a:rPr>
              <a:t>a</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   </a:t>
            </a:r>
          </a:p>
          <a:p>
            <a:pPr marL="419100" indent="-382588" algn="just">
              <a:lnSpc>
                <a:spcPct val="12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最左简单短语，所以</a:t>
            </a:r>
            <a:r>
              <a:rPr lang="en-US" altLang="zh-CN" sz="1200" b="1" dirty="0" smtClean="0">
                <a:effectLst>
                  <a:outerShdw blurRad="38100" dist="38100" dir="2700000" algn="tl">
                    <a:srgbClr val="000000"/>
                  </a:outerShdw>
                </a:effectLst>
                <a:latin typeface="Times New Roman" pitchFamily="18" charset="0"/>
                <a:ea typeface="楷体_GB2312" pitchFamily="49" charset="-122"/>
              </a:rPr>
              <a:t>a</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又是句柄。  </a:t>
            </a:r>
          </a:p>
          <a:p>
            <a:r>
              <a:rPr lang="zh-CN" altLang="en-US" smtClean="0"/>
              <a:t>这一节的内容就学习到这。</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16</a:t>
            </a:fld>
            <a:endParaRPr lang="zh-CN" altLang="en-US"/>
          </a:p>
        </p:txBody>
      </p:sp>
    </p:spTree>
    <p:extLst>
      <p:ext uri="{BB962C8B-B14F-4D97-AF65-F5344CB8AC3E}">
        <p14:creationId xmlns:p14="http://schemas.microsoft.com/office/powerpoint/2010/main" val="11522389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20000"/>
              </a:lnSpc>
              <a:spcBef>
                <a:spcPct val="20000"/>
              </a:spcBef>
              <a:buClr>
                <a:schemeClr val="accent1"/>
              </a:buClr>
              <a:buSzPct val="80000"/>
              <a:defRPr/>
            </a:pP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17</a:t>
            </a:fld>
            <a:endParaRPr lang="zh-CN" altLang="en-US"/>
          </a:p>
        </p:txBody>
      </p:sp>
    </p:spTree>
    <p:extLst>
      <p:ext uri="{BB962C8B-B14F-4D97-AF65-F5344CB8AC3E}">
        <p14:creationId xmlns:p14="http://schemas.microsoft.com/office/powerpoint/2010/main" val="17241913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我们给出了推导的方式求解短语和简单短语的过程，请同学们画出该句型的语法树，利用语法树求解短语和简单短语，并对照定义，思考为什么可以利用语法树进行求解。</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18</a:t>
            </a:fld>
            <a:endParaRPr lang="zh-CN" altLang="en-US"/>
          </a:p>
        </p:txBody>
      </p:sp>
    </p:spTree>
    <p:extLst>
      <p:ext uri="{BB962C8B-B14F-4D97-AF65-F5344CB8AC3E}">
        <p14:creationId xmlns:p14="http://schemas.microsoft.com/office/powerpoint/2010/main" val="33351884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下面我们一起来学习</a:t>
            </a:r>
            <a:r>
              <a:rPr lang="zh-CN" altLang="en-US" sz="1200" b="1" dirty="0" smtClean="0">
                <a:solidFill>
                  <a:srgbClr val="FFC000"/>
                </a:solidFill>
                <a:latin typeface="Times New Roman" pitchFamily="18" charset="0"/>
                <a:ea typeface="黑体" pitchFamily="2" charset="-122"/>
              </a:rPr>
              <a:t>最左推导和最右推导，以及文法的二义性。</a:t>
            </a:r>
            <a:r>
              <a:rPr lang="zh-CN" altLang="en-US" sz="1200" b="1" dirty="0" smtClean="0">
                <a:latin typeface="Arial" charset="0"/>
                <a:ea typeface="楷体_GB2312" pitchFamily="49" charset="-122"/>
              </a:rPr>
              <a:t>对于一给定的文法来说，从其开始符号到某一句型，或从某一句型到另一句型间的推导序列可能</a:t>
            </a:r>
            <a:r>
              <a:rPr lang="zh-CN" altLang="en-US" sz="1200" b="1" dirty="0" smtClean="0">
                <a:solidFill>
                  <a:srgbClr val="FFC000"/>
                </a:solidFill>
                <a:latin typeface="Arial" charset="0"/>
                <a:ea typeface="楷体_GB2312" pitchFamily="49" charset="-122"/>
              </a:rPr>
              <a:t>不唯一</a:t>
            </a:r>
            <a:r>
              <a:rPr lang="zh-CN" altLang="en-US" sz="1200" b="1" dirty="0" smtClean="0">
                <a:latin typeface="Arial" charset="0"/>
                <a:ea typeface="楷体_GB2312" pitchFamily="49" charset="-122"/>
              </a:rPr>
              <a:t>。为了使句型或句子能按照一确定的推导序列来产生，通常我们仅考虑最左推导或最右推导。</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19</a:t>
            </a:fld>
            <a:endParaRPr lang="zh-CN" altLang="en-US"/>
          </a:p>
        </p:txBody>
      </p:sp>
    </p:spTree>
    <p:extLst>
      <p:ext uri="{BB962C8B-B14F-4D97-AF65-F5344CB8AC3E}">
        <p14:creationId xmlns:p14="http://schemas.microsoft.com/office/powerpoint/2010/main" val="14558434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40000"/>
              </a:lnSpc>
              <a:buClr>
                <a:schemeClr val="folHlink"/>
              </a:buClr>
              <a:buSzPct val="60000"/>
              <a:buFont typeface="Wingdings" panose="05000000000000000000" pitchFamily="2" charset="2"/>
              <a:buNone/>
            </a:pPr>
            <a:r>
              <a:rPr kumimoji="1" lang="zh-CN" altLang="en-US"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cs typeface="Courier New" panose="02070309020205020404" pitchFamily="49" charset="0"/>
              </a:rPr>
              <a:t>在任何一步推导</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cs typeface="Courier New" panose="02070309020205020404" pitchFamily="49" charset="0"/>
              </a:rPr>
              <a:t>v</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rPr>
              <a:t>w</a:t>
            </a:r>
            <a:r>
              <a:rPr kumimoji="1" lang="zh-CN" altLang="en-US"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中，都是对符号串</a:t>
            </a:r>
            <a:r>
              <a:rPr kumimoji="1" lang="en-US" altLang="zh-CN"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v</a:t>
            </a:r>
            <a:r>
              <a:rPr kumimoji="1" lang="zh-CN" altLang="en-US"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的</a:t>
            </a:r>
            <a:r>
              <a:rPr kumimoji="1" lang="zh-CN" altLang="en-US" sz="1200" b="1" dirty="0"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最左（右）</a:t>
            </a:r>
            <a:r>
              <a:rPr kumimoji="1" lang="zh-CN" altLang="en-US"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的非终结符进行替换，则称最</a:t>
            </a:r>
            <a:r>
              <a:rPr kumimoji="1" lang="zh-CN" altLang="en-US" sz="1200" b="1" dirty="0"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左（右）</a:t>
            </a:r>
            <a:r>
              <a:rPr kumimoji="1" lang="zh-CN" altLang="en-US"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推导。 </a:t>
            </a:r>
          </a:p>
          <a:p>
            <a:pPr algn="just" eaLnBrk="1" hangingPunct="1">
              <a:lnSpc>
                <a:spcPct val="140000"/>
              </a:lnSpc>
              <a:buClr>
                <a:schemeClr val="folHlink"/>
              </a:buClr>
              <a:buSzPct val="60000"/>
              <a:buFont typeface="Wingdings" panose="05000000000000000000" pitchFamily="2" charset="2"/>
              <a:buNone/>
            </a:pPr>
            <a:r>
              <a:rPr kumimoji="1" lang="zh-CN" altLang="en-US"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例如：</a:t>
            </a:r>
            <a:r>
              <a:rPr kumimoji="1" lang="en-US" altLang="zh-CN"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G[S] </a:t>
            </a:r>
          </a:p>
          <a:p>
            <a:pPr algn="just" eaLnBrk="1" hangingPunct="1">
              <a:lnSpc>
                <a:spcPct val="140000"/>
              </a:lnSpc>
              <a:buClr>
                <a:schemeClr val="folHlink"/>
              </a:buClr>
              <a:buSzPct val="60000"/>
              <a:buFont typeface="Wingdings" panose="05000000000000000000" pitchFamily="2" charset="2"/>
              <a:buNone/>
            </a:pPr>
            <a:r>
              <a:rPr kumimoji="1" lang="en-US" altLang="zh-CN"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S∷=AB         A∷=</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rPr>
              <a:t>Aa|bB</a:t>
            </a:r>
            <a:r>
              <a:rPr kumimoji="1" lang="en-US" altLang="zh-CN"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        B∷=</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rPr>
              <a:t>a|S</a:t>
            </a:r>
            <a:r>
              <a:rPr kumimoji="1" lang="en-GB" altLang="zh-CN"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b</a:t>
            </a:r>
            <a:r>
              <a:rPr kumimoji="1" lang="en-US" altLang="zh-CN"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 </a:t>
            </a:r>
          </a:p>
          <a:p>
            <a:pPr algn="just" eaLnBrk="1" hangingPunct="1">
              <a:lnSpc>
                <a:spcPct val="140000"/>
              </a:lnSpc>
              <a:buClr>
                <a:schemeClr val="folHlink"/>
              </a:buClr>
              <a:buSzPct val="60000"/>
              <a:buFont typeface="Wingdings" panose="05000000000000000000" pitchFamily="2" charset="2"/>
              <a:buNone/>
            </a:pP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S</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AB</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bBB</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baB</a:t>
            </a:r>
            <a:r>
              <a:rPr kumimoji="1" lang="en-US" altLang="zh-CN" sz="1200" b="1" dirty="0"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                ------ </a:t>
            </a:r>
            <a:r>
              <a:rPr kumimoji="1" lang="zh-CN" altLang="en-US" sz="1200" b="1" dirty="0"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最左推导</a:t>
            </a:r>
          </a:p>
          <a:p>
            <a:pPr algn="just" eaLnBrk="1" hangingPunct="1">
              <a:lnSpc>
                <a:spcPct val="140000"/>
              </a:lnSpc>
              <a:buClr>
                <a:schemeClr val="folHlink"/>
              </a:buClr>
              <a:buSzPct val="60000"/>
              <a:buFont typeface="Wingdings" panose="05000000000000000000" pitchFamily="2" charset="2"/>
              <a:buNone/>
            </a:pP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S</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AB</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ASb</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AAB</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b</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AAa</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b</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AbBa</a:t>
            </a:r>
            <a:r>
              <a:rPr kumimoji="1" lang="en-US" altLang="zh-CN" sz="1200" b="1" dirty="0" err="1"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b</a:t>
            </a:r>
            <a:r>
              <a:rPr kumimoji="1" lang="en-US" altLang="zh-CN" sz="1200" b="1" dirty="0"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   -------</a:t>
            </a:r>
            <a:r>
              <a:rPr kumimoji="1" lang="zh-CN" altLang="en-US" sz="1200" b="1" dirty="0" smtClean="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最右推导</a:t>
            </a:r>
          </a:p>
          <a:p>
            <a:pPr algn="just" eaLnBrk="1" hangingPunct="1">
              <a:lnSpc>
                <a:spcPct val="140000"/>
              </a:lnSpc>
              <a:spcBef>
                <a:spcPct val="0"/>
              </a:spcBef>
              <a:buClrTx/>
              <a:buSzTx/>
              <a:buFontTx/>
              <a:buNone/>
            </a:pP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rPr>
              <a:t>S</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rPr>
              <a:t>AB</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rPr>
              <a:t>ASb</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rPr>
              <a:t>bBSb</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1200" b="1" dirty="0" err="1" smtClean="0">
                <a:effectLst>
                  <a:outerShdw blurRad="38100" dist="38100" dir="2700000" algn="tl">
                    <a:srgbClr val="000000">
                      <a:alpha val="43137"/>
                    </a:srgbClr>
                  </a:outerShdw>
                </a:effectLst>
                <a:latin typeface="Times New Roman" panose="02020603050405020304" pitchFamily="18" charset="0"/>
                <a:ea typeface="楷体_GB2312" pitchFamily="49" charset="-122"/>
              </a:rPr>
              <a:t>baSb</a:t>
            </a:r>
            <a:r>
              <a:rPr kumimoji="1" lang="en-US" altLang="zh-CN"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         ------ </a:t>
            </a:r>
            <a:r>
              <a:rPr kumimoji="1" lang="zh-CN" altLang="en-US" sz="1200" b="1" dirty="0" smtClean="0">
                <a:effectLst>
                  <a:outerShdw blurRad="38100" dist="38100" dir="2700000" algn="tl">
                    <a:srgbClr val="000000">
                      <a:alpha val="43137"/>
                    </a:srgbClr>
                  </a:outerShdw>
                </a:effectLst>
                <a:latin typeface="Times New Roman" panose="02020603050405020304" pitchFamily="18" charset="0"/>
                <a:ea typeface="楷体_GB2312" pitchFamily="49" charset="-122"/>
              </a:rPr>
              <a:t>非左非右推导</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20</a:t>
            </a:fld>
            <a:endParaRPr lang="zh-CN" altLang="en-US"/>
          </a:p>
        </p:txBody>
      </p:sp>
    </p:spTree>
    <p:extLst>
      <p:ext uri="{BB962C8B-B14F-4D97-AF65-F5344CB8AC3E}">
        <p14:creationId xmlns:p14="http://schemas.microsoft.com/office/powerpoint/2010/main" val="24687088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40000"/>
              </a:lnSpc>
              <a:defRPr/>
            </a:pPr>
            <a:r>
              <a:rPr kumimoji="1" lang="zh-CN" altLang="en-US" sz="1200" b="1" dirty="0" smtClean="0">
                <a:latin typeface="Times New Roman" pitchFamily="18" charset="0"/>
                <a:ea typeface="楷体_GB2312" pitchFamily="49" charset="-122"/>
                <a:cs typeface="Courier New" pitchFamily="49" charset="0"/>
              </a:rPr>
              <a:t>最右推导叫规范推导，即在规范推导过程中，每步直接推导</a:t>
            </a:r>
            <a:r>
              <a:rPr kumimoji="1" lang="en-US" altLang="zh-CN" sz="1200" b="1" dirty="0" err="1" smtClean="0">
                <a:latin typeface="Times New Roman" pitchFamily="18" charset="0"/>
                <a:ea typeface="楷体_GB2312" pitchFamily="49" charset="-122"/>
                <a:cs typeface="Courier New" pitchFamily="49" charset="0"/>
              </a:rPr>
              <a:t>xUy</a:t>
            </a:r>
            <a:r>
              <a:rPr kumimoji="1" lang="en-US" altLang="zh-CN" sz="1200" b="1" dirty="0" err="1" smtClean="0">
                <a:latin typeface="Times New Roman" pitchFamily="18" charset="0"/>
                <a:ea typeface="楷体_GB2312" pitchFamily="49" charset="-122"/>
                <a:cs typeface="Courier New" pitchFamily="49" charset="0"/>
                <a:sym typeface="Symbol" pitchFamily="18" charset="2"/>
              </a:rPr>
              <a:t></a:t>
            </a:r>
            <a:r>
              <a:rPr kumimoji="1" lang="en-US" altLang="zh-CN" sz="1200" b="1" dirty="0" err="1" smtClean="0">
                <a:latin typeface="Times New Roman" pitchFamily="18" charset="0"/>
                <a:ea typeface="楷体_GB2312" pitchFamily="49" charset="-122"/>
                <a:cs typeface="Courier New" pitchFamily="49" charset="0"/>
              </a:rPr>
              <a:t>xuy</a:t>
            </a:r>
            <a:r>
              <a:rPr kumimoji="1" lang="zh-CN" altLang="en-US" sz="1200" b="1" dirty="0" smtClean="0">
                <a:latin typeface="Times New Roman" pitchFamily="18" charset="0"/>
                <a:ea typeface="楷体_GB2312" pitchFamily="49" charset="-122"/>
                <a:cs typeface="Courier New" pitchFamily="49" charset="0"/>
              </a:rPr>
              <a:t>中，符号串</a:t>
            </a:r>
            <a:r>
              <a:rPr kumimoji="1" lang="en-US" altLang="zh-CN" sz="1200" b="1" dirty="0" smtClean="0">
                <a:latin typeface="Times New Roman" pitchFamily="18" charset="0"/>
                <a:ea typeface="楷体_GB2312" pitchFamily="49" charset="-122"/>
                <a:cs typeface="Courier New" pitchFamily="49" charset="0"/>
              </a:rPr>
              <a:t>y</a:t>
            </a:r>
            <a:r>
              <a:rPr kumimoji="1" lang="zh-CN" altLang="en-US" sz="1200" b="1" dirty="0" smtClean="0">
                <a:latin typeface="Times New Roman" pitchFamily="18" charset="0"/>
                <a:ea typeface="楷体_GB2312" pitchFamily="49" charset="-122"/>
                <a:cs typeface="Courier New" pitchFamily="49" charset="0"/>
              </a:rPr>
              <a:t>只含有终结符。</a:t>
            </a:r>
          </a:p>
          <a:p>
            <a:pPr algn="just" eaLnBrk="1" hangingPunct="1">
              <a:lnSpc>
                <a:spcPct val="140000"/>
              </a:lnSpc>
              <a:defRPr/>
            </a:pPr>
            <a:r>
              <a:rPr kumimoji="1" lang="zh-CN" altLang="en-US" sz="1200" b="1" dirty="0" smtClean="0">
                <a:latin typeface="Times New Roman" pitchFamily="18" charset="0"/>
                <a:ea typeface="楷体_GB2312" pitchFamily="49" charset="-122"/>
                <a:cs typeface="Courier New" pitchFamily="49" charset="0"/>
              </a:rPr>
              <a:t>        如果推导</a:t>
            </a:r>
            <a:r>
              <a:rPr kumimoji="1" lang="en-US" altLang="zh-CN" sz="1200" b="1" dirty="0" smtClean="0">
                <a:latin typeface="Times New Roman" pitchFamily="18" charset="0"/>
                <a:ea typeface="楷体_GB2312" pitchFamily="49" charset="-122"/>
                <a:cs typeface="Courier New" pitchFamily="49" charset="0"/>
              </a:rPr>
              <a:t>v</a:t>
            </a:r>
            <a:r>
              <a:rPr kumimoji="1" lang="en-US" altLang="zh-CN" sz="1200" b="1" dirty="0" smtClean="0">
                <a:latin typeface="Times New Roman" pitchFamily="18" charset="0"/>
                <a:ea typeface="楷体_GB2312" pitchFamily="49" charset="-122"/>
                <a:cs typeface="Courier New" pitchFamily="49" charset="0"/>
                <a:sym typeface="Symbol" pitchFamily="18" charset="2"/>
              </a:rPr>
              <a:t>+</a:t>
            </a:r>
            <a:r>
              <a:rPr kumimoji="1" lang="en-US" altLang="zh-CN" sz="1200" b="1" dirty="0" smtClean="0">
                <a:latin typeface="Times New Roman" pitchFamily="18" charset="0"/>
                <a:ea typeface="楷体_GB2312" pitchFamily="49" charset="-122"/>
                <a:cs typeface="Courier New" pitchFamily="49" charset="0"/>
              </a:rPr>
              <a:t>w</a:t>
            </a:r>
            <a:r>
              <a:rPr kumimoji="1" lang="zh-CN" altLang="en-US" sz="1200" b="1" dirty="0" smtClean="0">
                <a:latin typeface="Times New Roman" pitchFamily="18" charset="0"/>
                <a:ea typeface="楷体_GB2312" pitchFamily="49" charset="-122"/>
                <a:cs typeface="Courier New" pitchFamily="49" charset="0"/>
              </a:rPr>
              <a:t>中每一步直接推导是规范的，则称推导</a:t>
            </a:r>
            <a:r>
              <a:rPr kumimoji="1" lang="en-US" altLang="zh-CN" sz="1200" b="1" dirty="0" smtClean="0">
                <a:latin typeface="Times New Roman" pitchFamily="18" charset="0"/>
                <a:ea typeface="楷体_GB2312" pitchFamily="49" charset="-122"/>
                <a:cs typeface="Courier New" pitchFamily="49" charset="0"/>
              </a:rPr>
              <a:t>v</a:t>
            </a:r>
            <a:r>
              <a:rPr kumimoji="1" lang="en-US" altLang="zh-CN" sz="1200" b="1" dirty="0" smtClean="0">
                <a:latin typeface="Times New Roman" pitchFamily="18" charset="0"/>
                <a:ea typeface="楷体_GB2312" pitchFamily="49" charset="-122"/>
                <a:cs typeface="Courier New" pitchFamily="49" charset="0"/>
                <a:sym typeface="Symbol" pitchFamily="18" charset="2"/>
              </a:rPr>
              <a:t>+</a:t>
            </a:r>
            <a:r>
              <a:rPr kumimoji="1" lang="en-US" altLang="zh-CN" sz="1200" b="1" dirty="0" smtClean="0">
                <a:latin typeface="Times New Roman" pitchFamily="18" charset="0"/>
                <a:ea typeface="楷体_GB2312" pitchFamily="49" charset="-122"/>
                <a:cs typeface="Courier New" pitchFamily="49" charset="0"/>
              </a:rPr>
              <a:t>w</a:t>
            </a:r>
            <a:r>
              <a:rPr kumimoji="1" lang="zh-CN" altLang="en-US" sz="1200" b="1" dirty="0" smtClean="0">
                <a:latin typeface="Times New Roman" pitchFamily="18" charset="0"/>
                <a:ea typeface="楷体_GB2312" pitchFamily="49" charset="-122"/>
                <a:cs typeface="Courier New" pitchFamily="49" charset="0"/>
              </a:rPr>
              <a:t>为规范推导。</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21</a:t>
            </a:fld>
            <a:endParaRPr lang="zh-CN" altLang="en-US"/>
          </a:p>
        </p:txBody>
      </p:sp>
    </p:spTree>
    <p:extLst>
      <p:ext uri="{BB962C8B-B14F-4D97-AF65-F5344CB8AC3E}">
        <p14:creationId xmlns:p14="http://schemas.microsoft.com/office/powerpoint/2010/main" val="17671924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60000"/>
              </a:lnSpc>
              <a:spcBef>
                <a:spcPct val="20000"/>
              </a:spcBef>
              <a:buClr>
                <a:schemeClr val="accent1"/>
              </a:buClr>
              <a:buSzPct val="80000"/>
              <a:defRPr/>
            </a:pPr>
            <a:r>
              <a:rPr kumimoji="1" lang="zh-CN" altLang="en-US" sz="1200" b="1" dirty="0" smtClean="0">
                <a:solidFill>
                  <a:srgbClr val="FFC000"/>
                </a:solidFill>
                <a:latin typeface="Times New Roman" pitchFamily="18" charset="0"/>
                <a:ea typeface="楷体_GB2312" pitchFamily="49" charset="-122"/>
                <a:cs typeface="Courier New" pitchFamily="49" charset="0"/>
              </a:rPr>
              <a:t>规范句型：</a:t>
            </a:r>
            <a:r>
              <a:rPr kumimoji="1" lang="zh-CN" altLang="en-US" sz="1200" b="1" dirty="0" smtClean="0">
                <a:latin typeface="Times New Roman" pitchFamily="18" charset="0"/>
                <a:ea typeface="楷体_GB2312" pitchFamily="49" charset="-122"/>
                <a:cs typeface="Courier New" pitchFamily="49" charset="0"/>
              </a:rPr>
              <a:t>由规范推导所得的句型称为规范句型。</a:t>
            </a:r>
          </a:p>
          <a:p>
            <a:pPr marL="419100" indent="-382588" algn="just">
              <a:lnSpc>
                <a:spcPct val="160000"/>
              </a:lnSpc>
              <a:spcBef>
                <a:spcPct val="20000"/>
              </a:spcBef>
              <a:buClr>
                <a:schemeClr val="accent1"/>
              </a:buClr>
              <a:buSzPct val="80000"/>
              <a:defRPr/>
            </a:pPr>
            <a:r>
              <a:rPr kumimoji="1" lang="zh-CN" altLang="en-US" sz="1200" b="1" dirty="0" smtClean="0">
                <a:solidFill>
                  <a:srgbClr val="FFC000"/>
                </a:solidFill>
                <a:latin typeface="Times New Roman" pitchFamily="18" charset="0"/>
                <a:ea typeface="楷体_GB2312" pitchFamily="49" charset="-122"/>
                <a:cs typeface="Courier New" pitchFamily="49" charset="0"/>
              </a:rPr>
              <a:t>规范归约：</a:t>
            </a:r>
            <a:r>
              <a:rPr kumimoji="1" lang="zh-CN" altLang="en-US" sz="1200" b="1" dirty="0" smtClean="0">
                <a:latin typeface="Times New Roman" pitchFamily="18" charset="0"/>
                <a:ea typeface="楷体_GB2312" pitchFamily="49" charset="-122"/>
                <a:cs typeface="Courier New" pitchFamily="49" charset="0"/>
              </a:rPr>
              <a:t>我们把最左推导的逆过程称</a:t>
            </a:r>
            <a:r>
              <a:rPr kumimoji="1" lang="zh-CN" altLang="en-US" sz="1200" b="1" dirty="0" smtClean="0">
                <a:solidFill>
                  <a:srgbClr val="FFC000"/>
                </a:solidFill>
                <a:latin typeface="Times New Roman" pitchFamily="18" charset="0"/>
                <a:ea typeface="楷体_GB2312" pitchFamily="49" charset="-122"/>
                <a:cs typeface="Courier New" pitchFamily="49" charset="0"/>
              </a:rPr>
              <a:t>最右归约</a:t>
            </a:r>
          </a:p>
          <a:p>
            <a:pPr marL="419100" indent="-382588" algn="just">
              <a:lnSpc>
                <a:spcPct val="160000"/>
              </a:lnSpc>
              <a:spcBef>
                <a:spcPct val="20000"/>
              </a:spcBef>
              <a:buClr>
                <a:schemeClr val="accent1"/>
              </a:buClr>
              <a:buSzPct val="80000"/>
              <a:defRPr/>
            </a:pPr>
            <a:r>
              <a:rPr kumimoji="1" lang="zh-CN" altLang="en-US" sz="1200" b="1" dirty="0" smtClean="0">
                <a:latin typeface="Times New Roman" pitchFamily="18" charset="0"/>
                <a:ea typeface="楷体_GB2312" pitchFamily="49" charset="-122"/>
                <a:cs typeface="Courier New" pitchFamily="49" charset="0"/>
              </a:rPr>
              <a:t>                                最右推导的逆过程称</a:t>
            </a:r>
            <a:r>
              <a:rPr kumimoji="1" lang="zh-CN" altLang="en-US" sz="1200" b="1" dirty="0" smtClean="0">
                <a:solidFill>
                  <a:srgbClr val="FFC000"/>
                </a:solidFill>
                <a:latin typeface="Times New Roman" pitchFamily="18" charset="0"/>
                <a:ea typeface="楷体_GB2312" pitchFamily="49" charset="-122"/>
                <a:cs typeface="Courier New" pitchFamily="49" charset="0"/>
              </a:rPr>
              <a:t>最左归约</a:t>
            </a:r>
          </a:p>
          <a:p>
            <a:pPr marL="419100" indent="-382588" algn="just">
              <a:lnSpc>
                <a:spcPct val="160000"/>
              </a:lnSpc>
              <a:spcBef>
                <a:spcPct val="20000"/>
              </a:spcBef>
              <a:buClr>
                <a:schemeClr val="accent1"/>
              </a:buClr>
              <a:buSzPct val="80000"/>
              <a:defRPr/>
            </a:pPr>
            <a:r>
              <a:rPr kumimoji="1" lang="zh-CN" altLang="en-US" sz="1200" b="1" dirty="0" smtClean="0">
                <a:latin typeface="Times New Roman" pitchFamily="18" charset="0"/>
                <a:ea typeface="楷体_GB2312" pitchFamily="49" charset="-122"/>
                <a:cs typeface="Courier New" pitchFamily="49" charset="0"/>
              </a:rPr>
              <a:t>                                最左归约也称为</a:t>
            </a:r>
            <a:r>
              <a:rPr kumimoji="1" lang="zh-CN" altLang="en-US" sz="1200" b="1" dirty="0" smtClean="0">
                <a:solidFill>
                  <a:srgbClr val="FFC000"/>
                </a:solidFill>
                <a:latin typeface="Times New Roman" pitchFamily="18" charset="0"/>
                <a:ea typeface="楷体_GB2312" pitchFamily="49" charset="-122"/>
                <a:cs typeface="Courier New" pitchFamily="49" charset="0"/>
              </a:rPr>
              <a:t>规范归约</a:t>
            </a:r>
            <a:r>
              <a:rPr lang="zh-CN" altLang="en-US" sz="1100" b="1" dirty="0" smtClean="0">
                <a:solidFill>
                  <a:srgbClr val="FFC000"/>
                </a:solidFill>
                <a:latin typeface="Times New Roman" pitchFamily="18" charset="0"/>
                <a:ea typeface="楷体_GB2312" pitchFamily="49" charset="-122"/>
                <a:cs typeface="Courier New" pitchFamily="49" charset="0"/>
              </a:rPr>
              <a:t> </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22</a:t>
            </a:fld>
            <a:endParaRPr lang="zh-CN" altLang="en-US"/>
          </a:p>
        </p:txBody>
      </p:sp>
    </p:spTree>
    <p:extLst>
      <p:ext uri="{BB962C8B-B14F-4D97-AF65-F5344CB8AC3E}">
        <p14:creationId xmlns:p14="http://schemas.microsoft.com/office/powerpoint/2010/main" val="767022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定义：设</a:t>
            </a:r>
            <a:r>
              <a:rPr lang="en-US" altLang="zh-CN" sz="1200" b="1" dirty="0" smtClean="0">
                <a:effectLst>
                  <a:outerShdw blurRad="38100" dist="38100" dir="2700000" algn="tl">
                    <a:srgbClr val="000000"/>
                  </a:outerShdw>
                </a:effectLst>
                <a:latin typeface="Times New Roman" pitchFamily="18" charset="0"/>
                <a:ea typeface="楷体_GB2312" pitchFamily="49" charset="-122"/>
              </a:rPr>
              <a:t>G</a:t>
            </a:r>
            <a:r>
              <a:rPr lang="zh-CN" altLang="en-US" sz="1200" b="1"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Z</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］是一文法，</a:t>
            </a:r>
            <a:r>
              <a:rPr lang="en-US" altLang="zh-CN" sz="1200" b="1" dirty="0" smtClean="0">
                <a:effectLst>
                  <a:outerShdw blurRad="38100" dist="38100" dir="2700000" algn="tl">
                    <a:srgbClr val="000000"/>
                  </a:outerShdw>
                </a:effectLst>
                <a:latin typeface="Times New Roman" pitchFamily="18" charset="0"/>
                <a:ea typeface="楷体_GB2312" pitchFamily="49" charset="-122"/>
              </a:rPr>
              <a:t>w=</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xuy</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是其中一句型，若有</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effectLst>
                  <a:outerShdw blurRad="38100" dist="38100" dir="2700000" algn="tl">
                    <a:srgbClr val="000000"/>
                  </a:outerShdw>
                </a:effectLst>
                <a:latin typeface="Times New Roman" pitchFamily="18" charset="0"/>
                <a:ea typeface="楷体_GB2312" pitchFamily="49" charset="-122"/>
              </a:rPr>
              <a:t>Z </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xUy</a:t>
            </a:r>
            <a:r>
              <a:rPr lang="en-US" altLang="zh-CN" sz="1200" b="1" dirty="0" smtClean="0">
                <a:effectLst>
                  <a:outerShdw blurRad="38100" dist="38100" dir="2700000" algn="tl">
                    <a:srgbClr val="000000"/>
                  </a:outerShdw>
                </a:effectLst>
                <a:latin typeface="Times New Roman" pitchFamily="18" charset="0"/>
                <a:ea typeface="楷体_GB2312" pitchFamily="49" charset="-122"/>
              </a:rPr>
              <a:t>, U∈V</a:t>
            </a:r>
            <a:r>
              <a:rPr lang="en-US" altLang="zh-CN" sz="1200" b="1" baseline="-25000" dirty="0" smtClean="0">
                <a:effectLst>
                  <a:outerShdw blurRad="38100" dist="38100" dir="2700000" algn="tl">
                    <a:srgbClr val="000000"/>
                  </a:outerShdw>
                </a:effectLst>
                <a:latin typeface="Times New Roman" pitchFamily="18" charset="0"/>
                <a:ea typeface="楷体_GB2312" pitchFamily="49" charset="-122"/>
              </a:rPr>
              <a:t>N</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且 </a:t>
            </a:r>
            <a:r>
              <a:rPr lang="en-US" altLang="zh-CN" sz="1200" b="1" dirty="0" smtClean="0">
                <a:solidFill>
                  <a:srgbClr val="FFC000"/>
                </a:solidFill>
                <a:latin typeface="Times New Roman" pitchFamily="18" charset="0"/>
                <a:ea typeface="楷体_GB2312" pitchFamily="49" charset="-122"/>
              </a:rPr>
              <a:t>U </a:t>
            </a:r>
            <a:r>
              <a:rPr lang="en-US" altLang="zh-CN" sz="1200" b="1" dirty="0" smtClean="0">
                <a:solidFill>
                  <a:srgbClr val="FFC000"/>
                </a:solidFill>
                <a:latin typeface="Times New Roman" pitchFamily="18" charset="0"/>
                <a:ea typeface="楷体_GB2312" pitchFamily="49" charset="-122"/>
                <a:sym typeface="Symbol" pitchFamily="18" charset="2"/>
              </a:rPr>
              <a:t></a:t>
            </a:r>
            <a:r>
              <a:rPr lang="en-US" altLang="zh-CN" sz="1200" b="1" dirty="0" smtClean="0">
                <a:solidFill>
                  <a:srgbClr val="FFC000"/>
                </a:solidFill>
                <a:latin typeface="Times New Roman" pitchFamily="18" charset="0"/>
                <a:ea typeface="楷体_GB2312" pitchFamily="49" charset="-122"/>
              </a:rPr>
              <a:t> +</a:t>
            </a:r>
            <a:r>
              <a:rPr lang="en-US" altLang="zh-CN" sz="1200" b="1" dirty="0" smtClean="0">
                <a:effectLst>
                  <a:outerShdw blurRad="38100" dist="38100" dir="2700000" algn="tl">
                    <a:srgbClr val="000000"/>
                  </a:outerShdw>
                </a:effectLst>
                <a:latin typeface="Times New Roman" pitchFamily="18" charset="0"/>
                <a:ea typeface="楷体_GB2312" pitchFamily="49" charset="-122"/>
              </a:rPr>
              <a:t>u,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u∈V</a:t>
            </a:r>
            <a:r>
              <a:rPr lang="en-US" altLang="zh-CN" sz="1200" b="1" baseline="30000"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则称</a:t>
            </a:r>
            <a:r>
              <a:rPr lang="en-US" altLang="zh-CN" sz="1200" b="1" dirty="0" smtClean="0">
                <a:effectLst>
                  <a:outerShdw blurRad="38100" dist="38100" dir="2700000" algn="tl">
                    <a:srgbClr val="000000"/>
                  </a:outerShdw>
                </a:effectLst>
                <a:latin typeface="Times New Roman" pitchFamily="18" charset="0"/>
                <a:ea typeface="楷体_GB2312" pitchFamily="49" charset="-122"/>
              </a:rPr>
              <a:t>u</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是一个相对于非终结符</a:t>
            </a:r>
            <a:r>
              <a:rPr lang="en-US" altLang="zh-CN" sz="1200" b="1" dirty="0" smtClean="0">
                <a:effectLst>
                  <a:outerShdw blurRad="38100" dist="38100" dir="2700000" algn="tl">
                    <a:srgbClr val="000000"/>
                  </a:outerShdw>
                </a:effectLst>
                <a:latin typeface="Times New Roman" pitchFamily="18" charset="0"/>
                <a:ea typeface="楷体_GB2312" pitchFamily="49" charset="-122"/>
              </a:rPr>
              <a:t>U</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、句型</a:t>
            </a:r>
            <a:r>
              <a:rPr lang="en-US" altLang="zh-CN" sz="1200" b="1" dirty="0" smtClean="0">
                <a:effectLst>
                  <a:outerShdw blurRad="38100" dist="38100" dir="2700000" algn="tl">
                    <a:srgbClr val="000000"/>
                  </a:outerShdw>
                </a:effectLst>
                <a:latin typeface="Times New Roman" pitchFamily="18" charset="0"/>
                <a:ea typeface="楷体_GB2312" pitchFamily="49" charset="-122"/>
              </a:rPr>
              <a:t>w</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短语</a:t>
            </a:r>
            <a:r>
              <a:rPr lang="zh-CN" altLang="en-US" sz="1200" b="1" dirty="0" smtClean="0">
                <a:solidFill>
                  <a:schemeClr val="tx2"/>
                </a:solidFill>
                <a:effectLst>
                  <a:outerShdw blurRad="38100" dist="38100" dir="2700000" algn="tl">
                    <a:srgbClr val="000000"/>
                  </a:outerShdw>
                </a:effectLst>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若</a:t>
            </a:r>
            <a:r>
              <a:rPr lang="en-US" altLang="zh-CN" sz="1200" b="1" dirty="0" smtClean="0">
                <a:effectLst>
                  <a:outerShdw blurRad="38100" dist="38100" dir="2700000" algn="tl">
                    <a:srgbClr val="000000"/>
                  </a:outerShdw>
                </a:effectLst>
                <a:latin typeface="Times New Roman" pitchFamily="18" charset="0"/>
                <a:ea typeface="楷体_GB2312" pitchFamily="49" charset="-122"/>
              </a:rPr>
              <a:t>Z </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xUy</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且</a:t>
            </a:r>
            <a:r>
              <a:rPr lang="en-US" altLang="zh-CN" sz="1200" b="1" dirty="0" smtClean="0">
                <a:effectLst>
                  <a:outerShdw blurRad="38100" dist="38100" dir="2700000" algn="tl">
                    <a:srgbClr val="000000"/>
                  </a:outerShdw>
                </a:effectLst>
                <a:latin typeface="Times New Roman" pitchFamily="18" charset="0"/>
                <a:ea typeface="楷体_GB2312" pitchFamily="49" charset="-122"/>
              </a:rPr>
              <a:t>U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u</a:t>
            </a:r>
          </a:p>
          <a:p>
            <a:pPr marL="419100" indent="-382588" algn="just">
              <a:lnSpc>
                <a:spcPct val="110000"/>
              </a:lnSpc>
              <a:spcBef>
                <a:spcPct val="20000"/>
              </a:spcBef>
              <a:buClr>
                <a:schemeClr val="accent1"/>
              </a:buClr>
              <a:buSzPct val="80000"/>
              <a:defRPr/>
            </a:pP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则称</a:t>
            </a:r>
            <a:r>
              <a:rPr lang="en-US" altLang="zh-CN" sz="1200" b="1" dirty="0" smtClean="0">
                <a:effectLst>
                  <a:outerShdw blurRad="38100" dist="38100" dir="2700000" algn="tl">
                    <a:srgbClr val="000000"/>
                  </a:outerShdw>
                </a:effectLst>
                <a:latin typeface="Times New Roman" pitchFamily="18" charset="0"/>
                <a:ea typeface="楷体_GB2312" pitchFamily="49" charset="-122"/>
              </a:rPr>
              <a:t>u</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是一个相对于非终结符</a:t>
            </a:r>
            <a:r>
              <a:rPr lang="en-US" altLang="zh-CN" sz="1200" b="1" dirty="0" smtClean="0">
                <a:effectLst>
                  <a:outerShdw blurRad="38100" dist="38100" dir="2700000" algn="tl">
                    <a:srgbClr val="000000"/>
                  </a:outerShdw>
                </a:effectLst>
                <a:latin typeface="Times New Roman" pitchFamily="18" charset="0"/>
                <a:ea typeface="楷体_GB2312" pitchFamily="49" charset="-122"/>
              </a:rPr>
              <a:t>U</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、句型</a:t>
            </a:r>
            <a:r>
              <a:rPr lang="en-US" altLang="zh-CN" sz="1200" b="1" dirty="0" smtClean="0">
                <a:effectLst>
                  <a:outerShdw blurRad="38100" dist="38100" dir="2700000" algn="tl">
                    <a:srgbClr val="000000"/>
                  </a:outerShdw>
                </a:effectLst>
                <a:latin typeface="Times New Roman" pitchFamily="18" charset="0"/>
                <a:ea typeface="楷体_GB2312" pitchFamily="49" charset="-122"/>
              </a:rPr>
              <a:t>w</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简单短语</a:t>
            </a:r>
            <a:r>
              <a:rPr lang="zh-CN" altLang="en-US" sz="1200" b="1" dirty="0" smtClean="0">
                <a:effectLst>
                  <a:outerShdw blurRad="38100" dist="38100" dir="2700000" algn="tl">
                    <a:srgbClr val="000000"/>
                  </a:outerShdw>
                </a:effectLst>
                <a:latin typeface="Times New Roman" pitchFamily="18" charset="0"/>
                <a:ea typeface="楷体_GB2312" pitchFamily="49" charset="-122"/>
              </a:rPr>
              <a:t>。 </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从这个定义可以看出，短语和简单短语的一定是句型的子串，短语和简单短语都是相对于某个非终结符号的，短语是通过多步推导出来的符号串，而简单短语是一步直接推导出来的符号串。因此，我们可以在推导序列中，逆向找到句型的短语和简单短语。</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例如 在整数串的推导序列中，</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整数</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数字串</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数字串</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2&lt;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&gt;</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由定义可知： </a:t>
            </a:r>
            <a:r>
              <a:rPr lang="en-US" altLang="zh-CN" sz="1200" b="1" dirty="0" smtClean="0">
                <a:effectLst>
                  <a:outerShdw blurRad="38100" dist="38100" dir="2700000" algn="tl">
                    <a:srgbClr val="000000"/>
                  </a:outerShdw>
                </a:effectLst>
                <a:latin typeface="Times New Roman" pitchFamily="18" charset="0"/>
                <a:ea typeface="楷体_GB2312" pitchFamily="49" charset="-12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整数</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 &lt;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数字串</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effectLst>
                  <a:outerShdw blurRad="38100" dist="38100" dir="2700000" algn="tl">
                    <a:srgbClr val="000000"/>
                  </a:outerShdw>
                </a:effectLst>
                <a:latin typeface="Times New Roman" pitchFamily="18" charset="0"/>
                <a:ea typeface="楷体_GB2312" pitchFamily="49" charset="-122"/>
              </a:rPr>
              <a:t>w=2&lt;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p>
          <a:p>
            <a:pPr marL="419100" indent="-382588" algn="just">
              <a:lnSpc>
                <a:spcPct val="110000"/>
              </a:lnSpc>
              <a:spcBef>
                <a:spcPct val="20000"/>
              </a:spcBef>
              <a:buClr>
                <a:schemeClr val="accent1"/>
              </a:buClr>
              <a:buSzPct val="80000"/>
              <a:defRPr/>
            </a:pP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所以</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数字串</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 </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+2</a:t>
            </a:r>
            <a:r>
              <a:rPr lang="zh-CN" altLang="en-US"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，即</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2</a:t>
            </a:r>
            <a:r>
              <a:rPr lang="zh-CN" altLang="en-US"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是相对于非终结符</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数字串</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，句型</a:t>
            </a:r>
            <a:r>
              <a:rPr lang="en-US" altLang="zh-CN" sz="1200" b="1" dirty="0" smtClean="0">
                <a:effectLst>
                  <a:outerShdw blurRad="38100" dist="38100" dir="2700000" algn="tl">
                    <a:srgbClr val="000000"/>
                  </a:outerShdw>
                </a:effectLst>
                <a:latin typeface="Times New Roman" pitchFamily="18" charset="0"/>
                <a:ea typeface="楷体_GB2312" pitchFamily="49" charset="-122"/>
              </a:rPr>
              <a:t>2&lt;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的短语，而</a:t>
            </a:r>
            <a:r>
              <a:rPr lang="en-US" altLang="zh-CN" sz="1200" b="1" dirty="0" smtClean="0">
                <a:effectLst>
                  <a:outerShdw blurRad="38100" dist="38100" dir="2700000" algn="tl">
                    <a:srgbClr val="000000"/>
                  </a:outerShdw>
                </a:effectLst>
                <a:latin typeface="Times New Roman" pitchFamily="18" charset="0"/>
                <a:ea typeface="楷体_GB2312" pitchFamily="49" charset="-12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整数</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 &lt;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effectLst>
                  <a:outerShdw blurRad="38100" dist="38100" dir="2700000" algn="tl">
                    <a:srgbClr val="000000"/>
                  </a:outerShdw>
                </a:effectLst>
                <a:latin typeface="Times New Roman" pitchFamily="18" charset="0"/>
                <a:ea typeface="楷体_GB2312" pitchFamily="49" charset="-122"/>
              </a:rPr>
              <a:t>w=2&lt;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zh-CN" altLang="en-US" sz="1200" b="1"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 </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2</a:t>
            </a:r>
            <a:r>
              <a:rPr lang="zh-CN" altLang="en-US"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 所以</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2</a:t>
            </a:r>
            <a:r>
              <a:rPr lang="zh-CN" altLang="en-US"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是相对于非终结符</a:t>
            </a:r>
            <a:r>
              <a:rPr lang="en-US" altLang="zh-CN" sz="1200" b="1" dirty="0" smtClean="0">
                <a:effectLst>
                  <a:outerShdw blurRad="38100" dist="38100" dir="2700000" algn="tl">
                    <a:srgbClr val="000000"/>
                  </a:outerShdw>
                </a:effectLst>
                <a:latin typeface="Times New Roman" pitchFamily="18" charset="0"/>
                <a:ea typeface="楷体_GB2312" pitchFamily="49" charset="-122"/>
                <a:sym typeface="Symbol" pitchFamily="18" charset="2"/>
              </a:rPr>
              <a:t>&lt;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，句型</a:t>
            </a:r>
            <a:r>
              <a:rPr lang="en-US" altLang="zh-CN" sz="1200" b="1" dirty="0" smtClean="0">
                <a:effectLst>
                  <a:outerShdw blurRad="38100" dist="38100" dir="2700000" algn="tl">
                    <a:srgbClr val="000000"/>
                  </a:outerShdw>
                </a:effectLst>
                <a:latin typeface="Times New Roman" pitchFamily="18" charset="0"/>
                <a:ea typeface="楷体_GB2312" pitchFamily="49" charset="-122"/>
              </a:rPr>
              <a:t>2&lt;</a:t>
            </a:r>
            <a:r>
              <a:rPr lang="zh-CN" altLang="en-US" sz="1200" b="1" dirty="0" smtClean="0">
                <a:effectLst>
                  <a:outerShdw blurRad="38100" dist="38100" dir="2700000" algn="tl">
                    <a:srgbClr val="000000"/>
                  </a:outerShdw>
                </a:effectLst>
                <a:latin typeface="Times New Roman" pitchFamily="18" charset="0"/>
                <a:ea typeface="楷体_GB2312" pitchFamily="49" charset="-122"/>
              </a:rPr>
              <a:t>数字</a:t>
            </a:r>
            <a:r>
              <a:rPr lang="en-US" altLang="zh-CN" sz="1200" b="1" dirty="0" smtClean="0">
                <a:effectLst>
                  <a:outerShdw blurRad="38100" dist="38100" dir="2700000" algn="tl">
                    <a:srgbClr val="000000"/>
                  </a:outerShdw>
                </a:effectLst>
                <a:latin typeface="Times New Roman" pitchFamily="18" charset="0"/>
                <a:ea typeface="楷体_GB2312" pitchFamily="49" charset="-122"/>
              </a:rPr>
              <a:t>&gt;</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的简单短语</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a:t>
            </a:fld>
            <a:endParaRPr lang="zh-CN" altLang="en-US"/>
          </a:p>
        </p:txBody>
      </p:sp>
    </p:spTree>
    <p:extLst>
      <p:ext uri="{BB962C8B-B14F-4D97-AF65-F5344CB8AC3E}">
        <p14:creationId xmlns:p14="http://schemas.microsoft.com/office/powerpoint/2010/main" val="39353605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20000"/>
              </a:lnSpc>
              <a:defRPr/>
            </a:pPr>
            <a:r>
              <a:rPr kumimoji="1" lang="zh-CN" altLang="en-US" sz="1200" b="1" dirty="0" smtClean="0">
                <a:latin typeface="Times New Roman" pitchFamily="18" charset="0"/>
                <a:ea typeface="楷体_GB2312" pitchFamily="49" charset="-122"/>
              </a:rPr>
              <a:t> 应当指出，对于文法中的</a:t>
            </a:r>
            <a:r>
              <a:rPr kumimoji="1" lang="zh-CN" altLang="en-US" sz="1200" b="1" dirty="0" smtClean="0">
                <a:solidFill>
                  <a:schemeClr val="tx2"/>
                </a:solidFill>
                <a:latin typeface="Times New Roman" pitchFamily="18" charset="0"/>
                <a:ea typeface="楷体_GB2312" pitchFamily="49" charset="-122"/>
              </a:rPr>
              <a:t>每</a:t>
            </a:r>
            <a:r>
              <a:rPr kumimoji="1" lang="zh-CN" altLang="en-US" sz="1200" b="1" dirty="0" smtClean="0">
                <a:solidFill>
                  <a:srgbClr val="FFC000"/>
                </a:solidFill>
                <a:latin typeface="Times New Roman" pitchFamily="18" charset="0"/>
                <a:ea typeface="楷体_GB2312" pitchFamily="49" charset="-122"/>
              </a:rPr>
              <a:t>一句子都必定有最左和最右推导</a:t>
            </a:r>
            <a:r>
              <a:rPr kumimoji="1" lang="zh-CN" altLang="en-US" sz="1200" b="1" dirty="0" smtClean="0">
                <a:latin typeface="Times New Roman" pitchFamily="18" charset="0"/>
                <a:ea typeface="楷体_GB2312" pitchFamily="49" charset="-122"/>
              </a:rPr>
              <a:t>，但对于一个句型来说则不尽然。例如，</a:t>
            </a:r>
          </a:p>
          <a:p>
            <a:pPr algn="just" eaLnBrk="1" hangingPunct="1">
              <a:lnSpc>
                <a:spcPct val="120000"/>
              </a:lnSpc>
              <a:defRPr/>
            </a:pPr>
            <a:r>
              <a:rPr kumimoji="1" lang="zh-CN" altLang="en-US" sz="1200" b="1" dirty="0" smtClean="0">
                <a:latin typeface="Times New Roman" pitchFamily="18" charset="0"/>
                <a:ea typeface="楷体_GB2312" pitchFamily="49" charset="-122"/>
              </a:rPr>
              <a:t>对于文法</a:t>
            </a:r>
            <a:r>
              <a:rPr kumimoji="1" lang="en-US" altLang="zh-CN" sz="1200" b="1" dirty="0" smtClean="0">
                <a:latin typeface="Times New Roman" pitchFamily="18" charset="0"/>
                <a:ea typeface="楷体_GB2312" pitchFamily="49" charset="-122"/>
              </a:rPr>
              <a:t>G</a:t>
            </a:r>
            <a:r>
              <a:rPr kumimoji="1" lang="zh-CN" altLang="en-US" sz="1200" b="1"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E</a:t>
            </a:r>
            <a:r>
              <a:rPr kumimoji="1" lang="zh-CN" altLang="en-US" sz="1200" b="1" dirty="0" smtClean="0">
                <a:latin typeface="Times New Roman" pitchFamily="18" charset="0"/>
                <a:ea typeface="楷体_GB2312" pitchFamily="49" charset="-122"/>
              </a:rPr>
              <a:t>］</a:t>
            </a:r>
          </a:p>
          <a:p>
            <a:pPr algn="just" eaLnBrk="1" hangingPunct="1">
              <a:lnSpc>
                <a:spcPct val="120000"/>
              </a:lnSpc>
              <a:defRPr/>
            </a:pPr>
            <a:r>
              <a:rPr kumimoji="1" lang="zh-CN" altLang="en-US" sz="1200" b="1" dirty="0" smtClean="0">
                <a:latin typeface="Times New Roman" pitchFamily="18" charset="0"/>
                <a:ea typeface="楷体_GB2312" pitchFamily="49" charset="-122"/>
                <a:cs typeface="Courier New" pitchFamily="49" charset="0"/>
              </a:rPr>
              <a:t>    			</a:t>
            </a:r>
            <a:r>
              <a:rPr kumimoji="1" lang="en-US" altLang="zh-CN" sz="1200" b="1" dirty="0" smtClean="0">
                <a:latin typeface="Times New Roman" pitchFamily="18" charset="0"/>
                <a:ea typeface="楷体_GB2312" pitchFamily="49" charset="-122"/>
                <a:cs typeface="Courier New" pitchFamily="49" charset="0"/>
              </a:rPr>
              <a:t>E∷=E+T|T</a:t>
            </a:r>
          </a:p>
          <a:p>
            <a:pPr algn="just" eaLnBrk="1" hangingPunct="1">
              <a:lnSpc>
                <a:spcPct val="120000"/>
              </a:lnSpc>
              <a:defRPr/>
            </a:pPr>
            <a:r>
              <a:rPr kumimoji="1" lang="en-US" altLang="zh-CN" sz="1200" b="1" dirty="0" smtClean="0">
                <a:latin typeface="Times New Roman" pitchFamily="18" charset="0"/>
                <a:ea typeface="楷体_GB2312" pitchFamily="49" charset="-122"/>
                <a:cs typeface="Courier New" pitchFamily="49" charset="0"/>
              </a:rPr>
              <a:t>    			T∷=T*F|F</a:t>
            </a:r>
          </a:p>
          <a:p>
            <a:pPr algn="just" eaLnBrk="1" hangingPunct="1">
              <a:lnSpc>
                <a:spcPct val="120000"/>
              </a:lnSpc>
              <a:defRPr/>
            </a:pPr>
            <a:r>
              <a:rPr kumimoji="1" lang="en-US" altLang="zh-CN" sz="1200" b="1" dirty="0" smtClean="0">
                <a:latin typeface="Times New Roman" pitchFamily="18" charset="0"/>
                <a:ea typeface="楷体_GB2312" pitchFamily="49" charset="-122"/>
                <a:cs typeface="Courier New" pitchFamily="49" charset="0"/>
              </a:rPr>
              <a:t>    			F∷=(E)|</a:t>
            </a:r>
            <a:r>
              <a:rPr kumimoji="1" lang="en-US" altLang="zh-CN" sz="1200" b="1" dirty="0" err="1" smtClean="0">
                <a:latin typeface="Times New Roman" pitchFamily="18" charset="0"/>
                <a:ea typeface="楷体_GB2312" pitchFamily="49" charset="-122"/>
                <a:cs typeface="Courier New" pitchFamily="49" charset="0"/>
              </a:rPr>
              <a:t>i</a:t>
            </a:r>
            <a:endParaRPr kumimoji="1" lang="en-US" altLang="zh-CN" sz="1200" b="1" dirty="0" smtClean="0">
              <a:latin typeface="Times New Roman" pitchFamily="18" charset="0"/>
              <a:ea typeface="楷体_GB2312" pitchFamily="49" charset="-122"/>
            </a:endParaRPr>
          </a:p>
          <a:p>
            <a:pPr algn="just" eaLnBrk="1" hangingPunct="1">
              <a:lnSpc>
                <a:spcPct val="120000"/>
              </a:lnSpc>
              <a:defRPr/>
            </a:pPr>
            <a:r>
              <a:rPr kumimoji="1" lang="zh-CN" altLang="en-US" sz="1200" b="1" dirty="0" smtClean="0">
                <a:latin typeface="Times New Roman" pitchFamily="18" charset="0"/>
                <a:ea typeface="楷体_GB2312" pitchFamily="49" charset="-122"/>
              </a:rPr>
              <a:t>中句型</a:t>
            </a:r>
            <a:r>
              <a:rPr kumimoji="1" lang="en-US" altLang="zh-CN" sz="1200" b="1" dirty="0" smtClean="0">
                <a:latin typeface="Times New Roman" pitchFamily="18" charset="0"/>
                <a:ea typeface="楷体_GB2312" pitchFamily="49" charset="-122"/>
              </a:rPr>
              <a:t>T*</a:t>
            </a:r>
            <a:r>
              <a:rPr kumimoji="1" lang="en-US" altLang="zh-CN" sz="1200" b="1" dirty="0" err="1" smtClean="0">
                <a:latin typeface="Times New Roman" pitchFamily="18" charset="0"/>
                <a:ea typeface="楷体_GB2312" pitchFamily="49" charset="-122"/>
              </a:rPr>
              <a:t>i+T</a:t>
            </a:r>
            <a:r>
              <a:rPr kumimoji="1" lang="zh-CN" altLang="en-US" sz="1200" b="1" dirty="0" smtClean="0">
                <a:latin typeface="Times New Roman" pitchFamily="18" charset="0"/>
                <a:ea typeface="楷体_GB2312" pitchFamily="49" charset="-122"/>
              </a:rPr>
              <a:t>，仅有唯一的推导</a:t>
            </a:r>
          </a:p>
          <a:p>
            <a:pPr algn="just" eaLnBrk="1" hangingPunct="1">
              <a:lnSpc>
                <a:spcPct val="120000"/>
              </a:lnSpc>
              <a:defRPr/>
            </a:pPr>
            <a:r>
              <a:rPr kumimoji="1" lang="en-US" altLang="zh-CN" sz="1200" b="1" dirty="0" smtClean="0">
                <a:latin typeface="Times New Roman" pitchFamily="18" charset="0"/>
                <a:ea typeface="楷体_GB2312" pitchFamily="49" charset="-122"/>
              </a:rPr>
              <a:t>E </a:t>
            </a:r>
            <a:r>
              <a:rPr kumimoji="1" lang="en-US" altLang="zh-CN" sz="1200" b="1" dirty="0" smtClean="0">
                <a:latin typeface="Times New Roman" pitchFamily="18" charset="0"/>
                <a:ea typeface="楷体_GB2312" pitchFamily="49" charset="-122"/>
                <a:sym typeface="Symbol" pitchFamily="18" charset="2"/>
              </a:rPr>
              <a:t></a:t>
            </a:r>
            <a:r>
              <a:rPr kumimoji="1" lang="en-US" altLang="zh-CN" sz="1200" b="1" dirty="0" smtClean="0">
                <a:latin typeface="Times New Roman" pitchFamily="18" charset="0"/>
                <a:ea typeface="楷体_GB2312" pitchFamily="49" charset="-122"/>
              </a:rPr>
              <a:t>E+T</a:t>
            </a:r>
            <a:r>
              <a:rPr kumimoji="1" lang="en-US" altLang="zh-CN" sz="1200" b="1" dirty="0" smtClean="0">
                <a:latin typeface="Times New Roman" pitchFamily="18" charset="0"/>
                <a:ea typeface="楷体_GB2312" pitchFamily="49" charset="-122"/>
                <a:sym typeface="Symbol" pitchFamily="18" charset="2"/>
              </a:rPr>
              <a:t></a:t>
            </a:r>
            <a:r>
              <a:rPr kumimoji="1" lang="en-US" altLang="zh-CN" sz="1200" b="1" dirty="0" smtClean="0">
                <a:latin typeface="Times New Roman" pitchFamily="18" charset="0"/>
                <a:ea typeface="楷体_GB2312" pitchFamily="49" charset="-122"/>
              </a:rPr>
              <a:t>T+T</a:t>
            </a:r>
            <a:r>
              <a:rPr kumimoji="1" lang="en-US" altLang="zh-CN" sz="1200" b="1" dirty="0" smtClean="0">
                <a:latin typeface="Times New Roman" pitchFamily="18" charset="0"/>
                <a:ea typeface="楷体_GB2312" pitchFamily="49" charset="-122"/>
                <a:sym typeface="Symbol" pitchFamily="18" charset="2"/>
              </a:rPr>
              <a:t></a:t>
            </a:r>
            <a:r>
              <a:rPr kumimoji="1" lang="en-US" altLang="zh-CN" sz="1200" b="1" dirty="0" smtClean="0">
                <a:latin typeface="Times New Roman" pitchFamily="18" charset="0"/>
                <a:ea typeface="楷体_GB2312" pitchFamily="49" charset="-122"/>
              </a:rPr>
              <a:t>T*F+T</a:t>
            </a:r>
            <a:r>
              <a:rPr kumimoji="1" lang="en-US" altLang="zh-CN" sz="1200" b="1" dirty="0" smtClean="0">
                <a:latin typeface="Times New Roman" pitchFamily="18" charset="0"/>
                <a:ea typeface="楷体_GB2312" pitchFamily="49" charset="-122"/>
                <a:sym typeface="Symbol" pitchFamily="18" charset="2"/>
              </a:rPr>
              <a:t></a:t>
            </a:r>
            <a:r>
              <a:rPr kumimoji="1" lang="en-US" altLang="zh-CN" sz="1200" b="1" dirty="0" smtClean="0">
                <a:latin typeface="Times New Roman" pitchFamily="18" charset="0"/>
                <a:ea typeface="楷体_GB2312" pitchFamily="49" charset="-122"/>
              </a:rPr>
              <a:t>T*</a:t>
            </a:r>
            <a:r>
              <a:rPr kumimoji="1" lang="en-US" altLang="zh-CN" sz="1200" b="1" dirty="0" err="1" smtClean="0">
                <a:latin typeface="Times New Roman" pitchFamily="18" charset="0"/>
                <a:ea typeface="楷体_GB2312" pitchFamily="49" charset="-122"/>
              </a:rPr>
              <a:t>i+T</a:t>
            </a:r>
            <a:r>
              <a:rPr kumimoji="1" lang="en-US" altLang="zh-CN" sz="1200" b="1" dirty="0" smtClean="0">
                <a:latin typeface="Times New Roman" pitchFamily="18" charset="0"/>
                <a:ea typeface="楷体_GB2312" pitchFamily="49" charset="-122"/>
              </a:rPr>
              <a:t></a:t>
            </a:r>
          </a:p>
          <a:p>
            <a:pPr algn="just" eaLnBrk="1" hangingPunct="1">
              <a:lnSpc>
                <a:spcPct val="120000"/>
              </a:lnSpc>
              <a:defRPr/>
            </a:pPr>
            <a:r>
              <a:rPr kumimoji="1" lang="zh-CN" altLang="en-US" sz="1200" b="1" dirty="0" smtClean="0">
                <a:latin typeface="Times New Roman" pitchFamily="18" charset="0"/>
                <a:ea typeface="楷体_GB2312" pitchFamily="49" charset="-122"/>
              </a:rPr>
              <a:t>显然，推导</a:t>
            </a:r>
            <a:r>
              <a:rPr kumimoji="1" lang="en-US" altLang="zh-CN" sz="1200" b="1" dirty="0" smtClean="0">
                <a:latin typeface="Times New Roman" pitchFamily="18" charset="0"/>
                <a:ea typeface="楷体_GB2312" pitchFamily="49" charset="-122"/>
              </a:rPr>
              <a:t>E</a:t>
            </a:r>
            <a:r>
              <a:rPr kumimoji="1" lang="en-US" altLang="zh-CN" sz="1200" b="1" dirty="0" smtClean="0">
                <a:latin typeface="Times New Roman" pitchFamily="18" charset="0"/>
                <a:ea typeface="楷体_GB2312" pitchFamily="49" charset="-122"/>
                <a:sym typeface="Symbol" pitchFamily="18" charset="2"/>
              </a:rPr>
              <a:t></a:t>
            </a:r>
            <a:r>
              <a:rPr kumimoji="1" lang="en-US" altLang="zh-CN" sz="1200" b="1" dirty="0" smtClean="0">
                <a:latin typeface="Times New Roman" pitchFamily="18" charset="0"/>
                <a:ea typeface="楷体_GB2312" pitchFamily="49" charset="-122"/>
              </a:rPr>
              <a:t>+T*</a:t>
            </a:r>
            <a:r>
              <a:rPr kumimoji="1" lang="en-US" altLang="zh-CN" sz="1200" b="1" dirty="0" err="1" smtClean="0">
                <a:latin typeface="Times New Roman" pitchFamily="18" charset="0"/>
                <a:ea typeface="楷体_GB2312" pitchFamily="49" charset="-122"/>
              </a:rPr>
              <a:t>i+T</a:t>
            </a:r>
            <a:r>
              <a:rPr kumimoji="1" lang="zh-CN" altLang="en-US" sz="1200" b="1" dirty="0" smtClean="0">
                <a:latin typeface="Times New Roman" pitchFamily="18" charset="0"/>
                <a:ea typeface="楷体_GB2312" pitchFamily="49" charset="-122"/>
              </a:rPr>
              <a:t>既非最左推导亦非最右推导。</a:t>
            </a:r>
            <a:r>
              <a:rPr kumimoji="1" lang="zh-CN" altLang="en-US" sz="1050" dirty="0" smtClean="0">
                <a:latin typeface="Times New Roman" pitchFamily="18" charset="0"/>
              </a:rPr>
              <a:t> </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23</a:t>
            </a:fld>
            <a:endParaRPr lang="zh-CN" altLang="en-US"/>
          </a:p>
        </p:txBody>
      </p:sp>
    </p:spTree>
    <p:extLst>
      <p:ext uri="{BB962C8B-B14F-4D97-AF65-F5344CB8AC3E}">
        <p14:creationId xmlns:p14="http://schemas.microsoft.com/office/powerpoint/2010/main" val="2594744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如果一个文法中某个句型</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对应两棵不同的语法树，</a:t>
            </a:r>
            <a:r>
              <a:rPr lang="zh-CN" altLang="en-US" sz="1200" b="1" dirty="0" smtClean="0">
                <a:effectLst>
                  <a:outerShdw blurRad="38100" dist="38100" dir="2700000" algn="tl">
                    <a:srgbClr val="000000"/>
                  </a:outerShdw>
                </a:effectLst>
                <a:latin typeface="Times New Roman" pitchFamily="18" charset="0"/>
                <a:ea typeface="楷体_GB2312" pitchFamily="49" charset="-122"/>
              </a:rPr>
              <a:t>则称这个文法是</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二义性</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的。也就是说，若一个文法中的某句型</a:t>
            </a:r>
            <a:r>
              <a:rPr lang="zh-CN" altLang="en-US" sz="1200" b="1" dirty="0" smtClean="0">
                <a:solidFill>
                  <a:srgbClr val="FFC000"/>
                </a:solidFill>
                <a:latin typeface="Times New Roman" pitchFamily="18" charset="0"/>
                <a:ea typeface="楷体_GB2312" pitchFamily="49" charset="-122"/>
              </a:rPr>
              <a:t>对应两个不同的最左推导或最右推导</a:t>
            </a:r>
            <a:r>
              <a:rPr lang="zh-CN" altLang="en-US" sz="1200" b="1" dirty="0" smtClean="0">
                <a:effectLst>
                  <a:outerShdw blurRad="38100" dist="38100" dir="2700000" algn="tl">
                    <a:srgbClr val="000000"/>
                  </a:outerShdw>
                </a:effectLst>
                <a:latin typeface="Times New Roman" pitchFamily="18" charset="0"/>
                <a:ea typeface="楷体_GB2312" pitchFamily="49" charset="-122"/>
              </a:rPr>
              <a:t>，则这个文法是二义性的。 </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24</a:t>
            </a:fld>
            <a:endParaRPr lang="zh-CN" altLang="en-US"/>
          </a:p>
        </p:txBody>
      </p:sp>
    </p:spTree>
    <p:extLst>
      <p:ext uri="{BB962C8B-B14F-4D97-AF65-F5344CB8AC3E}">
        <p14:creationId xmlns:p14="http://schemas.microsoft.com/office/powerpoint/2010/main" val="40107460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50000"/>
              </a:lnSpc>
              <a:defRPr/>
            </a:pPr>
            <a:r>
              <a:rPr kumimoji="1" lang="zh-CN" altLang="en-US" sz="1200" b="1" dirty="0" smtClean="0">
                <a:latin typeface="Times New Roman" pitchFamily="18" charset="0"/>
                <a:ea typeface="楷体_GB2312" pitchFamily="49" charset="-122"/>
              </a:rPr>
              <a:t>例如：文法</a:t>
            </a:r>
            <a:r>
              <a:rPr kumimoji="1" lang="en-US" altLang="zh-CN" sz="1200" b="1" dirty="0" smtClean="0">
                <a:latin typeface="Times New Roman" pitchFamily="18" charset="0"/>
                <a:ea typeface="楷体_GB2312" pitchFamily="49" charset="-122"/>
              </a:rPr>
              <a:t>G[E]</a:t>
            </a:r>
          </a:p>
          <a:p>
            <a:pPr algn="just" eaLnBrk="1" hangingPunct="1">
              <a:lnSpc>
                <a:spcPct val="150000"/>
              </a:lnSpc>
              <a:defRPr/>
            </a:pPr>
            <a:r>
              <a:rPr kumimoji="1" lang="en-US" altLang="zh-CN" sz="1200" b="1" dirty="0" smtClean="0">
                <a:latin typeface="Times New Roman" pitchFamily="18" charset="0"/>
                <a:ea typeface="楷体_GB2312" pitchFamily="49" charset="-122"/>
              </a:rPr>
              <a:t>     		E∷=E+E|E*E|(E)|</a:t>
            </a:r>
            <a:r>
              <a:rPr kumimoji="1" lang="en-US" altLang="zh-CN" sz="1200" b="1" dirty="0" err="1" smtClean="0">
                <a:latin typeface="Times New Roman" pitchFamily="18" charset="0"/>
                <a:ea typeface="楷体_GB2312" pitchFamily="49" charset="-122"/>
              </a:rPr>
              <a:t>i</a:t>
            </a:r>
            <a:endParaRPr kumimoji="1" lang="en-US" altLang="zh-CN" sz="1200" b="1" dirty="0" smtClean="0">
              <a:latin typeface="Times New Roman" pitchFamily="18" charset="0"/>
              <a:ea typeface="楷体_GB2312" pitchFamily="49" charset="-122"/>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1" lang="zh-CN" altLang="en-US" sz="1200" b="1" dirty="0" smtClean="0">
                <a:latin typeface="Times New Roman" pitchFamily="18" charset="0"/>
                <a:ea typeface="楷体_GB2312" pitchFamily="49" charset="-122"/>
              </a:rPr>
              <a:t> 符号串</a:t>
            </a:r>
            <a:r>
              <a:rPr kumimoji="1" lang="en-US" altLang="zh-CN" sz="1200" b="1" dirty="0" err="1" smtClean="0">
                <a:latin typeface="Times New Roman" pitchFamily="18" charset="0"/>
                <a:ea typeface="楷体_GB2312" pitchFamily="49" charset="-122"/>
              </a:rPr>
              <a:t>i+i</a:t>
            </a:r>
            <a:r>
              <a:rPr kumimoji="1" lang="en-US" altLang="zh-CN" sz="1200" b="1" dirty="0" smtClean="0">
                <a:latin typeface="Times New Roman" pitchFamily="18" charset="0"/>
                <a:ea typeface="楷体_GB2312" pitchFamily="49" charset="-122"/>
              </a:rPr>
              <a:t>*</a:t>
            </a:r>
            <a:r>
              <a:rPr kumimoji="1" lang="en-US" altLang="zh-CN" sz="1200" b="1" dirty="0" err="1" smtClean="0">
                <a:latin typeface="Times New Roman" pitchFamily="18" charset="0"/>
                <a:ea typeface="楷体_GB2312" pitchFamily="49" charset="-122"/>
              </a:rPr>
              <a:t>i</a:t>
            </a:r>
            <a:r>
              <a:rPr kumimoji="1" lang="zh-CN" altLang="en-US" sz="1200" b="1" dirty="0" smtClean="0">
                <a:latin typeface="Times New Roman" pitchFamily="18" charset="0"/>
                <a:ea typeface="楷体_GB2312" pitchFamily="49" charset="-122"/>
              </a:rPr>
              <a:t>是</a:t>
            </a:r>
            <a:r>
              <a:rPr kumimoji="1" lang="en-US" altLang="zh-CN" sz="1200" b="1" dirty="0" smtClean="0">
                <a:latin typeface="Times New Roman" pitchFamily="18" charset="0"/>
                <a:ea typeface="楷体_GB2312" pitchFamily="49" charset="-122"/>
              </a:rPr>
              <a:t>L(G)</a:t>
            </a:r>
            <a:r>
              <a:rPr kumimoji="1" lang="zh-CN" altLang="en-US" sz="1200" b="1" dirty="0" smtClean="0">
                <a:latin typeface="Times New Roman" pitchFamily="18" charset="0"/>
                <a:ea typeface="楷体_GB2312" pitchFamily="49" charset="-122"/>
              </a:rPr>
              <a:t>中一个句子，有两个不同的最右推导 </a:t>
            </a:r>
            <a:r>
              <a:rPr kumimoji="1" lang="en-US" altLang="zh-CN" sz="1200" b="1" dirty="0" smtClean="0">
                <a:latin typeface="Times New Roman" pitchFamily="18" charset="0"/>
                <a:ea typeface="楷体_GB2312" pitchFamily="49" charset="-122"/>
              </a:rPr>
              <a:t>,</a:t>
            </a:r>
            <a:r>
              <a:rPr kumimoji="1" lang="zh-CN" altLang="en-US" sz="1200" b="1" dirty="0" smtClean="0">
                <a:latin typeface="Times New Roman" pitchFamily="18" charset="0"/>
                <a:ea typeface="楷体_GB2312" pitchFamily="49" charset="-122"/>
              </a:rPr>
              <a:t>可以画出</a:t>
            </a:r>
            <a:r>
              <a:rPr lang="zh-CN" altLang="en-US" sz="1200" b="1" dirty="0" smtClean="0">
                <a:latin typeface="Times New Roman" pitchFamily="18" charset="0"/>
                <a:ea typeface="楷体_GB2312" pitchFamily="49" charset="-122"/>
              </a:rPr>
              <a:t>两棵不同的语法树。对于同一句子</a:t>
            </a:r>
            <a:r>
              <a:rPr lang="en-US" altLang="zh-CN" sz="1200" b="1" dirty="0" err="1" smtClean="0">
                <a:latin typeface="Times New Roman" pitchFamily="18" charset="0"/>
                <a:ea typeface="楷体_GB2312" pitchFamily="49" charset="-122"/>
              </a:rPr>
              <a:t>i+i</a:t>
            </a:r>
            <a:r>
              <a:rPr lang="en-US" altLang="zh-CN" sz="1200" b="1" dirty="0" smtClean="0">
                <a:latin typeface="Times New Roman" pitchFamily="18" charset="0"/>
                <a:ea typeface="楷体_GB2312" pitchFamily="49" charset="-122"/>
              </a:rPr>
              <a:t>*</a:t>
            </a:r>
            <a:r>
              <a:rPr lang="en-US" altLang="zh-CN" sz="1200" b="1" dirty="0" err="1" smtClean="0">
                <a:latin typeface="Times New Roman" pitchFamily="18" charset="0"/>
                <a:ea typeface="楷体_GB2312" pitchFamily="49" charset="-122"/>
              </a:rPr>
              <a:t>i</a:t>
            </a:r>
            <a:r>
              <a:rPr kumimoji="1" lang="zh-CN" altLang="en-US" sz="1200" b="1" dirty="0" smtClean="0">
                <a:latin typeface="Times New Roman" pitchFamily="18" charset="0"/>
                <a:ea typeface="楷体_GB2312" pitchFamily="49" charset="-122"/>
              </a:rPr>
              <a:t>对应两棵不同的语法树，所以文法</a:t>
            </a:r>
            <a:r>
              <a:rPr kumimoji="1" lang="en-US" altLang="zh-CN" sz="1200" b="1" dirty="0" smtClean="0">
                <a:latin typeface="Times New Roman" pitchFamily="18" charset="0"/>
                <a:ea typeface="楷体_GB2312" pitchFamily="49" charset="-122"/>
              </a:rPr>
              <a:t>G[E]</a:t>
            </a:r>
            <a:r>
              <a:rPr kumimoji="1" lang="zh-CN" altLang="en-US" sz="1200" b="1" dirty="0" smtClean="0">
                <a:latin typeface="Times New Roman" pitchFamily="18" charset="0"/>
                <a:ea typeface="楷体_GB2312" pitchFamily="49" charset="-122"/>
              </a:rPr>
              <a:t>是二义性的。</a:t>
            </a:r>
            <a:endParaRPr lang="zh-CN" altLang="en-US" sz="1200" b="1" dirty="0" smtClean="0">
              <a:latin typeface="Times New Roman" pitchFamily="18" charset="0"/>
              <a:ea typeface="楷体_GB2312" pitchFamily="49" charset="-122"/>
            </a:endParaRPr>
          </a:p>
          <a:p>
            <a:pPr algn="just" eaLnBrk="1" hangingPunct="1">
              <a:lnSpc>
                <a:spcPct val="150000"/>
              </a:lnSpc>
              <a:defRPr/>
            </a:pPr>
            <a:endParaRPr kumimoji="1" lang="en-US" altLang="zh-CN" sz="1200" b="1" dirty="0" smtClean="0">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25</a:t>
            </a:fld>
            <a:endParaRPr lang="zh-CN" altLang="en-US"/>
          </a:p>
        </p:txBody>
      </p:sp>
    </p:spTree>
    <p:extLst>
      <p:ext uri="{BB962C8B-B14F-4D97-AF65-F5344CB8AC3E}">
        <p14:creationId xmlns:p14="http://schemas.microsoft.com/office/powerpoint/2010/main" val="14733555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我们看到，</a:t>
            </a:r>
            <a:r>
              <a:rPr lang="en-US" altLang="zh-CN" dirty="0" err="1" smtClean="0"/>
              <a:t>i+i</a:t>
            </a:r>
            <a:r>
              <a:rPr lang="en-US" altLang="zh-CN" dirty="0" smtClean="0"/>
              <a:t>*</a:t>
            </a:r>
            <a:r>
              <a:rPr lang="en-US" altLang="zh-CN" dirty="0" err="1" smtClean="0"/>
              <a:t>i</a:t>
            </a:r>
            <a:r>
              <a:rPr lang="zh-CN" altLang="en-US" dirty="0" smtClean="0"/>
              <a:t>对应了两颗不同的语法树，当我们把</a:t>
            </a:r>
            <a:r>
              <a:rPr lang="en-US" altLang="zh-CN" dirty="0" err="1" smtClean="0"/>
              <a:t>i</a:t>
            </a:r>
            <a:r>
              <a:rPr lang="zh-CN" altLang="en-US" dirty="0" smtClean="0"/>
              <a:t>归约到</a:t>
            </a:r>
            <a:r>
              <a:rPr lang="en-US" altLang="zh-CN" dirty="0" smtClean="0"/>
              <a:t>E</a:t>
            </a:r>
            <a:r>
              <a:rPr lang="zh-CN" altLang="en-US" dirty="0" smtClean="0"/>
              <a:t>后，得到了</a:t>
            </a:r>
            <a:r>
              <a:rPr lang="en-US" altLang="zh-CN" dirty="0" smtClean="0"/>
              <a:t>E+E*E</a:t>
            </a:r>
            <a:r>
              <a:rPr lang="zh-CN" altLang="en-US" dirty="0" smtClean="0"/>
              <a:t>的语法树。</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26</a:t>
            </a:fld>
            <a:endParaRPr lang="zh-CN" altLang="en-US"/>
          </a:p>
        </p:txBody>
      </p:sp>
    </p:spTree>
    <p:extLst>
      <p:ext uri="{BB962C8B-B14F-4D97-AF65-F5344CB8AC3E}">
        <p14:creationId xmlns:p14="http://schemas.microsoft.com/office/powerpoint/2010/main" val="42503859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如果我们约定在进行归约过程中，每次都先归约句柄，对于左边的语法树，其句柄为</a:t>
            </a:r>
            <a:r>
              <a:rPr lang="en-US" altLang="zh-CN" dirty="0" smtClean="0"/>
              <a:t>E*E</a:t>
            </a:r>
            <a:r>
              <a:rPr lang="zh-CN" altLang="en-US" dirty="0" smtClean="0"/>
              <a:t>，将</a:t>
            </a:r>
            <a:r>
              <a:rPr lang="en-US" altLang="zh-CN" dirty="0" smtClean="0"/>
              <a:t>E*E</a:t>
            </a:r>
            <a:r>
              <a:rPr lang="zh-CN" altLang="en-US" dirty="0" smtClean="0"/>
              <a:t>归约为</a:t>
            </a:r>
            <a:r>
              <a:rPr lang="en-US" altLang="zh-CN" dirty="0" smtClean="0"/>
              <a:t>E</a:t>
            </a:r>
            <a:r>
              <a:rPr lang="zh-CN" altLang="en-US" dirty="0" smtClean="0"/>
              <a:t>后，再将</a:t>
            </a:r>
            <a:r>
              <a:rPr lang="en-US" altLang="zh-CN" dirty="0" smtClean="0"/>
              <a:t>E+E</a:t>
            </a:r>
            <a:r>
              <a:rPr lang="zh-CN" altLang="en-US" dirty="0" smtClean="0"/>
              <a:t>归约为</a:t>
            </a:r>
            <a:r>
              <a:rPr lang="en-US" altLang="zh-CN" dirty="0" smtClean="0"/>
              <a:t>E</a:t>
            </a:r>
            <a:r>
              <a:rPr lang="zh-CN" altLang="en-US" dirty="0" smtClean="0"/>
              <a:t>，而对于右边的语法树，其句柄为</a:t>
            </a:r>
            <a:r>
              <a:rPr lang="en-US" altLang="zh-CN" dirty="0" smtClean="0"/>
              <a:t>E+E</a:t>
            </a:r>
            <a:r>
              <a:rPr lang="zh-CN" altLang="en-US" dirty="0" smtClean="0"/>
              <a:t>，将</a:t>
            </a:r>
            <a:r>
              <a:rPr lang="en-US" altLang="zh-CN" dirty="0" smtClean="0"/>
              <a:t>E+E</a:t>
            </a:r>
            <a:r>
              <a:rPr lang="zh-CN" altLang="en-US" dirty="0" smtClean="0"/>
              <a:t>归约为</a:t>
            </a:r>
            <a:r>
              <a:rPr lang="en-US" altLang="zh-CN" dirty="0" smtClean="0"/>
              <a:t>E</a:t>
            </a:r>
            <a:r>
              <a:rPr lang="zh-CN" altLang="en-US" dirty="0" smtClean="0"/>
              <a:t>后，再将</a:t>
            </a:r>
            <a:r>
              <a:rPr lang="en-US" altLang="zh-CN" dirty="0" smtClean="0"/>
              <a:t>E</a:t>
            </a:r>
            <a:r>
              <a:rPr lang="zh-CN" altLang="en-US" dirty="0" smtClean="0"/>
              <a:t>*</a:t>
            </a:r>
            <a:r>
              <a:rPr lang="en-US" altLang="zh-CN" dirty="0" smtClean="0"/>
              <a:t>E</a:t>
            </a:r>
            <a:r>
              <a:rPr lang="zh-CN" altLang="en-US" dirty="0" smtClean="0"/>
              <a:t>归约为</a:t>
            </a:r>
            <a:r>
              <a:rPr lang="en-US" altLang="zh-CN" dirty="0" smtClean="0"/>
              <a:t>E</a:t>
            </a:r>
            <a:r>
              <a:rPr lang="zh-CN" altLang="en-US" dirty="0" smtClean="0"/>
              <a:t>。</a:t>
            </a:r>
            <a:r>
              <a:rPr kumimoji="1" lang="zh-CN" altLang="en-US" sz="1200" b="1" dirty="0" smtClean="0">
                <a:latin typeface="Times New Roman" pitchFamily="18" charset="0"/>
                <a:ea typeface="楷体_GB2312" pitchFamily="49" charset="-122"/>
              </a:rPr>
              <a:t>若将</a:t>
            </a:r>
            <a:r>
              <a:rPr kumimoji="1" lang="en-US" altLang="zh-CN" sz="1200" b="1" dirty="0" smtClean="0">
                <a:latin typeface="Times New Roman" pitchFamily="18" charset="0"/>
                <a:ea typeface="楷体_GB2312" pitchFamily="49" charset="-122"/>
              </a:rPr>
              <a:t>+</a:t>
            </a:r>
            <a:r>
              <a:rPr kumimoji="1" lang="zh-CN" altLang="en-US" sz="1200" b="1" dirty="0" smtClean="0">
                <a:latin typeface="Times New Roman" pitchFamily="18" charset="0"/>
                <a:ea typeface="楷体_GB2312" pitchFamily="49" charset="-122"/>
              </a:rPr>
              <a:t>，*看成算术运算符，则出现对表达式</a:t>
            </a:r>
            <a:r>
              <a:rPr kumimoji="1" lang="en-US" altLang="zh-CN" sz="1200" b="1" dirty="0" err="1" smtClean="0">
                <a:latin typeface="Times New Roman" pitchFamily="18" charset="0"/>
                <a:ea typeface="楷体_GB2312" pitchFamily="49" charset="-122"/>
              </a:rPr>
              <a:t>i+i</a:t>
            </a:r>
            <a:r>
              <a:rPr kumimoji="1" lang="en-US" altLang="zh-CN" sz="1200" b="1" dirty="0" smtClean="0">
                <a:latin typeface="Times New Roman" pitchFamily="18" charset="0"/>
                <a:ea typeface="楷体_GB2312" pitchFamily="49" charset="-122"/>
              </a:rPr>
              <a:t>*</a:t>
            </a:r>
            <a:r>
              <a:rPr kumimoji="1" lang="en-US" altLang="zh-CN" sz="1200" b="1" dirty="0" err="1" smtClean="0">
                <a:latin typeface="Times New Roman" pitchFamily="18" charset="0"/>
                <a:ea typeface="楷体_GB2312" pitchFamily="49" charset="-122"/>
              </a:rPr>
              <a:t>i</a:t>
            </a:r>
            <a:r>
              <a:rPr kumimoji="1" lang="en-US" altLang="zh-CN" sz="1200" b="1" dirty="0" smtClean="0">
                <a:latin typeface="Times New Roman" pitchFamily="18" charset="0"/>
                <a:ea typeface="楷体_GB2312" pitchFamily="49" charset="-122"/>
              </a:rPr>
              <a:t> </a:t>
            </a:r>
            <a:r>
              <a:rPr kumimoji="1" lang="zh-CN" altLang="en-US" sz="1200" b="1" dirty="0" smtClean="0">
                <a:latin typeface="Times New Roman" pitchFamily="18" charset="0"/>
                <a:ea typeface="楷体_GB2312" pitchFamily="49" charset="-122"/>
              </a:rPr>
              <a:t>是先做</a:t>
            </a:r>
            <a:r>
              <a:rPr kumimoji="1" lang="en-US" altLang="zh-CN" sz="1200" b="1" dirty="0" smtClean="0">
                <a:latin typeface="Times New Roman" pitchFamily="18" charset="0"/>
                <a:ea typeface="楷体_GB2312" pitchFamily="49" charset="-122"/>
              </a:rPr>
              <a:t>+</a:t>
            </a:r>
            <a:r>
              <a:rPr kumimoji="1" lang="zh-CN" altLang="en-US" sz="1200" b="1" dirty="0" smtClean="0">
                <a:latin typeface="Times New Roman" pitchFamily="18" charset="0"/>
                <a:ea typeface="楷体_GB2312" pitchFamily="49" charset="-122"/>
              </a:rPr>
              <a:t>还是先做*的不确定问题。也就是说对于左边的语法树，如果计算</a:t>
            </a:r>
            <a:r>
              <a:rPr kumimoji="1" lang="en-US" altLang="zh-CN" sz="1200" b="1" dirty="0" smtClean="0">
                <a:latin typeface="Times New Roman" pitchFamily="18" charset="0"/>
                <a:ea typeface="楷体_GB2312" pitchFamily="49" charset="-122"/>
              </a:rPr>
              <a:t>1+2</a:t>
            </a:r>
            <a:r>
              <a:rPr kumimoji="1" lang="zh-CN" altLang="en-US" sz="1200" b="1"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3</a:t>
            </a:r>
            <a:r>
              <a:rPr kumimoji="1" lang="zh-CN" altLang="en-US" sz="1200" b="1" dirty="0" smtClean="0">
                <a:latin typeface="Times New Roman" pitchFamily="18" charset="0"/>
                <a:ea typeface="楷体_GB2312" pitchFamily="49" charset="-122"/>
              </a:rPr>
              <a:t>，其计算结果为</a:t>
            </a:r>
            <a:r>
              <a:rPr kumimoji="1" lang="en-US" altLang="zh-CN" sz="1200" b="1" dirty="0" smtClean="0">
                <a:latin typeface="Times New Roman" pitchFamily="18" charset="0"/>
                <a:ea typeface="楷体_GB2312" pitchFamily="49" charset="-122"/>
              </a:rPr>
              <a:t>7</a:t>
            </a:r>
            <a:r>
              <a:rPr kumimoji="1" lang="zh-CN" altLang="en-US" sz="1200" b="1" dirty="0" smtClean="0">
                <a:latin typeface="Times New Roman" pitchFamily="18" charset="0"/>
                <a:ea typeface="楷体_GB2312" pitchFamily="49" charset="-122"/>
              </a:rPr>
              <a:t>，而对于右边的</a:t>
            </a:r>
            <a:r>
              <a:rPr kumimoji="1" lang="en-US" altLang="zh-CN" sz="1200" b="1" dirty="0" smtClean="0">
                <a:latin typeface="Times New Roman" pitchFamily="18" charset="0"/>
                <a:ea typeface="楷体_GB2312" pitchFamily="49" charset="-122"/>
              </a:rPr>
              <a:t>1+2</a:t>
            </a:r>
            <a:r>
              <a:rPr kumimoji="1" lang="zh-CN" altLang="en-US" sz="1200" b="1" dirty="0" smtClean="0">
                <a:latin typeface="Times New Roman" pitchFamily="18" charset="0"/>
                <a:ea typeface="楷体_GB2312" pitchFamily="49" charset="-122"/>
              </a:rPr>
              <a:t>*</a:t>
            </a:r>
            <a:r>
              <a:rPr kumimoji="1" lang="en-US" altLang="zh-CN" sz="1200" b="1" dirty="0" smtClean="0">
                <a:latin typeface="Times New Roman" pitchFamily="18" charset="0"/>
                <a:ea typeface="楷体_GB2312" pitchFamily="49" charset="-122"/>
              </a:rPr>
              <a:t>3</a:t>
            </a:r>
            <a:r>
              <a:rPr kumimoji="1" lang="zh-CN" altLang="en-US" sz="1200" b="1" dirty="0" smtClean="0">
                <a:latin typeface="Times New Roman" pitchFamily="18" charset="0"/>
                <a:ea typeface="楷体_GB2312" pitchFamily="49" charset="-122"/>
              </a:rPr>
              <a:t>，其计算结果为</a:t>
            </a:r>
            <a:r>
              <a:rPr kumimoji="1" lang="en-US" altLang="zh-CN" sz="1200" b="1" dirty="0" smtClean="0">
                <a:latin typeface="Times New Roman" pitchFamily="18" charset="0"/>
                <a:ea typeface="楷体_GB2312" pitchFamily="49" charset="-122"/>
              </a:rPr>
              <a:t>9</a:t>
            </a:r>
            <a:endParaRPr kumimoji="1" lang="zh-CN" altLang="en-US" sz="1200" b="1" dirty="0" smtClean="0">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27</a:t>
            </a:fld>
            <a:endParaRPr lang="zh-CN" altLang="en-US"/>
          </a:p>
        </p:txBody>
      </p:sp>
    </p:spTree>
    <p:extLst>
      <p:ext uri="{BB962C8B-B14F-4D97-AF65-F5344CB8AC3E}">
        <p14:creationId xmlns:p14="http://schemas.microsoft.com/office/powerpoint/2010/main" val="748458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对于不少高级语言，例如</a:t>
            </a:r>
            <a:r>
              <a:rPr lang="en-US" altLang="zh-CN" sz="1200" b="1" dirty="0" smtClean="0">
                <a:latin typeface="Times New Roman" pitchFamily="18" charset="0"/>
                <a:ea typeface="楷体_GB2312" pitchFamily="49" charset="-122"/>
              </a:rPr>
              <a:t>PASCAL</a:t>
            </a:r>
            <a:r>
              <a:rPr lang="zh-CN" altLang="en-US" sz="1200" b="1" dirty="0" smtClean="0">
                <a:latin typeface="Times New Roman" pitchFamily="18" charset="0"/>
                <a:ea typeface="楷体_GB2312" pitchFamily="49" charset="-122"/>
              </a:rPr>
              <a:t>语言，在描述条件</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语句（</a:t>
            </a:r>
            <a:r>
              <a:rPr lang="en-US" altLang="zh-CN" sz="1200" b="1" dirty="0" smtClean="0">
                <a:latin typeface="Times New Roman" pitchFamily="18" charset="0"/>
                <a:ea typeface="楷体_GB2312" pitchFamily="49" charset="-122"/>
              </a:rPr>
              <a:t>IF</a:t>
            </a:r>
            <a:r>
              <a:rPr lang="zh-CN" altLang="en-US" sz="1200" b="1" dirty="0" smtClean="0">
                <a:latin typeface="Times New Roman" pitchFamily="18" charset="0"/>
                <a:ea typeface="楷体_GB2312" pitchFamily="49" charset="-122"/>
              </a:rPr>
              <a:t>语句）时，使用文法</a:t>
            </a:r>
            <a:r>
              <a:rPr lang="en-US" altLang="zh-CN" sz="1200" b="1" dirty="0" smtClean="0">
                <a:latin typeface="Times New Roman" pitchFamily="18" charset="0"/>
                <a:ea typeface="楷体_GB2312" pitchFamily="49" charset="-122"/>
              </a:rPr>
              <a:t>G[C]</a:t>
            </a:r>
            <a:r>
              <a:rPr lang="zh-CN" altLang="en-US" sz="1200" b="1" dirty="0" smtClean="0">
                <a:latin typeface="Times New Roman" pitchFamily="18" charset="0"/>
                <a:ea typeface="楷体_GB2312" pitchFamily="49" charset="-122"/>
              </a:rPr>
              <a:t>，其规则</a:t>
            </a:r>
            <a:r>
              <a:rPr lang="en-US" altLang="zh-CN" sz="1200" b="1" dirty="0" smtClean="0">
                <a:latin typeface="Times New Roman" pitchFamily="18" charset="0"/>
                <a:ea typeface="楷体_GB2312" pitchFamily="49" charset="-122"/>
              </a:rPr>
              <a:t>P</a:t>
            </a:r>
            <a:r>
              <a:rPr lang="zh-CN" altLang="en-US" sz="1200" b="1" dirty="0" smtClean="0">
                <a:latin typeface="Times New Roman" pitchFamily="18" charset="0"/>
                <a:ea typeface="楷体_GB2312" pitchFamily="49" charset="-122"/>
              </a:rPr>
              <a:t>为</a:t>
            </a:r>
            <a:r>
              <a:rPr lang="en-US" altLang="zh-CN" sz="1200" b="1" dirty="0" smtClean="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a:t>
            </a:r>
            <a:r>
              <a:rPr lang="en-US" altLang="zh-CN" sz="1200" b="1" dirty="0" smtClean="0">
                <a:latin typeface="Times New Roman" pitchFamily="18" charset="0"/>
                <a:ea typeface="楷体_GB2312" pitchFamily="49" charset="-122"/>
              </a:rPr>
              <a:t>C∷=if B then C</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C∷=if B then C else C</a:t>
            </a:r>
          </a:p>
          <a:p>
            <a:pPr marL="419100" indent="-382588" algn="just">
              <a:lnSpc>
                <a:spcPct val="120000"/>
              </a:lnSpc>
              <a:spcBef>
                <a:spcPct val="20000"/>
              </a:spcBef>
              <a:buClr>
                <a:schemeClr val="accent1"/>
              </a:buClr>
              <a:buSzPct val="80000"/>
              <a:defRPr/>
            </a:pPr>
            <a:r>
              <a:rPr lang="en-US" altLang="zh-CN" sz="1200" b="1" dirty="0" smtClean="0">
                <a:latin typeface="Times New Roman" pitchFamily="18" charset="0"/>
                <a:ea typeface="楷体_GB2312" pitchFamily="49" charset="-122"/>
              </a:rPr>
              <a:t>   C∷=S</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其中</a:t>
            </a:r>
            <a:r>
              <a:rPr lang="en-US" altLang="zh-CN" sz="1200" b="1" dirty="0" smtClean="0">
                <a:latin typeface="Times New Roman" pitchFamily="18" charset="0"/>
                <a:ea typeface="楷体_GB2312" pitchFamily="49" charset="-122"/>
              </a:rPr>
              <a:t>C</a:t>
            </a:r>
            <a:r>
              <a:rPr lang="zh-CN" altLang="en-US" sz="1200" b="1" dirty="0" smtClean="0">
                <a:latin typeface="Times New Roman" pitchFamily="18" charset="0"/>
                <a:ea typeface="楷体_GB2312" pitchFamily="49" charset="-122"/>
              </a:rPr>
              <a:t>是开始符号，</a:t>
            </a:r>
            <a:r>
              <a:rPr lang="en-US" altLang="zh-CN" sz="1200" b="1" dirty="0" smtClean="0">
                <a:latin typeface="Times New Roman" pitchFamily="18" charset="0"/>
                <a:ea typeface="楷体_GB2312" pitchFamily="49" charset="-122"/>
              </a:rPr>
              <a:t>B</a:t>
            </a:r>
            <a:r>
              <a:rPr lang="zh-CN" altLang="en-US" sz="1200" b="1" dirty="0" smtClean="0">
                <a:latin typeface="Times New Roman" pitchFamily="18" charset="0"/>
                <a:ea typeface="楷体_GB2312" pitchFamily="49" charset="-122"/>
              </a:rPr>
              <a:t>代表布尔表达式，</a:t>
            </a:r>
            <a:r>
              <a:rPr lang="en-US" altLang="zh-CN" sz="1200" b="1" dirty="0" smtClean="0">
                <a:latin typeface="Times New Roman" pitchFamily="18" charset="0"/>
                <a:ea typeface="楷体_GB2312" pitchFamily="49" charset="-122"/>
              </a:rPr>
              <a:t>S</a:t>
            </a:r>
            <a:r>
              <a:rPr lang="zh-CN" altLang="en-US" sz="1200" b="1" dirty="0" smtClean="0">
                <a:latin typeface="Times New Roman" pitchFamily="18" charset="0"/>
                <a:ea typeface="楷体_GB2312" pitchFamily="49" charset="-122"/>
              </a:rPr>
              <a:t>代表语句，</a:t>
            </a: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显然，句子 </a:t>
            </a:r>
            <a:r>
              <a:rPr lang="en-US" altLang="zh-CN" sz="1200" b="1" dirty="0" smtClean="0">
                <a:latin typeface="Times New Roman" pitchFamily="18" charset="0"/>
                <a:ea typeface="楷体_GB2312" pitchFamily="49" charset="-122"/>
              </a:rPr>
              <a:t>if B</a:t>
            </a:r>
            <a:r>
              <a:rPr lang="en-US" altLang="zh-CN" sz="1200" b="1" baseline="-25000" dirty="0" smtClean="0">
                <a:latin typeface="Times New Roman" pitchFamily="18" charset="0"/>
                <a:ea typeface="楷体_GB2312" pitchFamily="49" charset="-122"/>
              </a:rPr>
              <a:t>1</a:t>
            </a:r>
            <a:r>
              <a:rPr lang="en-US" altLang="zh-CN" sz="1200" b="1" dirty="0" smtClean="0">
                <a:latin typeface="Times New Roman" pitchFamily="18" charset="0"/>
                <a:ea typeface="楷体_GB2312" pitchFamily="49" charset="-122"/>
              </a:rPr>
              <a:t> then if B</a:t>
            </a:r>
            <a:r>
              <a:rPr lang="en-US" altLang="zh-CN" sz="1200" b="1" baseline="-25000" dirty="0" smtClean="0">
                <a:latin typeface="Times New Roman" pitchFamily="18" charset="0"/>
                <a:ea typeface="楷体_GB2312" pitchFamily="49" charset="-122"/>
              </a:rPr>
              <a:t>2</a:t>
            </a:r>
            <a:r>
              <a:rPr lang="en-US" altLang="zh-CN" sz="1200" b="1" dirty="0" smtClean="0">
                <a:latin typeface="Times New Roman" pitchFamily="18" charset="0"/>
                <a:ea typeface="楷体_GB2312" pitchFamily="49" charset="-122"/>
              </a:rPr>
              <a:t> then S</a:t>
            </a:r>
            <a:r>
              <a:rPr lang="en-US" altLang="zh-CN" sz="1200" b="1" baseline="-25000" dirty="0" smtClean="0">
                <a:latin typeface="Times New Roman" pitchFamily="18" charset="0"/>
                <a:ea typeface="楷体_GB2312" pitchFamily="49" charset="-122"/>
              </a:rPr>
              <a:t>1</a:t>
            </a:r>
            <a:r>
              <a:rPr lang="en-US" altLang="zh-CN" sz="1200" b="1" dirty="0" smtClean="0">
                <a:latin typeface="Times New Roman" pitchFamily="18" charset="0"/>
                <a:ea typeface="楷体_GB2312" pitchFamily="49" charset="-122"/>
              </a:rPr>
              <a:t> else S</a:t>
            </a:r>
            <a:r>
              <a:rPr lang="en-US" altLang="zh-CN" sz="1200" b="1" baseline="-25000" dirty="0" smtClean="0">
                <a:latin typeface="Times New Roman" pitchFamily="18" charset="0"/>
                <a:ea typeface="楷体_GB2312" pitchFamily="49" charset="-122"/>
              </a:rPr>
              <a:t>2</a:t>
            </a:r>
            <a:endParaRPr lang="en-US" altLang="zh-CN" sz="1200" b="1" dirty="0" smtClean="0">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r>
              <a:rPr lang="zh-CN" altLang="en-US" sz="1200" b="1" dirty="0" smtClean="0">
                <a:latin typeface="Times New Roman" pitchFamily="18" charset="0"/>
                <a:ea typeface="楷体_GB2312" pitchFamily="49" charset="-122"/>
              </a:rPr>
              <a:t>        存在两种不同最右推导为</a:t>
            </a:r>
            <a:r>
              <a:rPr lang="en-US" altLang="zh-CN" sz="1200" b="1" dirty="0" smtClean="0">
                <a:latin typeface="Times New Roman" pitchFamily="18" charset="0"/>
                <a:ea typeface="楷体_GB2312" pitchFamily="49" charset="-122"/>
              </a:rPr>
              <a:t>——  </a:t>
            </a:r>
            <a:r>
              <a:rPr lang="zh-CN" altLang="en-US" sz="1200" b="1" dirty="0" smtClean="0">
                <a:latin typeface="Times New Roman" pitchFamily="18" charset="0"/>
                <a:ea typeface="楷体_GB2312" pitchFamily="49" charset="-122"/>
              </a:rPr>
              <a:t>（此处的</a:t>
            </a:r>
            <a:r>
              <a:rPr lang="en-US" altLang="zh-CN" sz="1200" b="1" dirty="0" smtClean="0">
                <a:latin typeface="Times New Roman" pitchFamily="18" charset="0"/>
                <a:ea typeface="楷体_GB2312" pitchFamily="49" charset="-122"/>
              </a:rPr>
              <a:t>B1</a:t>
            </a:r>
            <a:r>
              <a:rPr lang="zh-CN" altLang="en-US" sz="1200" b="1" dirty="0" smtClean="0">
                <a:latin typeface="Times New Roman" pitchFamily="18" charset="0"/>
                <a:ea typeface="楷体_GB2312" pitchFamily="49" charset="-122"/>
              </a:rPr>
              <a:t>和</a:t>
            </a:r>
            <a:r>
              <a:rPr lang="en-US" altLang="zh-CN" sz="1200" b="1" dirty="0" smtClean="0">
                <a:latin typeface="Times New Roman" pitchFamily="18" charset="0"/>
                <a:ea typeface="楷体_GB2312" pitchFamily="49" charset="-122"/>
              </a:rPr>
              <a:t>B2</a:t>
            </a:r>
            <a:r>
              <a:rPr lang="zh-CN" altLang="en-US" sz="1200" b="1" dirty="0" smtClean="0">
                <a:latin typeface="Times New Roman" pitchFamily="18" charset="0"/>
                <a:ea typeface="楷体_GB2312" pitchFamily="49" charset="-122"/>
              </a:rPr>
              <a:t>都对应的文法中的</a:t>
            </a:r>
            <a:r>
              <a:rPr lang="en-US" altLang="zh-CN" sz="1200" b="1" dirty="0" smtClean="0">
                <a:latin typeface="Times New Roman" pitchFamily="18" charset="0"/>
                <a:ea typeface="楷体_GB2312" pitchFamily="49" charset="-122"/>
              </a:rPr>
              <a:t>B</a:t>
            </a:r>
            <a:r>
              <a:rPr lang="zh-CN" altLang="en-US" sz="1200" b="1" dirty="0" smtClean="0">
                <a:latin typeface="Times New Roman" pitchFamily="18" charset="0"/>
                <a:ea typeface="楷体_GB2312" pitchFamily="49" charset="-122"/>
              </a:rPr>
              <a:t>）</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28</a:t>
            </a:fld>
            <a:endParaRPr lang="zh-CN" altLang="en-US"/>
          </a:p>
        </p:txBody>
      </p:sp>
    </p:spTree>
    <p:extLst>
      <p:ext uri="{BB962C8B-B14F-4D97-AF65-F5344CB8AC3E}">
        <p14:creationId xmlns:p14="http://schemas.microsoft.com/office/powerpoint/2010/main" val="40144475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在这颗语法树中，我们可以看到 ，</a:t>
            </a:r>
            <a:r>
              <a:rPr lang="en-US" altLang="zh-CN" dirty="0" smtClean="0"/>
              <a:t>else</a:t>
            </a:r>
            <a:r>
              <a:rPr lang="zh-CN" altLang="en-US" dirty="0" smtClean="0"/>
              <a:t>将于最靠近它的那个还没有配对的</a:t>
            </a:r>
            <a:r>
              <a:rPr lang="en-US" altLang="zh-CN" dirty="0" smtClean="0"/>
              <a:t>then</a:t>
            </a:r>
            <a:r>
              <a:rPr lang="zh-CN" altLang="en-US" dirty="0" smtClean="0"/>
              <a:t>同时归约，即符合常用的程序设计语言中</a:t>
            </a:r>
            <a:r>
              <a:rPr lang="en-US" altLang="zh-CN" dirty="0" smtClean="0"/>
              <a:t>else</a:t>
            </a:r>
            <a:r>
              <a:rPr lang="zh-CN" altLang="en-US" dirty="0" smtClean="0"/>
              <a:t>与</a:t>
            </a:r>
            <a:r>
              <a:rPr lang="en-US" altLang="zh-CN" dirty="0" smtClean="0"/>
              <a:t>then</a:t>
            </a:r>
            <a:r>
              <a:rPr lang="zh-CN" altLang="en-US" dirty="0" smtClean="0"/>
              <a:t>的配对原则</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29</a:t>
            </a:fld>
            <a:endParaRPr lang="zh-CN" altLang="en-US"/>
          </a:p>
        </p:txBody>
      </p:sp>
    </p:spTree>
    <p:extLst>
      <p:ext uri="{BB962C8B-B14F-4D97-AF65-F5344CB8AC3E}">
        <p14:creationId xmlns:p14="http://schemas.microsoft.com/office/powerpoint/2010/main" val="26827808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在这颗语法树中，我们可以看到 ，</a:t>
            </a:r>
            <a:r>
              <a:rPr lang="en-US" altLang="zh-CN" dirty="0" smtClean="0"/>
              <a:t>else</a:t>
            </a:r>
            <a:r>
              <a:rPr lang="zh-CN" altLang="en-US" dirty="0" smtClean="0"/>
              <a:t>与另一个</a:t>
            </a:r>
            <a:r>
              <a:rPr lang="en-US" altLang="zh-CN" dirty="0" smtClean="0"/>
              <a:t>then</a:t>
            </a:r>
            <a:r>
              <a:rPr lang="zh-CN" altLang="en-US" dirty="0" smtClean="0"/>
              <a:t>同时归约</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30</a:t>
            </a:fld>
            <a:endParaRPr lang="zh-CN" altLang="en-US"/>
          </a:p>
        </p:txBody>
      </p:sp>
    </p:spTree>
    <p:extLst>
      <p:ext uri="{BB962C8B-B14F-4D97-AF65-F5344CB8AC3E}">
        <p14:creationId xmlns:p14="http://schemas.microsoft.com/office/powerpoint/2010/main" val="32325513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4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具体可采用两种途径来解决文法二义性问题。 </a:t>
            </a:r>
          </a:p>
          <a:p>
            <a:pPr eaLnBrk="1" hangingPunct="1">
              <a:lnSpc>
                <a:spcPct val="130000"/>
              </a:lnSpc>
              <a:defRPr/>
            </a:pPr>
            <a:r>
              <a:rPr lang="zh-CN" altLang="en-US" sz="1200" b="1" dirty="0" smtClean="0">
                <a:solidFill>
                  <a:srgbClr val="FFFF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solidFill>
                  <a:srgbClr val="FFC000"/>
                </a:solidFill>
                <a:latin typeface="Times New Roman" pitchFamily="18" charset="0"/>
                <a:ea typeface="楷体_GB2312" pitchFamily="49" charset="-122"/>
              </a:rPr>
              <a:t>1</a:t>
            </a:r>
            <a:r>
              <a:rPr lang="zh-CN" altLang="en-US" sz="1200" b="1" dirty="0" smtClean="0">
                <a:solidFill>
                  <a:srgbClr val="FFC000"/>
                </a:solidFill>
                <a:latin typeface="Times New Roman" pitchFamily="18" charset="0"/>
                <a:ea typeface="楷体_GB2312" pitchFamily="49" charset="-122"/>
              </a:rPr>
              <a:t>）在语义上加些限制</a:t>
            </a:r>
            <a:r>
              <a:rPr lang="zh-CN" altLang="en-US" sz="1200" b="1" dirty="0" smtClean="0">
                <a:effectLst>
                  <a:outerShdw blurRad="38100" dist="38100" dir="2700000" algn="tl">
                    <a:srgbClr val="000000"/>
                  </a:outerShdw>
                </a:effectLst>
                <a:latin typeface="Times New Roman" pitchFamily="18" charset="0"/>
                <a:ea typeface="楷体_GB2312" pitchFamily="49" charset="-122"/>
              </a:rPr>
              <a:t>，或者加一些语法非形式规定 。</a:t>
            </a:r>
          </a:p>
          <a:p>
            <a:pPr eaLnBrk="1" hangingPunct="1">
              <a:lnSpc>
                <a:spcPct val="13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例如对于上例中</a:t>
            </a:r>
            <a:r>
              <a:rPr lang="en-US" altLang="zh-CN" sz="1200" b="1" dirty="0" smtClean="0">
                <a:effectLst>
                  <a:outerShdw blurRad="38100" dist="38100" dir="2700000" algn="tl">
                    <a:srgbClr val="000000"/>
                  </a:outerShdw>
                </a:effectLst>
                <a:latin typeface="Times New Roman" pitchFamily="18" charset="0"/>
                <a:ea typeface="楷体_GB2312" pitchFamily="49" charset="-122"/>
              </a:rPr>
              <a:t>G[E]</a:t>
            </a:r>
            <a:r>
              <a:rPr lang="zh-CN" altLang="en-US" sz="1200" b="1" dirty="0" smtClean="0">
                <a:effectLst>
                  <a:outerShdw blurRad="38100" dist="38100" dir="2700000" algn="tl">
                    <a:srgbClr val="000000"/>
                  </a:outerShdw>
                </a:effectLst>
                <a:latin typeface="Times New Roman" pitchFamily="18" charset="0"/>
                <a:ea typeface="楷体_GB2312" pitchFamily="49" charset="-122"/>
              </a:rPr>
              <a:t>文法，我们可以通过规定运算符之    </a:t>
            </a:r>
          </a:p>
          <a:p>
            <a:pPr eaLnBrk="1" hangingPunct="1">
              <a:lnSpc>
                <a:spcPct val="13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间的优先级来避免文法的二义性。又例如对于条件语句</a:t>
            </a:r>
          </a:p>
          <a:p>
            <a:pPr eaLnBrk="1" hangingPunct="1">
              <a:lnSpc>
                <a:spcPct val="13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文法</a:t>
            </a:r>
            <a:r>
              <a:rPr lang="en-US" altLang="zh-CN" sz="1200" b="1" dirty="0" smtClean="0">
                <a:effectLst>
                  <a:outerShdw blurRad="38100" dist="38100" dir="2700000" algn="tl">
                    <a:srgbClr val="000000"/>
                  </a:outerShdw>
                </a:effectLst>
                <a:latin typeface="Times New Roman" pitchFamily="18" charset="0"/>
                <a:ea typeface="楷体_GB2312" pitchFamily="49" charset="-122"/>
              </a:rPr>
              <a:t>G[C]</a:t>
            </a:r>
            <a:r>
              <a:rPr lang="zh-CN" altLang="en-US" sz="1200" b="1" dirty="0" smtClean="0">
                <a:effectLst>
                  <a:outerShdw blurRad="38100" dist="38100" dir="2700000" algn="tl">
                    <a:srgbClr val="000000"/>
                  </a:outerShdw>
                </a:effectLst>
                <a:latin typeface="Times New Roman" pitchFamily="18" charset="0"/>
                <a:ea typeface="楷体_GB2312" pitchFamily="49" charset="-122"/>
              </a:rPr>
              <a:t>，我们可以规定</a:t>
            </a:r>
            <a:r>
              <a:rPr lang="en-US" altLang="zh-CN" sz="1200" b="1" dirty="0" smtClean="0">
                <a:effectLst>
                  <a:outerShdw blurRad="38100" dist="38100" dir="2700000" algn="tl">
                    <a:srgbClr val="000000"/>
                  </a:outerShdw>
                </a:effectLst>
                <a:latin typeface="Times New Roman" pitchFamily="18" charset="0"/>
                <a:ea typeface="楷体_GB2312" pitchFamily="49" charset="-122"/>
              </a:rPr>
              <a:t>else</a:t>
            </a:r>
            <a:r>
              <a:rPr lang="zh-CN" altLang="en-US" sz="1200" b="1" dirty="0" smtClean="0">
                <a:effectLst>
                  <a:outerShdw blurRad="38100" dist="38100" dir="2700000" algn="tl">
                    <a:srgbClr val="000000"/>
                  </a:outerShdw>
                </a:effectLst>
                <a:latin typeface="Times New Roman" pitchFamily="18" charset="0"/>
                <a:ea typeface="楷体_GB2312" pitchFamily="49" charset="-122"/>
              </a:rPr>
              <a:t>永远与最靠近它前面一个</a:t>
            </a:r>
          </a:p>
          <a:p>
            <a:pPr eaLnBrk="1" hangingPunct="1">
              <a:lnSpc>
                <a:spcPct val="13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尚未匹配</a:t>
            </a:r>
            <a:r>
              <a:rPr lang="en-US" altLang="zh-CN" sz="1200" b="1" dirty="0" smtClean="0">
                <a:effectLst>
                  <a:outerShdw blurRad="38100" dist="38100" dir="2700000" algn="tl">
                    <a:srgbClr val="000000"/>
                  </a:outerShdw>
                </a:effectLst>
                <a:latin typeface="Times New Roman" pitchFamily="18" charset="0"/>
                <a:ea typeface="楷体_GB2312" pitchFamily="49" charset="-122"/>
              </a:rPr>
              <a:t>then</a:t>
            </a:r>
            <a:r>
              <a:rPr lang="zh-CN" altLang="en-US" sz="1200" b="1" dirty="0" smtClean="0">
                <a:effectLst>
                  <a:outerShdw blurRad="38100" dist="38100" dir="2700000" algn="tl">
                    <a:srgbClr val="000000"/>
                  </a:outerShdw>
                </a:effectLst>
                <a:latin typeface="Times New Roman" pitchFamily="18" charset="0"/>
                <a:ea typeface="楷体_GB2312" pitchFamily="49" charset="-122"/>
              </a:rPr>
              <a:t>配对，这样就避免文法二义性 。</a:t>
            </a:r>
          </a:p>
          <a:p>
            <a:pPr eaLnBrk="1" hangingPunct="1">
              <a:lnSpc>
                <a:spcPct val="130000"/>
              </a:lnSpc>
              <a:defRPr/>
            </a:pPr>
            <a:r>
              <a:rPr lang="en-US" altLang="zh-CN" sz="1200" b="1" dirty="0" smtClean="0">
                <a:solidFill>
                  <a:srgbClr val="FFC000"/>
                </a:solidFill>
                <a:latin typeface="Times New Roman" pitchFamily="18" charset="0"/>
                <a:ea typeface="楷体_GB2312" pitchFamily="49" charset="-122"/>
              </a:rPr>
              <a:t>2</a:t>
            </a:r>
            <a:r>
              <a:rPr lang="zh-CN" altLang="en-US" sz="1200" b="1" dirty="0" smtClean="0">
                <a:solidFill>
                  <a:srgbClr val="FFC000"/>
                </a:solidFill>
                <a:latin typeface="Times New Roman" pitchFamily="18" charset="0"/>
                <a:ea typeface="楷体_GB2312" pitchFamily="49" charset="-122"/>
              </a:rPr>
              <a:t>）</a:t>
            </a:r>
            <a:r>
              <a:rPr lang="zh-CN" altLang="en-US" sz="1200" b="1" dirty="0" smtClean="0">
                <a:effectLst>
                  <a:outerShdw blurRad="38100" dist="38100" dir="2700000" algn="tl">
                    <a:srgbClr val="000000"/>
                  </a:outerShdw>
                </a:effectLst>
                <a:latin typeface="Times New Roman" pitchFamily="18" charset="0"/>
                <a:ea typeface="楷体_GB2312" pitchFamily="49" charset="-122"/>
              </a:rPr>
              <a:t>对原二义性文法</a:t>
            </a:r>
            <a:r>
              <a:rPr lang="zh-CN" altLang="en-US" sz="1200" b="1" dirty="0" smtClean="0">
                <a:solidFill>
                  <a:srgbClr val="FFC000"/>
                </a:solidFill>
                <a:latin typeface="Times New Roman" pitchFamily="18" charset="0"/>
                <a:ea typeface="楷体_GB2312" pitchFamily="49" charset="-122"/>
              </a:rPr>
              <a:t>加上一定条件</a:t>
            </a:r>
            <a:r>
              <a:rPr lang="zh-CN" altLang="en-US" sz="1200" b="1" dirty="0" smtClean="0">
                <a:effectLst>
                  <a:outerShdw blurRad="38100" dist="38100" dir="2700000" algn="tl">
                    <a:srgbClr val="000000"/>
                  </a:outerShdw>
                </a:effectLst>
                <a:latin typeface="Times New Roman" pitchFamily="18" charset="0"/>
                <a:ea typeface="楷体_GB2312" pitchFamily="49" charset="-122"/>
              </a:rPr>
              <a:t>，将其改造成一个等价的  </a:t>
            </a:r>
          </a:p>
          <a:p>
            <a:pPr eaLnBrk="1" hangingPunct="1">
              <a:lnSpc>
                <a:spcPct val="13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非二义性文法。</a:t>
            </a:r>
            <a:endParaRPr lang="zh-CN" altLang="en-US" sz="1200" b="1" dirty="0">
              <a:effectLst>
                <a:outerShdw blurRad="38100" dist="38100" dir="2700000" algn="tl">
                  <a:srgbClr val="000000"/>
                </a:outerShdw>
              </a:effectLst>
              <a:latin typeface="Times New Roman" pitchFamily="18" charset="0"/>
              <a:ea typeface="楷体_GB2312" pitchFamily="49" charset="-122"/>
            </a:endParaRPr>
          </a:p>
        </p:txBody>
      </p:sp>
      <p:sp>
        <p:nvSpPr>
          <p:cNvPr id="4" name="灯片编号占位符 3"/>
          <p:cNvSpPr>
            <a:spLocks noGrp="1"/>
          </p:cNvSpPr>
          <p:nvPr>
            <p:ph type="sldNum" sz="quarter" idx="10"/>
          </p:nvPr>
        </p:nvSpPr>
        <p:spPr/>
        <p:txBody>
          <a:bodyPr/>
          <a:lstStyle/>
          <a:p>
            <a:fld id="{DCCF9155-6E7B-4459-9A3D-B60496DBBCCA}" type="slidenum">
              <a:rPr lang="zh-CN" altLang="en-US" smtClean="0"/>
              <a:t>31</a:t>
            </a:fld>
            <a:endParaRPr lang="zh-CN" altLang="en-US"/>
          </a:p>
        </p:txBody>
      </p:sp>
    </p:spTree>
    <p:extLst>
      <p:ext uri="{BB962C8B-B14F-4D97-AF65-F5344CB8AC3E}">
        <p14:creationId xmlns:p14="http://schemas.microsoft.com/office/powerpoint/2010/main" val="25441850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smtClean="0">
                <a:effectLst>
                  <a:outerShdw blurRad="38100" dist="38100" dir="2700000" algn="tl">
                    <a:srgbClr val="000000"/>
                  </a:outerShdw>
                </a:effectLst>
                <a:latin typeface="Times New Roman" pitchFamily="18" charset="0"/>
              </a:rPr>
              <a:t>例如对于上述</a:t>
            </a:r>
            <a:r>
              <a:rPr lang="en-US" altLang="zh-CN" sz="1200" b="1" dirty="0" smtClean="0">
                <a:effectLst>
                  <a:outerShdw blurRad="38100" dist="38100" dir="2700000" algn="tl">
                    <a:srgbClr val="000000"/>
                  </a:outerShdw>
                </a:effectLst>
                <a:latin typeface="Times New Roman" pitchFamily="18" charset="0"/>
              </a:rPr>
              <a:t>G[E]</a:t>
            </a:r>
            <a:r>
              <a:rPr lang="zh-CN" altLang="en-US" sz="1200" b="1" dirty="0" smtClean="0">
                <a:effectLst>
                  <a:outerShdw blurRad="38100" dist="38100" dir="2700000" algn="tl">
                    <a:srgbClr val="000000"/>
                  </a:outerShdw>
                </a:effectLst>
                <a:latin typeface="Times New Roman" pitchFamily="18" charset="0"/>
              </a:rPr>
              <a:t>文法可以构造出一个无二义性文法</a:t>
            </a:r>
            <a:r>
              <a:rPr lang="en-US" altLang="zh-CN" sz="1200" b="1" dirty="0" smtClean="0">
                <a:effectLst>
                  <a:outerShdw blurRad="38100" dist="38100" dir="2700000" algn="tl">
                    <a:srgbClr val="000000"/>
                  </a:outerShdw>
                </a:effectLst>
                <a:latin typeface="Times New Roman" pitchFamily="18" charset="0"/>
              </a:rPr>
              <a:t>G‘[E]</a:t>
            </a:r>
            <a:r>
              <a:rPr lang="zh-CN" altLang="en-US" sz="1200" b="1" dirty="0" smtClean="0">
                <a:effectLst>
                  <a:outerShdw blurRad="38100" dist="38100" dir="2700000" algn="tl">
                    <a:srgbClr val="000000"/>
                  </a:outerShdw>
                </a:effectLst>
                <a:latin typeface="Times New Roman" pitchFamily="18" charset="0"/>
              </a:rPr>
              <a:t>。根据此文法，句子</a:t>
            </a:r>
            <a:r>
              <a:rPr lang="en-US" altLang="zh-CN" sz="1200" b="1" dirty="0" err="1" smtClean="0">
                <a:effectLst>
                  <a:outerShdw blurRad="38100" dist="38100" dir="2700000" algn="tl">
                    <a:srgbClr val="000000"/>
                  </a:outerShdw>
                </a:effectLst>
                <a:latin typeface="Times New Roman" pitchFamily="18" charset="0"/>
              </a:rPr>
              <a:t>i+i</a:t>
            </a:r>
            <a:r>
              <a:rPr lang="en-US" altLang="zh-CN" sz="1200" b="1" dirty="0" smtClean="0">
                <a:effectLst>
                  <a:outerShdw blurRad="38100" dist="38100" dir="2700000" algn="tl">
                    <a:srgbClr val="000000"/>
                  </a:outerShdw>
                </a:effectLst>
                <a:latin typeface="Times New Roman" pitchFamily="18" charset="0"/>
              </a:rPr>
              <a:t>*</a:t>
            </a:r>
            <a:r>
              <a:rPr lang="en-US" altLang="zh-CN" sz="1200" b="1" dirty="0" err="1" smtClean="0">
                <a:effectLst>
                  <a:outerShdw blurRad="38100" dist="38100" dir="2700000" algn="tl">
                    <a:srgbClr val="000000"/>
                  </a:outerShdw>
                </a:effectLst>
                <a:latin typeface="Times New Roman" pitchFamily="18" charset="0"/>
              </a:rPr>
              <a:t>i</a:t>
            </a:r>
            <a:r>
              <a:rPr lang="en-US" altLang="zh-CN" sz="1200" b="1" dirty="0" smtClean="0">
                <a:effectLst>
                  <a:outerShdw blurRad="38100" dist="38100" dir="2700000" algn="tl">
                    <a:srgbClr val="000000"/>
                  </a:outerShdw>
                </a:effectLst>
                <a:latin typeface="Times New Roman" pitchFamily="18" charset="0"/>
              </a:rPr>
              <a:t> </a:t>
            </a:r>
            <a:r>
              <a:rPr lang="zh-CN" altLang="en-US" sz="1200" b="1" dirty="0" smtClean="0">
                <a:effectLst>
                  <a:outerShdw blurRad="38100" dist="38100" dir="2700000" algn="tl">
                    <a:srgbClr val="000000"/>
                  </a:outerShdw>
                </a:effectLst>
                <a:latin typeface="Times New Roman" pitchFamily="18" charset="0"/>
              </a:rPr>
              <a:t>只能构造出唯一的语法树，见右图</a:t>
            </a:r>
            <a:r>
              <a:rPr lang="en-US" altLang="zh-CN" sz="1200" b="1" dirty="0" smtClean="0">
                <a:effectLst>
                  <a:outerShdw blurRad="38100" dist="38100" dir="2700000" algn="tl">
                    <a:srgbClr val="000000"/>
                  </a:outerShdw>
                </a:effectLst>
                <a:latin typeface="Times New Roman" pitchFamily="18" charset="0"/>
              </a:rPr>
              <a:t>:</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32</a:t>
            </a:fld>
            <a:endParaRPr lang="zh-CN" altLang="en-US"/>
          </a:p>
        </p:txBody>
      </p:sp>
    </p:spTree>
    <p:extLst>
      <p:ext uri="{BB962C8B-B14F-4D97-AF65-F5344CB8AC3E}">
        <p14:creationId xmlns:p14="http://schemas.microsoft.com/office/powerpoint/2010/main" val="1695976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10000"/>
              </a:lnSpc>
              <a:spcBef>
                <a:spcPct val="20000"/>
              </a:spcBef>
              <a:buClr>
                <a:schemeClr val="accent1"/>
              </a:buClr>
              <a:buSzPct val="80000"/>
              <a:defRPr/>
            </a:pPr>
            <a:r>
              <a:rPr lang="zh-CN" altLang="en-US" dirty="0" smtClean="0"/>
              <a:t>下面我们再给出一个例子：</a:t>
            </a:r>
            <a:r>
              <a:rPr lang="zh-CN" altLang="en-US" sz="1200" b="1" dirty="0" smtClean="0">
                <a:effectLst>
                  <a:outerShdw blurRad="38100" dist="38100" dir="2700000" algn="tl">
                    <a:srgbClr val="000000"/>
                  </a:outerShdw>
                </a:effectLst>
                <a:latin typeface="Times New Roman" pitchFamily="18" charset="0"/>
                <a:ea typeface="楷体_GB2312" pitchFamily="49" charset="-122"/>
              </a:rPr>
              <a:t>设有文法</a:t>
            </a:r>
            <a:r>
              <a:rPr lang="en-US" altLang="zh-CN" sz="1200" b="1" dirty="0" smtClean="0">
                <a:effectLst>
                  <a:outerShdw blurRad="38100" dist="38100" dir="2700000" algn="tl">
                    <a:srgbClr val="000000"/>
                  </a:outerShdw>
                </a:effectLst>
                <a:latin typeface="Times New Roman" pitchFamily="18" charset="0"/>
                <a:ea typeface="楷体_GB2312" pitchFamily="49" charset="-122"/>
              </a:rPr>
              <a:t>G</a:t>
            </a:r>
            <a:r>
              <a:rPr lang="zh-CN" altLang="en-US" sz="1200" b="1"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S</a:t>
            </a:r>
            <a:r>
              <a:rPr lang="zh-CN" altLang="en-US" sz="1200" b="1"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=({S,A,B},{</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a,b</a:t>
            </a:r>
            <a:r>
              <a:rPr lang="en-US" altLang="zh-CN" sz="1200" b="1" dirty="0" smtClean="0">
                <a:effectLst>
                  <a:outerShdw blurRad="38100" dist="38100" dir="2700000" algn="tl">
                    <a:srgbClr val="000000"/>
                  </a:outerShdw>
                </a:effectLst>
                <a:latin typeface="Times New Roman" pitchFamily="18" charset="0"/>
                <a:ea typeface="楷体_GB2312" pitchFamily="49" charset="-122"/>
              </a:rPr>
              <a:t>},P,S),</a:t>
            </a:r>
            <a:r>
              <a:rPr lang="zh-CN" altLang="en-US" sz="1200" b="1" dirty="0" smtClean="0">
                <a:effectLst>
                  <a:outerShdw blurRad="38100" dist="38100" dir="2700000" algn="tl">
                    <a:srgbClr val="000000"/>
                  </a:outerShdw>
                </a:effectLst>
                <a:latin typeface="Times New Roman" pitchFamily="18" charset="0"/>
                <a:ea typeface="楷体_GB2312" pitchFamily="49" charset="-122"/>
              </a:rPr>
              <a:t>其中</a:t>
            </a:r>
            <a:r>
              <a:rPr lang="en-US" altLang="zh-CN" sz="1200" b="1" dirty="0" smtClean="0">
                <a:effectLst>
                  <a:outerShdw blurRad="38100" dist="38100" dir="2700000" algn="tl">
                    <a:srgbClr val="000000"/>
                  </a:outerShdw>
                </a:effectLst>
                <a:latin typeface="Times New Roman" pitchFamily="18" charset="0"/>
                <a:ea typeface="楷体_GB2312" pitchFamily="49" charset="-122"/>
              </a:rPr>
              <a:t>P</a:t>
            </a:r>
            <a:r>
              <a:rPr lang="zh-CN" altLang="en-US" sz="1200" b="1" dirty="0" smtClean="0">
                <a:effectLst>
                  <a:outerShdw blurRad="38100" dist="38100" dir="2700000" algn="tl">
                    <a:srgbClr val="000000"/>
                  </a:outerShdw>
                </a:effectLst>
                <a:latin typeface="Times New Roman" pitchFamily="18" charset="0"/>
                <a:ea typeface="楷体_GB2312" pitchFamily="49" charset="-122"/>
              </a:rPr>
              <a:t>为</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effectLst>
                  <a:outerShdw blurRad="38100" dist="38100" dir="2700000" algn="tl">
                    <a:srgbClr val="000000"/>
                  </a:outerShdw>
                </a:effectLst>
                <a:latin typeface="Times New Roman" pitchFamily="18" charset="0"/>
                <a:ea typeface="楷体_GB2312" pitchFamily="49" charset="-122"/>
              </a:rPr>
              <a:t>S∷=AB      A∷=</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Aa|bB</a:t>
            </a:r>
            <a:r>
              <a:rPr lang="en-US" altLang="zh-CN" sz="1200" b="1" dirty="0" smtClean="0">
                <a:effectLst>
                  <a:outerShdw blurRad="38100" dist="38100" dir="2700000" algn="tl">
                    <a:srgbClr val="000000"/>
                  </a:outerShdw>
                </a:effectLst>
                <a:latin typeface="Times New Roman" pitchFamily="18" charset="0"/>
                <a:ea typeface="楷体_GB2312" pitchFamily="49" charset="-122"/>
              </a:rPr>
              <a:t>       B∷=</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a|Sb</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找出句型</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baSb</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的全部短语，简单短语，</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根据句型推导过程有</a:t>
            </a:r>
          </a:p>
          <a:p>
            <a:pPr marL="419100" indent="-382588" algn="just">
              <a:lnSpc>
                <a:spcPct val="110000"/>
              </a:lnSpc>
              <a:spcBef>
                <a:spcPct val="20000"/>
              </a:spcBef>
              <a:buClr>
                <a:schemeClr val="accent1"/>
              </a:buClr>
              <a:buSzPct val="80000"/>
              <a:defRPr/>
            </a:pP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S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AB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solidFill>
                  <a:srgbClr val="FFC000"/>
                </a:solidFill>
                <a:effectLst>
                  <a:outerShdw blurRad="38100" dist="38100" dir="2700000" algn="tl">
                    <a:srgbClr val="000000"/>
                  </a:outerShdw>
                </a:effectLst>
                <a:latin typeface="Times New Roman" pitchFamily="18" charset="0"/>
                <a:ea typeface="楷体_GB2312" pitchFamily="49" charset="-122"/>
              </a:rPr>
              <a:t>bBB</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solidFill>
                  <a:srgbClr val="FFC000"/>
                </a:solidFill>
                <a:effectLst>
                  <a:outerShdw blurRad="38100" dist="38100" dir="2700000" algn="tl">
                    <a:srgbClr val="000000"/>
                  </a:outerShdw>
                </a:effectLst>
                <a:latin typeface="Times New Roman" pitchFamily="18" charset="0"/>
                <a:ea typeface="楷体_GB2312" pitchFamily="49" charset="-122"/>
              </a:rPr>
              <a:t>baB</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solidFill>
                  <a:srgbClr val="FFC000"/>
                </a:solidFill>
                <a:effectLst>
                  <a:outerShdw blurRad="38100" dist="38100" dir="2700000" algn="tl">
                    <a:srgbClr val="000000"/>
                  </a:outerShdw>
                </a:effectLst>
                <a:latin typeface="Times New Roman" pitchFamily="18" charset="0"/>
                <a:ea typeface="楷体_GB2312" pitchFamily="49" charset="-122"/>
              </a:rPr>
              <a:t>baSb</a:t>
            </a:r>
            <a:endParaRPr lang="en-US" altLang="zh-CN" sz="1200" b="1" dirty="0" smtClean="0">
              <a:solidFill>
                <a:schemeClr val="hlink"/>
              </a:solidFill>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由上可见，下式成立：  </a:t>
            </a:r>
            <a:r>
              <a:rPr lang="en-US" altLang="zh-CN" sz="1200" b="1" dirty="0" smtClean="0">
                <a:effectLst>
                  <a:outerShdw blurRad="38100" dist="38100" dir="2700000" algn="tl">
                    <a:srgbClr val="000000"/>
                  </a:outerShdw>
                </a:effectLst>
                <a:latin typeface="Times New Roman" pitchFamily="18" charset="0"/>
                <a:ea typeface="楷体_GB2312" pitchFamily="49" charset="-122"/>
              </a:rPr>
              <a:t>S </a:t>
            </a:r>
            <a:r>
              <a:rPr lang="en-US" altLang="zh-CN" sz="1200" b="1" dirty="0" smtClean="0">
                <a:solidFill>
                  <a:schemeClr val="tx2"/>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baB</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且 </a:t>
            </a:r>
            <a:r>
              <a:rPr lang="en-US" altLang="zh-CN" sz="1200" b="1" dirty="0" smtClean="0">
                <a:effectLst>
                  <a:outerShdw blurRad="38100" dist="38100" dir="2700000" algn="tl">
                    <a:srgbClr val="000000"/>
                  </a:outerShdw>
                </a:effectLst>
                <a:latin typeface="Times New Roman" pitchFamily="18" charset="0"/>
                <a:ea typeface="楷体_GB2312" pitchFamily="49" charset="-122"/>
              </a:rPr>
              <a:t>B </a:t>
            </a:r>
            <a:r>
              <a:rPr lang="en-US" altLang="zh-CN" sz="1200" b="1" dirty="0" smtClean="0">
                <a:solidFill>
                  <a:schemeClr val="tx2"/>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Sb</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所以子串</a:t>
            </a:r>
            <a:r>
              <a:rPr lang="en-US" altLang="zh-CN" sz="1200" b="1" dirty="0" smtClean="0">
                <a:effectLst>
                  <a:outerShdw blurRad="38100" dist="38100" dir="2700000" algn="tl">
                    <a:srgbClr val="000000"/>
                  </a:outerShdw>
                </a:effectLst>
                <a:latin typeface="Times New Roman" pitchFamily="18" charset="0"/>
                <a:ea typeface="楷体_GB2312" pitchFamily="49" charset="-122"/>
              </a:rPr>
              <a:t>Sb</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是相对于非终结符</a:t>
            </a:r>
            <a:r>
              <a:rPr lang="en-US" altLang="zh-CN" sz="1200" b="1" dirty="0" smtClean="0">
                <a:effectLst>
                  <a:outerShdw blurRad="38100" dist="38100" dir="2700000" algn="tl">
                    <a:srgbClr val="000000"/>
                  </a:outerShdw>
                </a:effectLst>
                <a:latin typeface="Times New Roman" pitchFamily="18" charset="0"/>
                <a:ea typeface="楷体_GB2312" pitchFamily="49" charset="-122"/>
              </a:rPr>
              <a:t>B</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，句型</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baSb</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的简单短语。</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同样有</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S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AB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solidFill>
                  <a:srgbClr val="FFC000"/>
                </a:solidFill>
                <a:effectLst>
                  <a:outerShdw blurRad="38100" dist="38100" dir="2700000" algn="tl">
                    <a:srgbClr val="000000"/>
                  </a:outerShdw>
                </a:effectLst>
                <a:latin typeface="Times New Roman" pitchFamily="18" charset="0"/>
                <a:ea typeface="楷体_GB2312" pitchFamily="49" charset="-122"/>
              </a:rPr>
              <a:t>ASb</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solidFill>
                  <a:srgbClr val="FFC000"/>
                </a:solidFill>
                <a:effectLst>
                  <a:outerShdw blurRad="38100" dist="38100" dir="2700000" algn="tl">
                    <a:srgbClr val="000000"/>
                  </a:outerShdw>
                </a:effectLst>
                <a:latin typeface="Times New Roman" pitchFamily="18" charset="0"/>
                <a:ea typeface="楷体_GB2312" pitchFamily="49" charset="-122"/>
              </a:rPr>
              <a:t>bBSb</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solidFill>
                  <a:srgbClr val="FFC000"/>
                </a:solidFill>
                <a:effectLst>
                  <a:outerShdw blurRad="38100" dist="38100" dir="2700000" algn="tl">
                    <a:srgbClr val="000000"/>
                  </a:outerShdw>
                </a:effectLst>
                <a:latin typeface="Times New Roman" pitchFamily="18" charset="0"/>
                <a:ea typeface="楷体_GB2312" pitchFamily="49" charset="-122"/>
              </a:rPr>
              <a:t>baSb</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即             </a:t>
            </a:r>
            <a:r>
              <a:rPr lang="en-US" altLang="zh-CN" sz="1200" b="1" dirty="0" smtClean="0">
                <a:effectLst>
                  <a:outerShdw blurRad="38100" dist="38100" dir="2700000" algn="tl">
                    <a:srgbClr val="000000"/>
                  </a:outerShdw>
                </a:effectLst>
                <a:latin typeface="Times New Roman" pitchFamily="18" charset="0"/>
                <a:ea typeface="楷体_GB2312" pitchFamily="49" charset="-122"/>
              </a:rPr>
              <a:t>S </a:t>
            </a:r>
            <a:r>
              <a:rPr lang="en-US" altLang="zh-CN" sz="1200" b="1" dirty="0" smtClean="0">
                <a:solidFill>
                  <a:schemeClr val="tx2"/>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bBSb</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且  </a:t>
            </a:r>
            <a:r>
              <a:rPr lang="en-US" altLang="zh-CN" sz="1200" b="1" dirty="0" smtClean="0">
                <a:effectLst>
                  <a:outerShdw blurRad="38100" dist="38100" dir="2700000" algn="tl">
                    <a:srgbClr val="000000"/>
                  </a:outerShdw>
                </a:effectLst>
                <a:latin typeface="Times New Roman" pitchFamily="18" charset="0"/>
                <a:ea typeface="楷体_GB2312" pitchFamily="49" charset="-122"/>
              </a:rPr>
              <a:t>B </a:t>
            </a:r>
            <a:r>
              <a:rPr lang="en-US" altLang="zh-CN" sz="1200" b="1" dirty="0" smtClean="0">
                <a:solidFill>
                  <a:schemeClr val="tx2"/>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子串</a:t>
            </a:r>
            <a:r>
              <a:rPr lang="en-US" altLang="zh-CN" sz="1200" b="1" dirty="0" smtClean="0">
                <a:effectLst>
                  <a:outerShdw blurRad="38100" dist="38100" dir="2700000" algn="tl">
                    <a:srgbClr val="000000"/>
                  </a:outerShdw>
                </a:effectLst>
                <a:latin typeface="Times New Roman" pitchFamily="18" charset="0"/>
                <a:ea typeface="楷体_GB2312" pitchFamily="49" charset="-122"/>
              </a:rPr>
              <a:t>a</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是相对于</a:t>
            </a:r>
            <a:r>
              <a:rPr lang="en-US" altLang="zh-CN" sz="1200" b="1" dirty="0" smtClean="0">
                <a:effectLst>
                  <a:outerShdw blurRad="38100" dist="38100" dir="2700000" algn="tl">
                    <a:srgbClr val="000000"/>
                  </a:outerShdw>
                </a:effectLst>
                <a:latin typeface="Times New Roman" pitchFamily="18" charset="0"/>
                <a:ea typeface="楷体_GB2312" pitchFamily="49" charset="-122"/>
              </a:rPr>
              <a:t>B</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，句型</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baSb</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的简单短语。</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还有  </a:t>
            </a:r>
            <a:r>
              <a:rPr lang="en-US" altLang="zh-CN" sz="1200" b="1" dirty="0" smtClean="0">
                <a:effectLst>
                  <a:outerShdw blurRad="38100" dist="38100" dir="2700000" algn="tl">
                    <a:srgbClr val="000000"/>
                  </a:outerShdw>
                </a:effectLst>
                <a:latin typeface="Times New Roman" pitchFamily="18" charset="0"/>
                <a:ea typeface="楷体_GB2312" pitchFamily="49" charset="-122"/>
              </a:rPr>
              <a:t>S </a:t>
            </a:r>
            <a:r>
              <a:rPr lang="en-US" altLang="zh-CN" sz="1200" b="1" dirty="0" smtClean="0">
                <a:solidFill>
                  <a:schemeClr val="tx2"/>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ASb</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zh-CN" altLang="en-US" sz="1200" b="1" dirty="0" smtClean="0">
                <a:effectLst>
                  <a:outerShdw blurRad="38100" dist="38100" dir="2700000" algn="tl">
                    <a:srgbClr val="000000"/>
                  </a:outerShdw>
                </a:effectLst>
                <a:latin typeface="Times New Roman" pitchFamily="18" charset="0"/>
                <a:ea typeface="楷体_GB2312" pitchFamily="49" charset="-122"/>
              </a:rPr>
              <a:t>且  </a:t>
            </a:r>
            <a:r>
              <a:rPr lang="en-US" altLang="zh-CN" sz="1200" b="1" dirty="0" smtClean="0">
                <a:effectLst>
                  <a:outerShdw blurRad="38100" dist="38100" dir="2700000" algn="tl">
                    <a:srgbClr val="000000"/>
                  </a:outerShdw>
                </a:effectLst>
                <a:latin typeface="Times New Roman" pitchFamily="18" charset="0"/>
                <a:ea typeface="楷体_GB2312" pitchFamily="49" charset="-122"/>
              </a:rPr>
              <a:t>A </a:t>
            </a:r>
            <a:r>
              <a:rPr lang="en-US" altLang="zh-CN" sz="1200" b="1" dirty="0" smtClean="0">
                <a:solidFill>
                  <a:schemeClr val="tx2"/>
                </a:solidFill>
                <a:effectLst>
                  <a:outerShdw blurRad="38100" dist="38100" dir="2700000" algn="tl">
                    <a:srgbClr val="000000"/>
                  </a:outerShdw>
                </a:effectLst>
                <a:latin typeface="Times New Roman" pitchFamily="18" charset="0"/>
                <a:ea typeface="楷体_GB2312" pitchFamily="49" charset="-122"/>
                <a:sym typeface="Symbol" pitchFamily="18" charset="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 +</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ba</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即子串</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ba</a:t>
            </a:r>
            <a:r>
              <a:rPr lang="zh-CN" altLang="en-US" sz="1200" b="1" dirty="0" smtClean="0">
                <a:effectLst>
                  <a:outerShdw blurRad="38100" dist="38100" dir="2700000" algn="tl">
                    <a:srgbClr val="000000"/>
                  </a:outerShdw>
                </a:effectLst>
                <a:latin typeface="Times New Roman" pitchFamily="18" charset="0"/>
                <a:ea typeface="楷体_GB2312" pitchFamily="49" charset="-122"/>
              </a:rPr>
              <a:t>是相对于非终结符</a:t>
            </a:r>
            <a:r>
              <a:rPr lang="en-US" altLang="zh-CN" sz="1200" b="1" dirty="0" smtClean="0">
                <a:effectLst>
                  <a:outerShdw blurRad="38100" dist="38100" dir="2700000" algn="tl">
                    <a:srgbClr val="000000"/>
                  </a:outerShdw>
                </a:effectLst>
                <a:latin typeface="Times New Roman" pitchFamily="18" charset="0"/>
                <a:ea typeface="楷体_GB2312" pitchFamily="49" charset="-122"/>
              </a:rPr>
              <a:t>A</a:t>
            </a:r>
            <a:r>
              <a:rPr lang="zh-CN" altLang="en-US" sz="1200" b="1" dirty="0" smtClean="0">
                <a:effectLst>
                  <a:outerShdw blurRad="38100" dist="38100" dir="2700000" algn="tl">
                    <a:srgbClr val="000000"/>
                  </a:outerShdw>
                </a:effectLst>
                <a:latin typeface="Times New Roman" pitchFamily="18" charset="0"/>
                <a:ea typeface="楷体_GB2312" pitchFamily="49" charset="-122"/>
              </a:rPr>
              <a:t>，句型</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baSb</a:t>
            </a:r>
            <a:r>
              <a:rPr lang="zh-CN" altLang="en-US" sz="1200" b="1" dirty="0" smtClean="0">
                <a:effectLst>
                  <a:outerShdw blurRad="38100" dist="38100" dir="2700000" algn="tl">
                    <a:srgbClr val="000000"/>
                  </a:outerShdw>
                </a:effectLst>
                <a:latin typeface="Times New Roman" pitchFamily="18" charset="0"/>
                <a:ea typeface="楷体_GB2312" pitchFamily="49" charset="-122"/>
              </a:rPr>
              <a:t>的短语。</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对于句型</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baSb</a:t>
            </a:r>
            <a:r>
              <a:rPr lang="zh-CN" altLang="en-US" sz="1200" b="1" dirty="0" smtClean="0">
                <a:effectLst>
                  <a:outerShdw blurRad="38100" dist="38100" dir="2700000" algn="tl">
                    <a:srgbClr val="000000"/>
                  </a:outerShdw>
                </a:effectLst>
                <a:latin typeface="Times New Roman" pitchFamily="18" charset="0"/>
                <a:ea typeface="楷体_GB2312" pitchFamily="49" charset="-122"/>
              </a:rPr>
              <a:t>，再没有其它能产生新的短语推导了，所以句型</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baSb</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有短语</a:t>
            </a:r>
            <a:r>
              <a:rPr lang="en-US" altLang="zh-CN" sz="1200" b="1" dirty="0" err="1" smtClean="0">
                <a:effectLst>
                  <a:outerShdw blurRad="38100" dist="38100" dir="2700000" algn="tl">
                    <a:srgbClr val="000000"/>
                  </a:outerShdw>
                </a:effectLst>
                <a:latin typeface="Times New Roman" pitchFamily="18" charset="0"/>
                <a:ea typeface="楷体_GB2312" pitchFamily="49" charset="-122"/>
              </a:rPr>
              <a:t>ba</a:t>
            </a:r>
            <a:r>
              <a:rPr lang="zh-CN" altLang="en-US" sz="1200" b="1" dirty="0" smtClean="0">
                <a:effectLst>
                  <a:outerShdw blurRad="38100" dist="38100" dir="2700000" algn="tl">
                    <a:srgbClr val="000000"/>
                  </a:outerShdw>
                </a:effectLst>
                <a:latin typeface="Times New Roman" pitchFamily="18" charset="0"/>
                <a:ea typeface="楷体_GB2312" pitchFamily="49" charset="-122"/>
              </a:rPr>
              <a:t>，简单短语</a:t>
            </a:r>
            <a:r>
              <a:rPr lang="en-US" altLang="zh-CN" sz="1200" b="1" dirty="0" smtClean="0">
                <a:effectLst>
                  <a:outerShdw blurRad="38100" dist="38100" dir="2700000" algn="tl">
                    <a:srgbClr val="000000"/>
                  </a:outerShdw>
                </a:effectLst>
                <a:latin typeface="Times New Roman" pitchFamily="18" charset="0"/>
                <a:ea typeface="楷体_GB2312" pitchFamily="49" charset="-122"/>
              </a:rPr>
              <a:t>a</a:t>
            </a:r>
            <a:r>
              <a:rPr lang="zh-CN" altLang="en-US" sz="1200" b="1" dirty="0" smtClean="0">
                <a:effectLst>
                  <a:outerShdw blurRad="38100" dist="38100" dir="2700000" algn="tl">
                    <a:srgbClr val="000000"/>
                  </a:outerShdw>
                </a:effectLst>
                <a:latin typeface="Times New Roman" pitchFamily="18" charset="0"/>
                <a:ea typeface="楷体_GB2312" pitchFamily="49" charset="-122"/>
              </a:rPr>
              <a:t>和</a:t>
            </a:r>
            <a:r>
              <a:rPr lang="en-US" altLang="zh-CN" sz="1200" b="1" dirty="0" smtClean="0">
                <a:effectLst>
                  <a:outerShdw blurRad="38100" dist="38100" dir="2700000" algn="tl">
                    <a:srgbClr val="000000"/>
                  </a:outerShdw>
                </a:effectLst>
                <a:latin typeface="Times New Roman" pitchFamily="18" charset="0"/>
                <a:ea typeface="楷体_GB2312" pitchFamily="49" charset="-122"/>
              </a:rPr>
              <a:t>Sb</a:t>
            </a:r>
          </a:p>
          <a:p>
            <a:pPr marL="419100" indent="-382588" algn="just">
              <a:lnSpc>
                <a:spcPct val="11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在这个例子中，我们发现通过推导序列的方法求解短语和简单短语比较困难，是因为对于同一个句型，可能存在多个不同的推导序列。我们可以借助语法树来帮助我们解决这个问题，首先我们给出语法树的定义。</a:t>
            </a:r>
            <a:endParaRPr lang="en-US" altLang="zh-CN" sz="1200" b="1" dirty="0" smtClean="0">
              <a:effectLst>
                <a:outerShdw blurRad="38100" dist="38100" dir="2700000" algn="tl">
                  <a:srgbClr val="000000"/>
                </a:outerShdw>
              </a:effectLst>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a:t>
            </a:fld>
            <a:endParaRPr lang="zh-CN" altLang="en-US"/>
          </a:p>
        </p:txBody>
      </p:sp>
    </p:spTree>
    <p:extLst>
      <p:ext uri="{BB962C8B-B14F-4D97-AF65-F5344CB8AC3E}">
        <p14:creationId xmlns:p14="http://schemas.microsoft.com/office/powerpoint/2010/main" val="3030212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40000"/>
              </a:lnSpc>
              <a:defRPr/>
            </a:pPr>
            <a:r>
              <a:rPr lang="zh-CN" altLang="en-US" sz="14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对于文法二义性，我们做如下说明</a:t>
            </a:r>
          </a:p>
          <a:p>
            <a:pPr algn="just" eaLnBrk="1" hangingPunct="1">
              <a:lnSpc>
                <a:spcPct val="150000"/>
              </a:lnSpc>
              <a:defRPr/>
            </a:pPr>
            <a:r>
              <a:rPr lang="en-US" altLang="zh-CN" sz="1200" b="1" dirty="0" smtClean="0">
                <a:effectLst>
                  <a:outerShdw blurRad="38100" dist="38100" dir="2700000" algn="tl">
                    <a:srgbClr val="000000"/>
                  </a:outerShdw>
                </a:effectLst>
                <a:latin typeface="Times New Roman" pitchFamily="18" charset="0"/>
                <a:ea typeface="楷体_GB2312" pitchFamily="49" charset="-122"/>
              </a:rPr>
              <a:t>1</a:t>
            </a:r>
            <a:r>
              <a:rPr lang="zh-CN" altLang="en-US" sz="1200" b="1" dirty="0" smtClean="0">
                <a:effectLst>
                  <a:outerShdw blurRad="38100" dist="38100" dir="2700000" algn="tl">
                    <a:srgbClr val="000000"/>
                  </a:outerShdw>
                </a:effectLst>
                <a:latin typeface="Times New Roman" pitchFamily="18" charset="0"/>
                <a:ea typeface="楷体_GB2312" pitchFamily="49" charset="-122"/>
              </a:rPr>
              <a:t>）已经证明，</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文法的二义性是不可判定的</a:t>
            </a:r>
            <a:r>
              <a:rPr lang="zh-CN" altLang="en-US" sz="1200" b="1" dirty="0" smtClean="0">
                <a:effectLst>
                  <a:outerShdw blurRad="38100" dist="38100" dir="2700000" algn="tl">
                    <a:srgbClr val="000000"/>
                  </a:outerShdw>
                </a:effectLst>
                <a:latin typeface="Times New Roman" pitchFamily="18" charset="0"/>
                <a:ea typeface="楷体_GB2312" pitchFamily="49" charset="-122"/>
              </a:rPr>
              <a:t>，即不存在一种算   </a:t>
            </a:r>
          </a:p>
          <a:p>
            <a:pPr algn="just" eaLnBrk="1" hangingPunct="1">
              <a:lnSpc>
                <a:spcPct val="15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法，能在有限的步骤内确切地判定一个文法是否是二义性。 </a:t>
            </a:r>
          </a:p>
          <a:p>
            <a:pPr algn="just" eaLnBrk="1" hangingPunct="1">
              <a:lnSpc>
                <a:spcPct val="150000"/>
              </a:lnSpc>
              <a:defRPr/>
            </a:pPr>
            <a:r>
              <a:rPr lang="en-US" altLang="zh-CN" sz="1200" b="1" dirty="0" smtClean="0">
                <a:effectLst>
                  <a:outerShdw blurRad="38100" dist="38100" dir="2700000" algn="tl">
                    <a:srgbClr val="000000"/>
                  </a:outerShdw>
                </a:effectLst>
                <a:latin typeface="Times New Roman" pitchFamily="18" charset="0"/>
                <a:ea typeface="楷体_GB2312" pitchFamily="49" charset="-122"/>
              </a:rPr>
              <a:t>2</a:t>
            </a:r>
            <a:r>
              <a:rPr lang="zh-CN" altLang="en-US" sz="1200" b="1" dirty="0" smtClean="0">
                <a:effectLst>
                  <a:outerShdw blurRad="38100" dist="38100" dir="2700000" algn="tl">
                    <a:srgbClr val="000000"/>
                  </a:outerShdw>
                </a:effectLst>
                <a:latin typeface="Times New Roman" pitchFamily="18" charset="0"/>
                <a:ea typeface="楷体_GB2312" pitchFamily="49" charset="-122"/>
              </a:rPr>
              <a:t>）</a:t>
            </a:r>
            <a:r>
              <a:rPr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文法的二义性和语言的二义性是两个不同的概念。</a:t>
            </a:r>
          </a:p>
          <a:p>
            <a:pPr algn="just" eaLnBrk="1" hangingPunct="1">
              <a:lnSpc>
                <a:spcPct val="15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产生该语言的文法都是二义性文法，称该语言为二义性语言。</a:t>
            </a:r>
          </a:p>
          <a:p>
            <a:pPr algn="just" eaLnBrk="1" hangingPunct="1">
              <a:lnSpc>
                <a:spcPct val="15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至少有一个非二义文法产生该语言称此语言为非二义性语言。</a:t>
            </a:r>
          </a:p>
          <a:p>
            <a:pPr algn="just" eaLnBrk="1" hangingPunct="1">
              <a:lnSpc>
                <a:spcPct val="15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对于由二义性文法描述的语言，有时可以找到等价的无</a:t>
            </a:r>
          </a:p>
          <a:p>
            <a:pPr algn="just" eaLnBrk="1" hangingPunct="1">
              <a:lnSpc>
                <a:spcPct val="15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二义性文法描述它，如上例文法</a:t>
            </a:r>
            <a:r>
              <a:rPr lang="en-US" altLang="zh-CN" sz="1200" b="1" dirty="0" smtClean="0">
                <a:effectLst>
                  <a:outerShdw blurRad="38100" dist="38100" dir="2700000" algn="tl">
                    <a:srgbClr val="000000"/>
                  </a:outerShdw>
                </a:effectLst>
                <a:latin typeface="Times New Roman" pitchFamily="18" charset="0"/>
                <a:ea typeface="楷体_GB2312" pitchFamily="49" charset="-122"/>
              </a:rPr>
              <a:t>G[E]</a:t>
            </a:r>
            <a:r>
              <a:rPr lang="zh-CN" altLang="en-US" sz="1200" b="1" dirty="0" smtClean="0">
                <a:effectLst>
                  <a:outerShdw blurRad="38100" dist="38100" dir="2700000" algn="tl">
                    <a:srgbClr val="000000"/>
                  </a:outerShdw>
                </a:effectLst>
                <a:latin typeface="Times New Roman" pitchFamily="18" charset="0"/>
                <a:ea typeface="楷体_GB2312" pitchFamily="49" charset="-122"/>
              </a:rPr>
              <a:t>和</a:t>
            </a:r>
            <a:r>
              <a:rPr lang="en-US" altLang="zh-CN" sz="1200" b="1" dirty="0" smtClean="0">
                <a:effectLst>
                  <a:outerShdw blurRad="38100" dist="38100" dir="2700000" algn="tl">
                    <a:srgbClr val="000000"/>
                  </a:outerShdw>
                </a:effectLst>
                <a:latin typeface="Times New Roman" pitchFamily="18" charset="0"/>
                <a:ea typeface="楷体_GB2312" pitchFamily="49" charset="-122"/>
              </a:rPr>
              <a:t>G’[E]</a:t>
            </a:r>
            <a:r>
              <a:rPr lang="zh-CN" altLang="en-US" sz="1200" b="1" dirty="0" smtClean="0">
                <a:effectLst>
                  <a:outerShdw blurRad="38100" dist="38100" dir="2700000" algn="tl">
                    <a:srgbClr val="000000"/>
                  </a:outerShdw>
                </a:effectLst>
                <a:latin typeface="Times New Roman" pitchFamily="18" charset="0"/>
                <a:ea typeface="楷体_GB2312" pitchFamily="49" charset="-122"/>
              </a:rPr>
              <a:t>，因此，我们只 </a:t>
            </a:r>
          </a:p>
          <a:p>
            <a:pPr algn="just" eaLnBrk="1" hangingPunct="1">
              <a:lnSpc>
                <a:spcPct val="150000"/>
              </a:lnSpc>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说文法二义性，而不说语言的二义性 。</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33</a:t>
            </a:fld>
            <a:endParaRPr lang="zh-CN" altLang="en-US"/>
          </a:p>
        </p:txBody>
      </p:sp>
    </p:spTree>
    <p:extLst>
      <p:ext uri="{BB962C8B-B14F-4D97-AF65-F5344CB8AC3E}">
        <p14:creationId xmlns:p14="http://schemas.microsoft.com/office/powerpoint/2010/main" val="29845037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t>下面我们一起来学习文法和语言的分类。我们首先回忆一下文法</a:t>
            </a:r>
            <a:r>
              <a:rPr lang="en-US" altLang="zh-CN" dirty="0" smtClean="0"/>
              <a:t>G</a:t>
            </a:r>
            <a:r>
              <a:rPr lang="zh-CN" altLang="en-US" dirty="0" smtClean="0"/>
              <a:t>的四元组定义，以及产生式的定义。在前面我们给出的产生式定义中，产生式左部只有一个非终结符号，右部是终结符号和非终结符号组成的任意长度的符号串，我们也学习到了如何用文法产生语言，例如我们可以用</a:t>
            </a:r>
            <a:r>
              <a:rPr lang="en-US" altLang="zh-CN" dirty="0" smtClean="0"/>
              <a:t>G[S]</a:t>
            </a:r>
            <a:r>
              <a:rPr lang="zh-CN" altLang="en-US" dirty="0" smtClean="0"/>
              <a:t>文法</a:t>
            </a:r>
            <a:r>
              <a:rPr lang="en-US" altLang="zh-CN" sz="1200" dirty="0" err="1" smtClean="0"/>
              <a:t>S→aSb</a:t>
            </a:r>
            <a:r>
              <a:rPr lang="en-US" altLang="zh-CN" sz="1200" dirty="0" smtClean="0"/>
              <a:t>  </a:t>
            </a:r>
            <a:r>
              <a:rPr lang="en-US" altLang="zh-CN" sz="1200" dirty="0" err="1" smtClean="0"/>
              <a:t>S→ab</a:t>
            </a:r>
            <a:r>
              <a:rPr lang="zh-CN" altLang="en-US" dirty="0" smtClean="0"/>
              <a:t>产生</a:t>
            </a:r>
            <a:r>
              <a:rPr lang="en-US" altLang="zh-CN" sz="1200" dirty="0" smtClean="0"/>
              <a:t> {</a:t>
            </a:r>
            <a:r>
              <a:rPr lang="en-US" altLang="zh-CN" sz="1200" dirty="0" err="1" smtClean="0"/>
              <a:t>a</a:t>
            </a:r>
            <a:r>
              <a:rPr lang="en-US" altLang="zh-CN" sz="1200" baseline="30000" dirty="0" err="1" smtClean="0"/>
              <a:t>n</a:t>
            </a:r>
            <a:r>
              <a:rPr lang="en-US" altLang="zh-CN" sz="1200" dirty="0" err="1" smtClean="0"/>
              <a:t>b</a:t>
            </a:r>
            <a:r>
              <a:rPr lang="en-US" altLang="zh-CN" sz="1200" baseline="30000" dirty="0" err="1" smtClean="0"/>
              <a:t>n</a:t>
            </a:r>
            <a:r>
              <a:rPr lang="en-US" altLang="zh-CN" sz="1200" dirty="0" smtClean="0"/>
              <a:t> | n≥1}</a:t>
            </a:r>
            <a:r>
              <a:rPr lang="zh-CN" altLang="en-US" sz="1200" dirty="0" smtClean="0"/>
              <a:t>这种形式的语言。大家思考一下，</a:t>
            </a:r>
            <a:r>
              <a:rPr kumimoji="1" lang="en-US" altLang="zh-CN" sz="1200" b="1" dirty="0" err="1" smtClean="0">
                <a:latin typeface="Times New Roman" panose="02020603050405020304" pitchFamily="18" charset="0"/>
                <a:ea typeface="楷体_GB2312" pitchFamily="49" charset="-122"/>
              </a:rPr>
              <a:t>U→x</a:t>
            </a:r>
            <a:r>
              <a:rPr lang="zh-CN" altLang="en-US" sz="1200" dirty="0" smtClean="0"/>
              <a:t>这种形式的产生式所组成的文法能否产生</a:t>
            </a:r>
            <a:r>
              <a:rPr lang="en-US" altLang="zh-CN" sz="1200" dirty="0" err="1" smtClean="0"/>
              <a:t>a</a:t>
            </a:r>
            <a:r>
              <a:rPr lang="en-US" altLang="zh-CN" sz="1200" baseline="30000" dirty="0" err="1" smtClean="0"/>
              <a:t>n</a:t>
            </a:r>
            <a:r>
              <a:rPr lang="en-US" altLang="zh-CN" sz="1200" dirty="0" err="1" smtClean="0"/>
              <a:t>b</a:t>
            </a:r>
            <a:r>
              <a:rPr lang="en-US" altLang="zh-CN" sz="1200" baseline="30000" dirty="0" err="1" smtClean="0"/>
              <a:t>n</a:t>
            </a:r>
            <a:r>
              <a:rPr lang="en-US" altLang="zh-CN" sz="1200" baseline="0" dirty="0" err="1" smtClean="0"/>
              <a:t>c</a:t>
            </a:r>
            <a:r>
              <a:rPr lang="en-US" altLang="zh-CN" sz="1200" baseline="30000" dirty="0" err="1" smtClean="0"/>
              <a:t>n</a:t>
            </a:r>
            <a:r>
              <a:rPr lang="zh-CN" altLang="en-US" sz="1200" dirty="0" smtClean="0"/>
              <a:t>这种形式的语言的语言呢？答案是否定的。仅有</a:t>
            </a:r>
            <a:r>
              <a:rPr kumimoji="1" lang="en-US" altLang="zh-CN" sz="1200" b="1" dirty="0" err="1" smtClean="0">
                <a:latin typeface="Times New Roman" panose="02020603050405020304" pitchFamily="18" charset="0"/>
                <a:ea typeface="楷体_GB2312" pitchFamily="49" charset="-122"/>
              </a:rPr>
              <a:t>U→x</a:t>
            </a:r>
            <a:r>
              <a:rPr lang="zh-CN" altLang="en-US" sz="1200" dirty="0" smtClean="0"/>
              <a:t>这种形式的产生式还不足以描述许多语言。因此需要对产生式的定义进行扩展：</a:t>
            </a:r>
            <a:r>
              <a:rPr kumimoji="1" lang="zh-CN" altLang="en-US" sz="1200" b="1" dirty="0" smtClean="0">
                <a:solidFill>
                  <a:srgbClr val="FF0000"/>
                </a:solidFill>
                <a:latin typeface="Times New Roman" panose="02020603050405020304" pitchFamily="18" charset="0"/>
                <a:ea typeface="楷体_GB2312" pitchFamily="49" charset="-122"/>
              </a:rPr>
              <a:t>产生式是满足下面条件的有序偶（</a:t>
            </a:r>
            <a:r>
              <a:rPr lang="en-US" altLang="zh-CN" sz="1200" dirty="0" smtClean="0">
                <a:solidFill>
                  <a:srgbClr val="FF0000"/>
                </a:solidFill>
                <a:sym typeface="Symbol" panose="05050102010706020507" pitchFamily="18" charset="2"/>
              </a:rPr>
              <a:t></a:t>
            </a:r>
            <a:r>
              <a:rPr lang="zh-CN" altLang="en-US" sz="1200" dirty="0" smtClean="0">
                <a:solidFill>
                  <a:srgbClr val="FF0000"/>
                </a:solidFill>
                <a:sym typeface="Symbol" panose="05050102010706020507" pitchFamily="18" charset="2"/>
              </a:rPr>
              <a:t>，</a:t>
            </a:r>
            <a:r>
              <a:rPr lang="en-US" altLang="zh-CN" sz="1200" dirty="0" smtClean="0">
                <a:solidFill>
                  <a:srgbClr val="FF0000"/>
                </a:solidFill>
                <a:sym typeface="Symbol" panose="05050102010706020507" pitchFamily="18" charset="2"/>
              </a:rPr>
              <a:t></a:t>
            </a:r>
            <a:r>
              <a:rPr lang="zh-CN" altLang="en-US" sz="1200" dirty="0" smtClean="0">
                <a:solidFill>
                  <a:srgbClr val="FF0000"/>
                </a:solidFill>
                <a:sym typeface="Symbol" panose="05050102010706020507" pitchFamily="18" charset="2"/>
              </a:rPr>
              <a:t>），</a:t>
            </a:r>
            <a:r>
              <a:rPr lang="zh-CN" altLang="en-US" sz="1200" dirty="0" smtClean="0">
                <a:sym typeface="Symbol" panose="05050102010706020507" pitchFamily="18" charset="2"/>
              </a:rPr>
              <a:t>通常记为</a:t>
            </a:r>
            <a:r>
              <a:rPr lang="en-US" altLang="zh-CN" sz="1200" dirty="0" smtClean="0">
                <a:sym typeface="Symbol" panose="05050102010706020507" pitchFamily="18" charset="2"/>
              </a:rPr>
              <a:t> </a:t>
            </a:r>
            <a:r>
              <a:rPr lang="zh-CN" altLang="zh-CN" sz="1200" dirty="0" smtClean="0"/>
              <a:t>，其中</a:t>
            </a:r>
            <a:r>
              <a:rPr lang="en-US" altLang="zh-CN" sz="1200" dirty="0" smtClean="0">
                <a:solidFill>
                  <a:srgbClr val="FF0000"/>
                </a:solidFill>
                <a:sym typeface="Symbol" panose="05050102010706020507" pitchFamily="18" charset="2"/>
              </a:rPr>
              <a:t></a:t>
            </a:r>
            <a:r>
              <a:rPr lang="en-US" altLang="zh-CN" sz="1200" dirty="0" smtClean="0">
                <a:solidFill>
                  <a:srgbClr val="FF0000"/>
                </a:solidFill>
              </a:rPr>
              <a:t>(V</a:t>
            </a:r>
            <a:r>
              <a:rPr lang="en-US" altLang="zh-CN" sz="1200" baseline="-25000" dirty="0" smtClean="0">
                <a:solidFill>
                  <a:srgbClr val="FF0000"/>
                </a:solidFill>
              </a:rPr>
              <a:t>N</a:t>
            </a:r>
            <a:r>
              <a:rPr lang="zh-CN" altLang="zh-CN" sz="1200" dirty="0" smtClean="0">
                <a:solidFill>
                  <a:srgbClr val="FF0000"/>
                </a:solidFill>
              </a:rPr>
              <a:t>∪</a:t>
            </a:r>
            <a:r>
              <a:rPr lang="en-US" altLang="zh-CN" sz="1200" dirty="0" smtClean="0">
                <a:solidFill>
                  <a:srgbClr val="FF0000"/>
                </a:solidFill>
              </a:rPr>
              <a:t>V</a:t>
            </a:r>
            <a:r>
              <a:rPr lang="en-US" altLang="zh-CN" sz="1200" baseline="-25000" dirty="0" smtClean="0">
                <a:solidFill>
                  <a:srgbClr val="FF0000"/>
                </a:solidFill>
              </a:rPr>
              <a:t>T</a:t>
            </a:r>
            <a:r>
              <a:rPr lang="en-US" altLang="zh-CN" sz="1200" dirty="0" smtClean="0">
                <a:solidFill>
                  <a:srgbClr val="FF0000"/>
                </a:solidFill>
              </a:rPr>
              <a:t>)</a:t>
            </a:r>
            <a:r>
              <a:rPr lang="en-US" altLang="zh-CN" sz="1200" baseline="30000" dirty="0" smtClean="0">
                <a:solidFill>
                  <a:srgbClr val="FF0000"/>
                </a:solidFill>
              </a:rPr>
              <a:t>+</a:t>
            </a:r>
            <a:r>
              <a:rPr lang="zh-CN" altLang="zh-CN" sz="1200" dirty="0" smtClean="0"/>
              <a:t>，且至少含有一个</a:t>
            </a:r>
            <a:r>
              <a:rPr lang="en-US" altLang="zh-CN" sz="1200" dirty="0" smtClean="0"/>
              <a:t>V</a:t>
            </a:r>
            <a:r>
              <a:rPr lang="en-US" altLang="zh-CN" sz="1200" baseline="-25000" dirty="0" smtClean="0"/>
              <a:t>N</a:t>
            </a:r>
            <a:r>
              <a:rPr lang="zh-CN" altLang="zh-CN" sz="1200" dirty="0" smtClean="0"/>
              <a:t>中的非终结符号，</a:t>
            </a:r>
            <a:r>
              <a:rPr lang="en-US" altLang="zh-CN" sz="1200" dirty="0" smtClean="0">
                <a:solidFill>
                  <a:srgbClr val="FF0000"/>
                </a:solidFill>
                <a:sym typeface="Symbol" panose="05050102010706020507" pitchFamily="18" charset="2"/>
              </a:rPr>
              <a:t></a:t>
            </a:r>
            <a:r>
              <a:rPr lang="en-US" altLang="zh-CN" sz="1200" dirty="0" smtClean="0">
                <a:solidFill>
                  <a:srgbClr val="FF0000"/>
                </a:solidFill>
              </a:rPr>
              <a:t>(V</a:t>
            </a:r>
            <a:r>
              <a:rPr lang="en-US" altLang="zh-CN" sz="1200" baseline="-25000" dirty="0" smtClean="0">
                <a:solidFill>
                  <a:srgbClr val="FF0000"/>
                </a:solidFill>
              </a:rPr>
              <a:t>N</a:t>
            </a:r>
            <a:r>
              <a:rPr lang="zh-CN" altLang="zh-CN" sz="1200" dirty="0" smtClean="0">
                <a:solidFill>
                  <a:srgbClr val="FF0000"/>
                </a:solidFill>
              </a:rPr>
              <a:t>∪</a:t>
            </a:r>
            <a:r>
              <a:rPr lang="en-US" altLang="zh-CN" sz="1200" dirty="0" smtClean="0">
                <a:solidFill>
                  <a:srgbClr val="FF0000"/>
                </a:solidFill>
              </a:rPr>
              <a:t>V</a:t>
            </a:r>
            <a:r>
              <a:rPr lang="en-US" altLang="zh-CN" sz="1200" baseline="-25000" dirty="0" smtClean="0">
                <a:solidFill>
                  <a:srgbClr val="FF0000"/>
                </a:solidFill>
              </a:rPr>
              <a:t>T</a:t>
            </a:r>
            <a:r>
              <a:rPr lang="en-US" altLang="zh-CN" sz="1200" dirty="0" smtClean="0">
                <a:solidFill>
                  <a:srgbClr val="FF0000"/>
                </a:solidFill>
              </a:rPr>
              <a:t>)</a:t>
            </a:r>
            <a:r>
              <a:rPr lang="en-US" altLang="zh-CN" sz="1200" baseline="30000" dirty="0" smtClean="0">
                <a:solidFill>
                  <a:srgbClr val="FF0000"/>
                </a:solidFill>
              </a:rPr>
              <a:t>*    </a:t>
            </a:r>
            <a:r>
              <a:rPr lang="zh-CN" altLang="en-US" dirty="0" smtClean="0"/>
              <a:t>。</a:t>
            </a:r>
            <a:r>
              <a:rPr lang="zh-CN" altLang="zh-CN" sz="1200" kern="1200" dirty="0" smtClean="0">
                <a:solidFill>
                  <a:schemeClr val="tx1"/>
                </a:solidFill>
                <a:effectLst/>
                <a:latin typeface="+mn-lt"/>
                <a:ea typeface="+mn-ea"/>
                <a:cs typeface="+mn-cs"/>
              </a:rPr>
              <a:t>根据对文法</a:t>
            </a:r>
            <a:r>
              <a:rPr lang="en-US" altLang="zh-CN" sz="1200" kern="1200" dirty="0" smtClean="0">
                <a:solidFill>
                  <a:schemeClr val="tx1"/>
                </a:solidFill>
                <a:effectLst/>
                <a:latin typeface="+mn-lt"/>
                <a:ea typeface="+mn-ea"/>
                <a:cs typeface="+mn-cs"/>
              </a:rPr>
              <a:t>G</a:t>
            </a:r>
            <a:r>
              <a:rPr lang="zh-CN" altLang="zh-CN" sz="1200" kern="1200" dirty="0" smtClean="0">
                <a:solidFill>
                  <a:schemeClr val="tx1"/>
                </a:solidFill>
                <a:effectLst/>
                <a:latin typeface="+mn-lt"/>
                <a:ea typeface="+mn-ea"/>
                <a:cs typeface="+mn-cs"/>
              </a:rPr>
              <a:t>中产生式集合中的规则施加不同限制条件，乔姆斯基（</a:t>
            </a:r>
            <a:r>
              <a:rPr lang="en-US" altLang="zh-CN" sz="1200" kern="1200" dirty="0" smtClean="0">
                <a:solidFill>
                  <a:schemeClr val="tx1"/>
                </a:solidFill>
                <a:effectLst/>
                <a:latin typeface="+mn-lt"/>
                <a:ea typeface="+mn-ea"/>
                <a:cs typeface="+mn-cs"/>
              </a:rPr>
              <a:t>Chomsky</a:t>
            </a:r>
            <a:r>
              <a:rPr lang="zh-CN" altLang="zh-CN" sz="1200" kern="1200" dirty="0" smtClean="0">
                <a:solidFill>
                  <a:schemeClr val="tx1"/>
                </a:solidFill>
                <a:effectLst/>
                <a:latin typeface="+mn-lt"/>
                <a:ea typeface="+mn-ea"/>
                <a:cs typeface="+mn-cs"/>
              </a:rPr>
              <a:t>）将文法分为</a:t>
            </a:r>
            <a:r>
              <a:rPr lang="en-US" altLang="zh-CN" sz="1200" kern="1200" dirty="0" smtClean="0">
                <a:solidFill>
                  <a:schemeClr val="tx1"/>
                </a:solidFill>
                <a:effectLst/>
                <a:latin typeface="+mn-lt"/>
                <a:ea typeface="+mn-ea"/>
                <a:cs typeface="+mn-cs"/>
              </a:rPr>
              <a:t>0</a:t>
            </a:r>
            <a:r>
              <a:rPr lang="zh-CN" altLang="zh-CN" sz="1200" kern="1200" dirty="0" smtClean="0">
                <a:solidFill>
                  <a:schemeClr val="tx1"/>
                </a:solidFill>
                <a:effectLst/>
                <a:latin typeface="+mn-lt"/>
                <a:ea typeface="+mn-ea"/>
                <a:cs typeface="+mn-cs"/>
              </a:rPr>
              <a:t>型、</a:t>
            </a:r>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型、</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型和</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型四种类型，通常称为</a:t>
            </a:r>
            <a:r>
              <a:rPr lang="en-US" altLang="zh-CN" sz="1200" kern="1200" dirty="0" smtClean="0">
                <a:solidFill>
                  <a:schemeClr val="tx1"/>
                </a:solidFill>
                <a:effectLst/>
                <a:latin typeface="+mn-lt"/>
                <a:ea typeface="+mn-ea"/>
                <a:cs typeface="+mn-cs"/>
              </a:rPr>
              <a:t>Chomsky</a:t>
            </a:r>
            <a:r>
              <a:rPr lang="zh-CN" altLang="zh-CN" sz="1200" kern="1200" dirty="0" smtClean="0">
                <a:solidFill>
                  <a:schemeClr val="tx1"/>
                </a:solidFill>
                <a:effectLst/>
                <a:latin typeface="+mn-lt"/>
                <a:ea typeface="+mn-ea"/>
                <a:cs typeface="+mn-cs"/>
              </a:rPr>
              <a:t>体系。</a:t>
            </a:r>
            <a:r>
              <a:rPr lang="zh-CN" altLang="en-US" sz="1200" kern="1200" dirty="0" smtClean="0">
                <a:solidFill>
                  <a:schemeClr val="tx1"/>
                </a:solidFill>
                <a:effectLst/>
                <a:latin typeface="+mn-lt"/>
                <a:ea typeface="+mn-ea"/>
                <a:cs typeface="+mn-cs"/>
              </a:rPr>
              <a:t>下面我们来学习分类的方法。</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34</a:t>
            </a:fld>
            <a:endParaRPr lang="zh-CN" altLang="en-US"/>
          </a:p>
        </p:txBody>
      </p:sp>
    </p:spTree>
    <p:extLst>
      <p:ext uri="{BB962C8B-B14F-4D97-AF65-F5344CB8AC3E}">
        <p14:creationId xmlns:p14="http://schemas.microsoft.com/office/powerpoint/2010/main" val="7242286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t>下面我们一起来学习文法和语言的分类。我们首先回忆一下文法</a:t>
            </a:r>
            <a:r>
              <a:rPr lang="en-US" altLang="zh-CN" dirty="0" smtClean="0"/>
              <a:t>G</a:t>
            </a:r>
            <a:r>
              <a:rPr lang="zh-CN" altLang="en-US" dirty="0" smtClean="0"/>
              <a:t>的四元组定义，以及产生式的定义。在前面我们给出的产生式定义中，产生式左部只有一个非终结符号，右部是终结符号和非终结符号组成的任意长度的符号串，我们也学习到了如何用文法产生语言，例如我们可以用</a:t>
            </a:r>
            <a:r>
              <a:rPr lang="en-US" altLang="zh-CN" dirty="0" smtClean="0"/>
              <a:t>G[S]</a:t>
            </a:r>
            <a:r>
              <a:rPr lang="zh-CN" altLang="en-US" dirty="0" smtClean="0"/>
              <a:t>文法</a:t>
            </a:r>
            <a:r>
              <a:rPr lang="en-US" altLang="zh-CN" sz="1200" dirty="0" err="1" smtClean="0"/>
              <a:t>S→aSb</a:t>
            </a:r>
            <a:r>
              <a:rPr lang="en-US" altLang="zh-CN" sz="1200" dirty="0" smtClean="0"/>
              <a:t>  </a:t>
            </a:r>
            <a:r>
              <a:rPr lang="en-US" altLang="zh-CN" sz="1200" dirty="0" err="1" smtClean="0"/>
              <a:t>S→ab</a:t>
            </a:r>
            <a:r>
              <a:rPr lang="zh-CN" altLang="en-US" dirty="0" smtClean="0"/>
              <a:t>产生</a:t>
            </a:r>
            <a:r>
              <a:rPr lang="en-US" altLang="zh-CN" sz="1200" dirty="0" smtClean="0"/>
              <a:t> {</a:t>
            </a:r>
            <a:r>
              <a:rPr lang="en-US" altLang="zh-CN" sz="1200" dirty="0" err="1" smtClean="0"/>
              <a:t>a</a:t>
            </a:r>
            <a:r>
              <a:rPr lang="en-US" altLang="zh-CN" sz="1200" baseline="30000" dirty="0" err="1" smtClean="0"/>
              <a:t>n</a:t>
            </a:r>
            <a:r>
              <a:rPr lang="en-US" altLang="zh-CN" sz="1200" dirty="0" err="1" smtClean="0"/>
              <a:t>b</a:t>
            </a:r>
            <a:r>
              <a:rPr lang="en-US" altLang="zh-CN" sz="1200" baseline="30000" dirty="0" err="1" smtClean="0"/>
              <a:t>n</a:t>
            </a:r>
            <a:r>
              <a:rPr lang="en-US" altLang="zh-CN" sz="1200" dirty="0" smtClean="0"/>
              <a:t> | n≥1}</a:t>
            </a:r>
            <a:r>
              <a:rPr lang="zh-CN" altLang="en-US" sz="1200" dirty="0" smtClean="0"/>
              <a:t>这种形式的语言。大家思考一下，</a:t>
            </a:r>
            <a:r>
              <a:rPr kumimoji="1" lang="en-US" altLang="zh-CN" sz="1200" b="1" dirty="0" err="1" smtClean="0">
                <a:latin typeface="Times New Roman" panose="02020603050405020304" pitchFamily="18" charset="0"/>
                <a:ea typeface="楷体_GB2312" pitchFamily="49" charset="-122"/>
              </a:rPr>
              <a:t>U→x</a:t>
            </a:r>
            <a:r>
              <a:rPr lang="zh-CN" altLang="en-US" sz="1200" dirty="0" smtClean="0"/>
              <a:t>这种形式的产生式所组成的文法能否产生</a:t>
            </a:r>
            <a:r>
              <a:rPr lang="en-US" altLang="zh-CN" sz="1200" dirty="0" err="1" smtClean="0"/>
              <a:t>a</a:t>
            </a:r>
            <a:r>
              <a:rPr lang="en-US" altLang="zh-CN" sz="1200" baseline="30000" dirty="0" err="1" smtClean="0"/>
              <a:t>n</a:t>
            </a:r>
            <a:r>
              <a:rPr lang="en-US" altLang="zh-CN" sz="1200" dirty="0" err="1" smtClean="0"/>
              <a:t>b</a:t>
            </a:r>
            <a:r>
              <a:rPr lang="en-US" altLang="zh-CN" sz="1200" baseline="30000" dirty="0" err="1" smtClean="0"/>
              <a:t>n</a:t>
            </a:r>
            <a:r>
              <a:rPr lang="en-US" altLang="zh-CN" sz="1200" baseline="0" dirty="0" err="1" smtClean="0"/>
              <a:t>c</a:t>
            </a:r>
            <a:r>
              <a:rPr lang="en-US" altLang="zh-CN" sz="1200" baseline="30000" dirty="0" err="1" smtClean="0"/>
              <a:t>n</a:t>
            </a:r>
            <a:r>
              <a:rPr lang="zh-CN" altLang="en-US" sz="1200" dirty="0" smtClean="0"/>
              <a:t>这种形式的语言的语言呢？答案是否定的。仅有</a:t>
            </a:r>
            <a:r>
              <a:rPr kumimoji="1" lang="en-US" altLang="zh-CN" sz="1200" b="1" dirty="0" err="1" smtClean="0">
                <a:latin typeface="Times New Roman" panose="02020603050405020304" pitchFamily="18" charset="0"/>
                <a:ea typeface="楷体_GB2312" pitchFamily="49" charset="-122"/>
              </a:rPr>
              <a:t>U→x</a:t>
            </a:r>
            <a:r>
              <a:rPr lang="zh-CN" altLang="en-US" sz="1200" dirty="0" smtClean="0"/>
              <a:t>这种形式的产生式还不足以描述许多语言。因此需要对产生式的定义进行扩展：</a:t>
            </a:r>
            <a:r>
              <a:rPr kumimoji="1" lang="zh-CN" altLang="en-US" sz="1200" b="1" dirty="0" smtClean="0">
                <a:solidFill>
                  <a:srgbClr val="FF0000"/>
                </a:solidFill>
                <a:latin typeface="Times New Roman" panose="02020603050405020304" pitchFamily="18" charset="0"/>
                <a:ea typeface="楷体_GB2312" pitchFamily="49" charset="-122"/>
              </a:rPr>
              <a:t>产生式是满足下面条件的有序偶（</a:t>
            </a:r>
            <a:r>
              <a:rPr lang="en-US" altLang="zh-CN" sz="1200" dirty="0" smtClean="0">
                <a:solidFill>
                  <a:srgbClr val="FF0000"/>
                </a:solidFill>
                <a:sym typeface="Symbol" panose="05050102010706020507" pitchFamily="18" charset="2"/>
              </a:rPr>
              <a:t></a:t>
            </a:r>
            <a:r>
              <a:rPr lang="zh-CN" altLang="en-US" sz="1200" dirty="0" smtClean="0">
                <a:solidFill>
                  <a:srgbClr val="FF0000"/>
                </a:solidFill>
                <a:sym typeface="Symbol" panose="05050102010706020507" pitchFamily="18" charset="2"/>
              </a:rPr>
              <a:t>，</a:t>
            </a:r>
            <a:r>
              <a:rPr lang="en-US" altLang="zh-CN" sz="1200" dirty="0" smtClean="0">
                <a:solidFill>
                  <a:srgbClr val="FF0000"/>
                </a:solidFill>
                <a:sym typeface="Symbol" panose="05050102010706020507" pitchFamily="18" charset="2"/>
              </a:rPr>
              <a:t></a:t>
            </a:r>
            <a:r>
              <a:rPr lang="zh-CN" altLang="en-US" sz="1200" dirty="0" smtClean="0">
                <a:solidFill>
                  <a:srgbClr val="FF0000"/>
                </a:solidFill>
                <a:sym typeface="Symbol" panose="05050102010706020507" pitchFamily="18" charset="2"/>
              </a:rPr>
              <a:t>），</a:t>
            </a:r>
            <a:r>
              <a:rPr lang="zh-CN" altLang="en-US" sz="1200" dirty="0" smtClean="0">
                <a:sym typeface="Symbol" panose="05050102010706020507" pitchFamily="18" charset="2"/>
              </a:rPr>
              <a:t>通常记为</a:t>
            </a:r>
            <a:r>
              <a:rPr lang="en-US" altLang="zh-CN" sz="1200" dirty="0" smtClean="0">
                <a:sym typeface="Symbol" panose="05050102010706020507" pitchFamily="18" charset="2"/>
              </a:rPr>
              <a:t> </a:t>
            </a:r>
            <a:r>
              <a:rPr lang="zh-CN" altLang="zh-CN" sz="1200" dirty="0" smtClean="0"/>
              <a:t>，其中</a:t>
            </a:r>
            <a:r>
              <a:rPr lang="en-US" altLang="zh-CN" sz="1200" dirty="0" smtClean="0">
                <a:solidFill>
                  <a:srgbClr val="FF0000"/>
                </a:solidFill>
                <a:sym typeface="Symbol" panose="05050102010706020507" pitchFamily="18" charset="2"/>
              </a:rPr>
              <a:t></a:t>
            </a:r>
            <a:r>
              <a:rPr lang="en-US" altLang="zh-CN" sz="1200" dirty="0" smtClean="0">
                <a:solidFill>
                  <a:srgbClr val="FF0000"/>
                </a:solidFill>
              </a:rPr>
              <a:t>(V</a:t>
            </a:r>
            <a:r>
              <a:rPr lang="en-US" altLang="zh-CN" sz="1200" baseline="-25000" dirty="0" smtClean="0">
                <a:solidFill>
                  <a:srgbClr val="FF0000"/>
                </a:solidFill>
              </a:rPr>
              <a:t>N</a:t>
            </a:r>
            <a:r>
              <a:rPr lang="zh-CN" altLang="zh-CN" sz="1200" dirty="0" smtClean="0">
                <a:solidFill>
                  <a:srgbClr val="FF0000"/>
                </a:solidFill>
              </a:rPr>
              <a:t>∪</a:t>
            </a:r>
            <a:r>
              <a:rPr lang="en-US" altLang="zh-CN" sz="1200" dirty="0" smtClean="0">
                <a:solidFill>
                  <a:srgbClr val="FF0000"/>
                </a:solidFill>
              </a:rPr>
              <a:t>V</a:t>
            </a:r>
            <a:r>
              <a:rPr lang="en-US" altLang="zh-CN" sz="1200" baseline="-25000" dirty="0" smtClean="0">
                <a:solidFill>
                  <a:srgbClr val="FF0000"/>
                </a:solidFill>
              </a:rPr>
              <a:t>T</a:t>
            </a:r>
            <a:r>
              <a:rPr lang="en-US" altLang="zh-CN" sz="1200" dirty="0" smtClean="0">
                <a:solidFill>
                  <a:srgbClr val="FF0000"/>
                </a:solidFill>
              </a:rPr>
              <a:t>)</a:t>
            </a:r>
            <a:r>
              <a:rPr lang="en-US" altLang="zh-CN" sz="1200" baseline="30000" dirty="0" smtClean="0">
                <a:solidFill>
                  <a:srgbClr val="FF0000"/>
                </a:solidFill>
              </a:rPr>
              <a:t>+</a:t>
            </a:r>
            <a:r>
              <a:rPr lang="zh-CN" altLang="zh-CN" sz="1200" dirty="0" smtClean="0"/>
              <a:t>，且至少含有一个</a:t>
            </a:r>
            <a:r>
              <a:rPr lang="en-US" altLang="zh-CN" sz="1200" dirty="0" smtClean="0"/>
              <a:t>V</a:t>
            </a:r>
            <a:r>
              <a:rPr lang="en-US" altLang="zh-CN" sz="1200" baseline="-25000" dirty="0" smtClean="0"/>
              <a:t>N</a:t>
            </a:r>
            <a:r>
              <a:rPr lang="zh-CN" altLang="zh-CN" sz="1200" dirty="0" smtClean="0"/>
              <a:t>中的非终结符号，</a:t>
            </a:r>
            <a:r>
              <a:rPr lang="en-US" altLang="zh-CN" sz="1200" dirty="0" smtClean="0">
                <a:solidFill>
                  <a:srgbClr val="FF0000"/>
                </a:solidFill>
                <a:sym typeface="Symbol" panose="05050102010706020507" pitchFamily="18" charset="2"/>
              </a:rPr>
              <a:t></a:t>
            </a:r>
            <a:r>
              <a:rPr lang="en-US" altLang="zh-CN" sz="1200" dirty="0" smtClean="0">
                <a:solidFill>
                  <a:srgbClr val="FF0000"/>
                </a:solidFill>
              </a:rPr>
              <a:t>(V</a:t>
            </a:r>
            <a:r>
              <a:rPr lang="en-US" altLang="zh-CN" sz="1200" baseline="-25000" dirty="0" smtClean="0">
                <a:solidFill>
                  <a:srgbClr val="FF0000"/>
                </a:solidFill>
              </a:rPr>
              <a:t>N</a:t>
            </a:r>
            <a:r>
              <a:rPr lang="zh-CN" altLang="zh-CN" sz="1200" dirty="0" smtClean="0">
                <a:solidFill>
                  <a:srgbClr val="FF0000"/>
                </a:solidFill>
              </a:rPr>
              <a:t>∪</a:t>
            </a:r>
            <a:r>
              <a:rPr lang="en-US" altLang="zh-CN" sz="1200" dirty="0" smtClean="0">
                <a:solidFill>
                  <a:srgbClr val="FF0000"/>
                </a:solidFill>
              </a:rPr>
              <a:t>V</a:t>
            </a:r>
            <a:r>
              <a:rPr lang="en-US" altLang="zh-CN" sz="1200" baseline="-25000" dirty="0" smtClean="0">
                <a:solidFill>
                  <a:srgbClr val="FF0000"/>
                </a:solidFill>
              </a:rPr>
              <a:t>T</a:t>
            </a:r>
            <a:r>
              <a:rPr lang="en-US" altLang="zh-CN" sz="1200" dirty="0" smtClean="0">
                <a:solidFill>
                  <a:srgbClr val="FF0000"/>
                </a:solidFill>
              </a:rPr>
              <a:t>)</a:t>
            </a:r>
            <a:r>
              <a:rPr lang="en-US" altLang="zh-CN" sz="1200" baseline="30000" dirty="0" smtClean="0">
                <a:solidFill>
                  <a:srgbClr val="FF0000"/>
                </a:solidFill>
              </a:rPr>
              <a:t>*    </a:t>
            </a:r>
            <a:r>
              <a:rPr lang="zh-CN" altLang="en-US" dirty="0" smtClean="0"/>
              <a:t>。</a:t>
            </a:r>
            <a:r>
              <a:rPr lang="zh-CN" altLang="zh-CN" sz="1200" kern="1200" dirty="0" smtClean="0">
                <a:solidFill>
                  <a:schemeClr val="tx1"/>
                </a:solidFill>
                <a:effectLst/>
                <a:latin typeface="+mn-lt"/>
                <a:ea typeface="+mn-ea"/>
                <a:cs typeface="+mn-cs"/>
              </a:rPr>
              <a:t>根据对文法</a:t>
            </a:r>
            <a:r>
              <a:rPr lang="en-US" altLang="zh-CN" sz="1200" kern="1200" dirty="0" smtClean="0">
                <a:solidFill>
                  <a:schemeClr val="tx1"/>
                </a:solidFill>
                <a:effectLst/>
                <a:latin typeface="+mn-lt"/>
                <a:ea typeface="+mn-ea"/>
                <a:cs typeface="+mn-cs"/>
              </a:rPr>
              <a:t>G</a:t>
            </a:r>
            <a:r>
              <a:rPr lang="zh-CN" altLang="zh-CN" sz="1200" kern="1200" dirty="0" smtClean="0">
                <a:solidFill>
                  <a:schemeClr val="tx1"/>
                </a:solidFill>
                <a:effectLst/>
                <a:latin typeface="+mn-lt"/>
                <a:ea typeface="+mn-ea"/>
                <a:cs typeface="+mn-cs"/>
              </a:rPr>
              <a:t>中产生式集合中的规则施加不同限制条件，乔姆斯基（</a:t>
            </a:r>
            <a:r>
              <a:rPr lang="en-US" altLang="zh-CN" sz="1200" kern="1200" dirty="0" smtClean="0">
                <a:solidFill>
                  <a:schemeClr val="tx1"/>
                </a:solidFill>
                <a:effectLst/>
                <a:latin typeface="+mn-lt"/>
                <a:ea typeface="+mn-ea"/>
                <a:cs typeface="+mn-cs"/>
              </a:rPr>
              <a:t>Chomsky</a:t>
            </a:r>
            <a:r>
              <a:rPr lang="zh-CN" altLang="zh-CN" sz="1200" kern="1200" dirty="0" smtClean="0">
                <a:solidFill>
                  <a:schemeClr val="tx1"/>
                </a:solidFill>
                <a:effectLst/>
                <a:latin typeface="+mn-lt"/>
                <a:ea typeface="+mn-ea"/>
                <a:cs typeface="+mn-cs"/>
              </a:rPr>
              <a:t>）将文法分为</a:t>
            </a:r>
            <a:r>
              <a:rPr lang="en-US" altLang="zh-CN" sz="1200" kern="1200" dirty="0" smtClean="0">
                <a:solidFill>
                  <a:schemeClr val="tx1"/>
                </a:solidFill>
                <a:effectLst/>
                <a:latin typeface="+mn-lt"/>
                <a:ea typeface="+mn-ea"/>
                <a:cs typeface="+mn-cs"/>
              </a:rPr>
              <a:t>0</a:t>
            </a:r>
            <a:r>
              <a:rPr lang="zh-CN" altLang="zh-CN" sz="1200" kern="1200" dirty="0" smtClean="0">
                <a:solidFill>
                  <a:schemeClr val="tx1"/>
                </a:solidFill>
                <a:effectLst/>
                <a:latin typeface="+mn-lt"/>
                <a:ea typeface="+mn-ea"/>
                <a:cs typeface="+mn-cs"/>
              </a:rPr>
              <a:t>型、</a:t>
            </a:r>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型、</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型和</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型四种类型，通常称为</a:t>
            </a:r>
            <a:r>
              <a:rPr lang="en-US" altLang="zh-CN" sz="1200" kern="1200" dirty="0" smtClean="0">
                <a:solidFill>
                  <a:schemeClr val="tx1"/>
                </a:solidFill>
                <a:effectLst/>
                <a:latin typeface="+mn-lt"/>
                <a:ea typeface="+mn-ea"/>
                <a:cs typeface="+mn-cs"/>
              </a:rPr>
              <a:t>Chomsky</a:t>
            </a:r>
            <a:r>
              <a:rPr lang="zh-CN" altLang="zh-CN" sz="1200" kern="1200" dirty="0" smtClean="0">
                <a:solidFill>
                  <a:schemeClr val="tx1"/>
                </a:solidFill>
                <a:effectLst/>
                <a:latin typeface="+mn-lt"/>
                <a:ea typeface="+mn-ea"/>
                <a:cs typeface="+mn-cs"/>
              </a:rPr>
              <a:t>体系。</a:t>
            </a:r>
            <a:r>
              <a:rPr lang="zh-CN" altLang="en-US" sz="1200" kern="1200" dirty="0" smtClean="0">
                <a:solidFill>
                  <a:schemeClr val="tx1"/>
                </a:solidFill>
                <a:effectLst/>
                <a:latin typeface="+mn-lt"/>
                <a:ea typeface="+mn-ea"/>
                <a:cs typeface="+mn-cs"/>
              </a:rPr>
              <a:t>下面我们来学习分类的方法。</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35</a:t>
            </a:fld>
            <a:endParaRPr lang="zh-CN" altLang="en-US"/>
          </a:p>
        </p:txBody>
      </p:sp>
    </p:spTree>
    <p:extLst>
      <p:ext uri="{BB962C8B-B14F-4D97-AF65-F5344CB8AC3E}">
        <p14:creationId xmlns:p14="http://schemas.microsoft.com/office/powerpoint/2010/main" val="13983997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t>下面我们一起来学习文法和语言的分类。我们首先回忆一下文法</a:t>
            </a:r>
            <a:r>
              <a:rPr lang="en-US" altLang="zh-CN" dirty="0" smtClean="0"/>
              <a:t>G</a:t>
            </a:r>
            <a:r>
              <a:rPr lang="zh-CN" altLang="en-US" dirty="0" smtClean="0"/>
              <a:t>的四元组定义，以及产生式的定义。在前面我们给出的产生式定义中，产生式左部只有一个非终结符号，右部是终结符号和非终结符号组成的任意长度的符号串，我们也学习到了如何用文法产生语言，例如我们可以用</a:t>
            </a:r>
            <a:r>
              <a:rPr lang="en-US" altLang="zh-CN" dirty="0" smtClean="0"/>
              <a:t>G[S]</a:t>
            </a:r>
            <a:r>
              <a:rPr lang="zh-CN" altLang="en-US" dirty="0" smtClean="0"/>
              <a:t>文法</a:t>
            </a:r>
            <a:r>
              <a:rPr lang="en-US" altLang="zh-CN" sz="1200" dirty="0" err="1" smtClean="0"/>
              <a:t>S→aSb</a:t>
            </a:r>
            <a:r>
              <a:rPr lang="en-US" altLang="zh-CN" sz="1200" dirty="0" smtClean="0"/>
              <a:t>  </a:t>
            </a:r>
            <a:r>
              <a:rPr lang="en-US" altLang="zh-CN" sz="1200" dirty="0" err="1" smtClean="0"/>
              <a:t>S→ab</a:t>
            </a:r>
            <a:r>
              <a:rPr lang="zh-CN" altLang="en-US" dirty="0" smtClean="0"/>
              <a:t>产生</a:t>
            </a:r>
            <a:r>
              <a:rPr lang="en-US" altLang="zh-CN" sz="1200" dirty="0" smtClean="0"/>
              <a:t> {</a:t>
            </a:r>
            <a:r>
              <a:rPr lang="en-US" altLang="zh-CN" sz="1200" dirty="0" err="1" smtClean="0"/>
              <a:t>a</a:t>
            </a:r>
            <a:r>
              <a:rPr lang="en-US" altLang="zh-CN" sz="1200" baseline="30000" dirty="0" err="1" smtClean="0"/>
              <a:t>n</a:t>
            </a:r>
            <a:r>
              <a:rPr lang="en-US" altLang="zh-CN" sz="1200" dirty="0" err="1" smtClean="0"/>
              <a:t>b</a:t>
            </a:r>
            <a:r>
              <a:rPr lang="en-US" altLang="zh-CN" sz="1200" baseline="30000" dirty="0" err="1" smtClean="0"/>
              <a:t>n</a:t>
            </a:r>
            <a:r>
              <a:rPr lang="en-US" altLang="zh-CN" sz="1200" dirty="0" smtClean="0"/>
              <a:t> | n≥1}</a:t>
            </a:r>
            <a:r>
              <a:rPr lang="zh-CN" altLang="en-US" sz="1200" dirty="0" smtClean="0"/>
              <a:t>这种形式的语言。大家思考一下，</a:t>
            </a:r>
            <a:r>
              <a:rPr kumimoji="1" lang="en-US" altLang="zh-CN" sz="1200" b="1" dirty="0" err="1" smtClean="0">
                <a:latin typeface="Times New Roman" panose="02020603050405020304" pitchFamily="18" charset="0"/>
                <a:ea typeface="楷体_GB2312" pitchFamily="49" charset="-122"/>
              </a:rPr>
              <a:t>U→x</a:t>
            </a:r>
            <a:r>
              <a:rPr lang="zh-CN" altLang="en-US" sz="1200" dirty="0" smtClean="0"/>
              <a:t>这种形式的产生式所组成的文法能否产生</a:t>
            </a:r>
            <a:r>
              <a:rPr lang="en-US" altLang="zh-CN" sz="1200" dirty="0" err="1" smtClean="0"/>
              <a:t>a</a:t>
            </a:r>
            <a:r>
              <a:rPr lang="en-US" altLang="zh-CN" sz="1200" baseline="30000" dirty="0" err="1" smtClean="0"/>
              <a:t>n</a:t>
            </a:r>
            <a:r>
              <a:rPr lang="en-US" altLang="zh-CN" sz="1200" dirty="0" err="1" smtClean="0"/>
              <a:t>b</a:t>
            </a:r>
            <a:r>
              <a:rPr lang="en-US" altLang="zh-CN" sz="1200" baseline="30000" dirty="0" err="1" smtClean="0"/>
              <a:t>n</a:t>
            </a:r>
            <a:r>
              <a:rPr lang="en-US" altLang="zh-CN" sz="1200" baseline="0" dirty="0" err="1" smtClean="0"/>
              <a:t>c</a:t>
            </a:r>
            <a:r>
              <a:rPr lang="en-US" altLang="zh-CN" sz="1200" baseline="30000" dirty="0" err="1" smtClean="0"/>
              <a:t>n</a:t>
            </a:r>
            <a:r>
              <a:rPr lang="zh-CN" altLang="en-US" sz="1200" dirty="0" smtClean="0"/>
              <a:t>这种形式的语言的语言呢？答案是否定的。仅有</a:t>
            </a:r>
            <a:r>
              <a:rPr kumimoji="1" lang="en-US" altLang="zh-CN" sz="1200" b="1" dirty="0" err="1" smtClean="0">
                <a:latin typeface="Times New Roman" panose="02020603050405020304" pitchFamily="18" charset="0"/>
                <a:ea typeface="楷体_GB2312" pitchFamily="49" charset="-122"/>
              </a:rPr>
              <a:t>U→x</a:t>
            </a:r>
            <a:r>
              <a:rPr lang="zh-CN" altLang="en-US" sz="1200" dirty="0" smtClean="0"/>
              <a:t>这种形式的产生式还不足以描述许多语言。因此需要对产生式的定义进行扩展：</a:t>
            </a:r>
            <a:r>
              <a:rPr kumimoji="1" lang="zh-CN" altLang="en-US" sz="1200" b="1" dirty="0" smtClean="0">
                <a:solidFill>
                  <a:srgbClr val="FF0000"/>
                </a:solidFill>
                <a:latin typeface="Times New Roman" panose="02020603050405020304" pitchFamily="18" charset="0"/>
                <a:ea typeface="楷体_GB2312" pitchFamily="49" charset="-122"/>
              </a:rPr>
              <a:t>产生式是满足下面条件的有序偶（</a:t>
            </a:r>
            <a:r>
              <a:rPr lang="en-US" altLang="zh-CN" sz="1200" dirty="0" smtClean="0">
                <a:solidFill>
                  <a:srgbClr val="FF0000"/>
                </a:solidFill>
                <a:sym typeface="Symbol" panose="05050102010706020507" pitchFamily="18" charset="2"/>
              </a:rPr>
              <a:t></a:t>
            </a:r>
            <a:r>
              <a:rPr lang="zh-CN" altLang="en-US" sz="1200" dirty="0" smtClean="0">
                <a:solidFill>
                  <a:srgbClr val="FF0000"/>
                </a:solidFill>
                <a:sym typeface="Symbol" panose="05050102010706020507" pitchFamily="18" charset="2"/>
              </a:rPr>
              <a:t>，</a:t>
            </a:r>
            <a:r>
              <a:rPr lang="en-US" altLang="zh-CN" sz="1200" dirty="0" smtClean="0">
                <a:solidFill>
                  <a:srgbClr val="FF0000"/>
                </a:solidFill>
                <a:sym typeface="Symbol" panose="05050102010706020507" pitchFamily="18" charset="2"/>
              </a:rPr>
              <a:t></a:t>
            </a:r>
            <a:r>
              <a:rPr lang="zh-CN" altLang="en-US" sz="1200" dirty="0" smtClean="0">
                <a:solidFill>
                  <a:srgbClr val="FF0000"/>
                </a:solidFill>
                <a:sym typeface="Symbol" panose="05050102010706020507" pitchFamily="18" charset="2"/>
              </a:rPr>
              <a:t>），</a:t>
            </a:r>
            <a:r>
              <a:rPr lang="zh-CN" altLang="en-US" sz="1200" dirty="0" smtClean="0">
                <a:sym typeface="Symbol" panose="05050102010706020507" pitchFamily="18" charset="2"/>
              </a:rPr>
              <a:t>通常记为</a:t>
            </a:r>
            <a:r>
              <a:rPr lang="en-US" altLang="zh-CN" sz="1200" dirty="0" smtClean="0">
                <a:sym typeface="Symbol" panose="05050102010706020507" pitchFamily="18" charset="2"/>
              </a:rPr>
              <a:t> </a:t>
            </a:r>
            <a:r>
              <a:rPr lang="zh-CN" altLang="zh-CN" sz="1200" dirty="0" smtClean="0"/>
              <a:t>，其中</a:t>
            </a:r>
            <a:r>
              <a:rPr lang="en-US" altLang="zh-CN" sz="1200" dirty="0" smtClean="0">
                <a:solidFill>
                  <a:srgbClr val="FF0000"/>
                </a:solidFill>
                <a:sym typeface="Symbol" panose="05050102010706020507" pitchFamily="18" charset="2"/>
              </a:rPr>
              <a:t></a:t>
            </a:r>
            <a:r>
              <a:rPr lang="en-US" altLang="zh-CN" sz="1200" dirty="0" smtClean="0">
                <a:solidFill>
                  <a:srgbClr val="FF0000"/>
                </a:solidFill>
              </a:rPr>
              <a:t>(V</a:t>
            </a:r>
            <a:r>
              <a:rPr lang="en-US" altLang="zh-CN" sz="1200" baseline="-25000" dirty="0" smtClean="0">
                <a:solidFill>
                  <a:srgbClr val="FF0000"/>
                </a:solidFill>
              </a:rPr>
              <a:t>N</a:t>
            </a:r>
            <a:r>
              <a:rPr lang="zh-CN" altLang="zh-CN" sz="1200" dirty="0" smtClean="0">
                <a:solidFill>
                  <a:srgbClr val="FF0000"/>
                </a:solidFill>
              </a:rPr>
              <a:t>∪</a:t>
            </a:r>
            <a:r>
              <a:rPr lang="en-US" altLang="zh-CN" sz="1200" dirty="0" smtClean="0">
                <a:solidFill>
                  <a:srgbClr val="FF0000"/>
                </a:solidFill>
              </a:rPr>
              <a:t>V</a:t>
            </a:r>
            <a:r>
              <a:rPr lang="en-US" altLang="zh-CN" sz="1200" baseline="-25000" dirty="0" smtClean="0">
                <a:solidFill>
                  <a:srgbClr val="FF0000"/>
                </a:solidFill>
              </a:rPr>
              <a:t>T</a:t>
            </a:r>
            <a:r>
              <a:rPr lang="en-US" altLang="zh-CN" sz="1200" dirty="0" smtClean="0">
                <a:solidFill>
                  <a:srgbClr val="FF0000"/>
                </a:solidFill>
              </a:rPr>
              <a:t>)</a:t>
            </a:r>
            <a:r>
              <a:rPr lang="en-US" altLang="zh-CN" sz="1200" baseline="30000" dirty="0" smtClean="0">
                <a:solidFill>
                  <a:srgbClr val="FF0000"/>
                </a:solidFill>
              </a:rPr>
              <a:t>+</a:t>
            </a:r>
            <a:r>
              <a:rPr lang="zh-CN" altLang="zh-CN" sz="1200" dirty="0" smtClean="0"/>
              <a:t>，且至少含有一个</a:t>
            </a:r>
            <a:r>
              <a:rPr lang="en-US" altLang="zh-CN" sz="1200" dirty="0" smtClean="0"/>
              <a:t>V</a:t>
            </a:r>
            <a:r>
              <a:rPr lang="en-US" altLang="zh-CN" sz="1200" baseline="-25000" dirty="0" smtClean="0"/>
              <a:t>N</a:t>
            </a:r>
            <a:r>
              <a:rPr lang="zh-CN" altLang="zh-CN" sz="1200" dirty="0" smtClean="0"/>
              <a:t>中的非终结符号，</a:t>
            </a:r>
            <a:r>
              <a:rPr lang="en-US" altLang="zh-CN" sz="1200" dirty="0" smtClean="0">
                <a:solidFill>
                  <a:srgbClr val="FF0000"/>
                </a:solidFill>
                <a:sym typeface="Symbol" panose="05050102010706020507" pitchFamily="18" charset="2"/>
              </a:rPr>
              <a:t></a:t>
            </a:r>
            <a:r>
              <a:rPr lang="en-US" altLang="zh-CN" sz="1200" dirty="0" smtClean="0">
                <a:solidFill>
                  <a:srgbClr val="FF0000"/>
                </a:solidFill>
              </a:rPr>
              <a:t>(V</a:t>
            </a:r>
            <a:r>
              <a:rPr lang="en-US" altLang="zh-CN" sz="1200" baseline="-25000" dirty="0" smtClean="0">
                <a:solidFill>
                  <a:srgbClr val="FF0000"/>
                </a:solidFill>
              </a:rPr>
              <a:t>N</a:t>
            </a:r>
            <a:r>
              <a:rPr lang="zh-CN" altLang="zh-CN" sz="1200" dirty="0" smtClean="0">
                <a:solidFill>
                  <a:srgbClr val="FF0000"/>
                </a:solidFill>
              </a:rPr>
              <a:t>∪</a:t>
            </a:r>
            <a:r>
              <a:rPr lang="en-US" altLang="zh-CN" sz="1200" dirty="0" smtClean="0">
                <a:solidFill>
                  <a:srgbClr val="FF0000"/>
                </a:solidFill>
              </a:rPr>
              <a:t>V</a:t>
            </a:r>
            <a:r>
              <a:rPr lang="en-US" altLang="zh-CN" sz="1200" baseline="-25000" dirty="0" smtClean="0">
                <a:solidFill>
                  <a:srgbClr val="FF0000"/>
                </a:solidFill>
              </a:rPr>
              <a:t>T</a:t>
            </a:r>
            <a:r>
              <a:rPr lang="en-US" altLang="zh-CN" sz="1200" dirty="0" smtClean="0">
                <a:solidFill>
                  <a:srgbClr val="FF0000"/>
                </a:solidFill>
              </a:rPr>
              <a:t>)</a:t>
            </a:r>
            <a:r>
              <a:rPr lang="en-US" altLang="zh-CN" sz="1200" baseline="30000" dirty="0" smtClean="0">
                <a:solidFill>
                  <a:srgbClr val="FF0000"/>
                </a:solidFill>
              </a:rPr>
              <a:t>*    </a:t>
            </a:r>
            <a:r>
              <a:rPr lang="zh-CN" altLang="en-US" dirty="0" smtClean="0"/>
              <a:t>。</a:t>
            </a:r>
            <a:r>
              <a:rPr lang="zh-CN" altLang="zh-CN" sz="1200" kern="1200" dirty="0" smtClean="0">
                <a:solidFill>
                  <a:schemeClr val="tx1"/>
                </a:solidFill>
                <a:effectLst/>
                <a:latin typeface="+mn-lt"/>
                <a:ea typeface="+mn-ea"/>
                <a:cs typeface="+mn-cs"/>
              </a:rPr>
              <a:t>根据对文法</a:t>
            </a:r>
            <a:r>
              <a:rPr lang="en-US" altLang="zh-CN" sz="1200" kern="1200" dirty="0" smtClean="0">
                <a:solidFill>
                  <a:schemeClr val="tx1"/>
                </a:solidFill>
                <a:effectLst/>
                <a:latin typeface="+mn-lt"/>
                <a:ea typeface="+mn-ea"/>
                <a:cs typeface="+mn-cs"/>
              </a:rPr>
              <a:t>G</a:t>
            </a:r>
            <a:r>
              <a:rPr lang="zh-CN" altLang="zh-CN" sz="1200" kern="1200" dirty="0" smtClean="0">
                <a:solidFill>
                  <a:schemeClr val="tx1"/>
                </a:solidFill>
                <a:effectLst/>
                <a:latin typeface="+mn-lt"/>
                <a:ea typeface="+mn-ea"/>
                <a:cs typeface="+mn-cs"/>
              </a:rPr>
              <a:t>中产生式集合中的规则施加不同限制条件，乔姆斯基（</a:t>
            </a:r>
            <a:r>
              <a:rPr lang="en-US" altLang="zh-CN" sz="1200" kern="1200" dirty="0" smtClean="0">
                <a:solidFill>
                  <a:schemeClr val="tx1"/>
                </a:solidFill>
                <a:effectLst/>
                <a:latin typeface="+mn-lt"/>
                <a:ea typeface="+mn-ea"/>
                <a:cs typeface="+mn-cs"/>
              </a:rPr>
              <a:t>Chomsky</a:t>
            </a:r>
            <a:r>
              <a:rPr lang="zh-CN" altLang="zh-CN" sz="1200" kern="1200" dirty="0" smtClean="0">
                <a:solidFill>
                  <a:schemeClr val="tx1"/>
                </a:solidFill>
                <a:effectLst/>
                <a:latin typeface="+mn-lt"/>
                <a:ea typeface="+mn-ea"/>
                <a:cs typeface="+mn-cs"/>
              </a:rPr>
              <a:t>）将文法分为</a:t>
            </a:r>
            <a:r>
              <a:rPr lang="en-US" altLang="zh-CN" sz="1200" kern="1200" dirty="0" smtClean="0">
                <a:solidFill>
                  <a:schemeClr val="tx1"/>
                </a:solidFill>
                <a:effectLst/>
                <a:latin typeface="+mn-lt"/>
                <a:ea typeface="+mn-ea"/>
                <a:cs typeface="+mn-cs"/>
              </a:rPr>
              <a:t>0</a:t>
            </a:r>
            <a:r>
              <a:rPr lang="zh-CN" altLang="zh-CN" sz="1200" kern="1200" dirty="0" smtClean="0">
                <a:solidFill>
                  <a:schemeClr val="tx1"/>
                </a:solidFill>
                <a:effectLst/>
                <a:latin typeface="+mn-lt"/>
                <a:ea typeface="+mn-ea"/>
                <a:cs typeface="+mn-cs"/>
              </a:rPr>
              <a:t>型、</a:t>
            </a:r>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型、</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型和</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型四种类型，通常称为</a:t>
            </a:r>
            <a:r>
              <a:rPr lang="en-US" altLang="zh-CN" sz="1200" kern="1200" dirty="0" smtClean="0">
                <a:solidFill>
                  <a:schemeClr val="tx1"/>
                </a:solidFill>
                <a:effectLst/>
                <a:latin typeface="+mn-lt"/>
                <a:ea typeface="+mn-ea"/>
                <a:cs typeface="+mn-cs"/>
              </a:rPr>
              <a:t>Chomsky</a:t>
            </a:r>
            <a:r>
              <a:rPr lang="zh-CN" altLang="zh-CN" sz="1200" kern="1200" dirty="0" smtClean="0">
                <a:solidFill>
                  <a:schemeClr val="tx1"/>
                </a:solidFill>
                <a:effectLst/>
                <a:latin typeface="+mn-lt"/>
                <a:ea typeface="+mn-ea"/>
                <a:cs typeface="+mn-cs"/>
              </a:rPr>
              <a:t>体系。</a:t>
            </a:r>
            <a:r>
              <a:rPr lang="zh-CN" altLang="en-US" sz="1200" kern="1200" dirty="0" smtClean="0">
                <a:solidFill>
                  <a:schemeClr val="tx1"/>
                </a:solidFill>
                <a:effectLst/>
                <a:latin typeface="+mn-lt"/>
                <a:ea typeface="+mn-ea"/>
                <a:cs typeface="+mn-cs"/>
              </a:rPr>
              <a:t>下面我们来学习分类的方法。</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36</a:t>
            </a:fld>
            <a:endParaRPr lang="zh-CN" altLang="en-US"/>
          </a:p>
        </p:txBody>
      </p:sp>
    </p:spTree>
    <p:extLst>
      <p:ext uri="{BB962C8B-B14F-4D97-AF65-F5344CB8AC3E}">
        <p14:creationId xmlns:p14="http://schemas.microsoft.com/office/powerpoint/2010/main" val="32111387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t>下面我们一起来学习文法和语言的分类。我们首先回忆一下文法</a:t>
            </a:r>
            <a:r>
              <a:rPr lang="en-US" altLang="zh-CN" dirty="0" smtClean="0"/>
              <a:t>G</a:t>
            </a:r>
            <a:r>
              <a:rPr lang="zh-CN" altLang="en-US" dirty="0" smtClean="0"/>
              <a:t>的四元组定义，以及产生式的定义。在前面我们给出的产生式定义中，产生式左部只有一个非终结符号，右部是终结符号和非终结符号组成的任意长度的符号串，我们也学习到了如何用文法产生语言，例如我们可以用</a:t>
            </a:r>
            <a:r>
              <a:rPr lang="en-US" altLang="zh-CN" dirty="0" smtClean="0"/>
              <a:t>G[S]</a:t>
            </a:r>
            <a:r>
              <a:rPr lang="zh-CN" altLang="en-US" dirty="0" smtClean="0"/>
              <a:t>文法</a:t>
            </a:r>
            <a:r>
              <a:rPr lang="en-US" altLang="zh-CN" sz="1200" dirty="0" err="1" smtClean="0"/>
              <a:t>S→aSb</a:t>
            </a:r>
            <a:r>
              <a:rPr lang="en-US" altLang="zh-CN" sz="1200" dirty="0" smtClean="0"/>
              <a:t>  </a:t>
            </a:r>
            <a:r>
              <a:rPr lang="en-US" altLang="zh-CN" sz="1200" dirty="0" err="1" smtClean="0"/>
              <a:t>S→ab</a:t>
            </a:r>
            <a:r>
              <a:rPr lang="zh-CN" altLang="en-US" dirty="0" smtClean="0"/>
              <a:t>产生</a:t>
            </a:r>
            <a:r>
              <a:rPr lang="en-US" altLang="zh-CN" sz="1200" dirty="0" smtClean="0"/>
              <a:t> {</a:t>
            </a:r>
            <a:r>
              <a:rPr lang="en-US" altLang="zh-CN" sz="1200" dirty="0" err="1" smtClean="0"/>
              <a:t>a</a:t>
            </a:r>
            <a:r>
              <a:rPr lang="en-US" altLang="zh-CN" sz="1200" baseline="30000" dirty="0" err="1" smtClean="0"/>
              <a:t>n</a:t>
            </a:r>
            <a:r>
              <a:rPr lang="en-US" altLang="zh-CN" sz="1200" dirty="0" err="1" smtClean="0"/>
              <a:t>b</a:t>
            </a:r>
            <a:r>
              <a:rPr lang="en-US" altLang="zh-CN" sz="1200" baseline="30000" dirty="0" err="1" smtClean="0"/>
              <a:t>n</a:t>
            </a:r>
            <a:r>
              <a:rPr lang="en-US" altLang="zh-CN" sz="1200" dirty="0" smtClean="0"/>
              <a:t> | n≥1}</a:t>
            </a:r>
            <a:r>
              <a:rPr lang="zh-CN" altLang="en-US" sz="1200" dirty="0" smtClean="0"/>
              <a:t>这种形式的语言。大家思考一下，</a:t>
            </a:r>
            <a:r>
              <a:rPr kumimoji="1" lang="en-US" altLang="zh-CN" sz="1200" b="1" dirty="0" err="1" smtClean="0">
                <a:latin typeface="Times New Roman" panose="02020603050405020304" pitchFamily="18" charset="0"/>
                <a:ea typeface="楷体_GB2312" pitchFamily="49" charset="-122"/>
              </a:rPr>
              <a:t>U→x</a:t>
            </a:r>
            <a:r>
              <a:rPr lang="zh-CN" altLang="en-US" sz="1200" dirty="0" smtClean="0"/>
              <a:t>这种形式的产生式所组成的文法能否产生</a:t>
            </a:r>
            <a:r>
              <a:rPr lang="en-US" altLang="zh-CN" sz="1200" dirty="0" err="1" smtClean="0"/>
              <a:t>a</a:t>
            </a:r>
            <a:r>
              <a:rPr lang="en-US" altLang="zh-CN" sz="1200" baseline="30000" dirty="0" err="1" smtClean="0"/>
              <a:t>n</a:t>
            </a:r>
            <a:r>
              <a:rPr lang="en-US" altLang="zh-CN" sz="1200" dirty="0" err="1" smtClean="0"/>
              <a:t>b</a:t>
            </a:r>
            <a:r>
              <a:rPr lang="en-US" altLang="zh-CN" sz="1200" baseline="30000" dirty="0" err="1" smtClean="0"/>
              <a:t>n</a:t>
            </a:r>
            <a:r>
              <a:rPr lang="en-US" altLang="zh-CN" sz="1200" baseline="0" dirty="0" err="1" smtClean="0"/>
              <a:t>c</a:t>
            </a:r>
            <a:r>
              <a:rPr lang="en-US" altLang="zh-CN" sz="1200" baseline="30000" dirty="0" err="1" smtClean="0"/>
              <a:t>n</a:t>
            </a:r>
            <a:r>
              <a:rPr lang="zh-CN" altLang="en-US" sz="1200" dirty="0" smtClean="0"/>
              <a:t>这种形式的语言的语言呢？答案是否定的。仅有</a:t>
            </a:r>
            <a:r>
              <a:rPr kumimoji="1" lang="en-US" altLang="zh-CN" sz="1200" b="1" dirty="0" err="1" smtClean="0">
                <a:latin typeface="Times New Roman" panose="02020603050405020304" pitchFamily="18" charset="0"/>
                <a:ea typeface="楷体_GB2312" pitchFamily="49" charset="-122"/>
              </a:rPr>
              <a:t>U→x</a:t>
            </a:r>
            <a:r>
              <a:rPr lang="zh-CN" altLang="en-US" sz="1200" dirty="0" smtClean="0"/>
              <a:t>这种形式的产生式还不足以描述许多语言。因此需要对产生式的定义进行扩展：</a:t>
            </a:r>
            <a:r>
              <a:rPr kumimoji="1" lang="zh-CN" altLang="en-US" sz="1200" b="1" dirty="0" smtClean="0">
                <a:solidFill>
                  <a:srgbClr val="FF0000"/>
                </a:solidFill>
                <a:latin typeface="Times New Roman" panose="02020603050405020304" pitchFamily="18" charset="0"/>
                <a:ea typeface="楷体_GB2312" pitchFamily="49" charset="-122"/>
              </a:rPr>
              <a:t>产生式是满足下面条件的有序偶（</a:t>
            </a:r>
            <a:r>
              <a:rPr lang="en-US" altLang="zh-CN" sz="1200" dirty="0" smtClean="0">
                <a:solidFill>
                  <a:srgbClr val="FF0000"/>
                </a:solidFill>
                <a:sym typeface="Symbol" panose="05050102010706020507" pitchFamily="18" charset="2"/>
              </a:rPr>
              <a:t></a:t>
            </a:r>
            <a:r>
              <a:rPr lang="zh-CN" altLang="en-US" sz="1200" dirty="0" smtClean="0">
                <a:solidFill>
                  <a:srgbClr val="FF0000"/>
                </a:solidFill>
                <a:sym typeface="Symbol" panose="05050102010706020507" pitchFamily="18" charset="2"/>
              </a:rPr>
              <a:t>，</a:t>
            </a:r>
            <a:r>
              <a:rPr lang="en-US" altLang="zh-CN" sz="1200" dirty="0" smtClean="0">
                <a:solidFill>
                  <a:srgbClr val="FF0000"/>
                </a:solidFill>
                <a:sym typeface="Symbol" panose="05050102010706020507" pitchFamily="18" charset="2"/>
              </a:rPr>
              <a:t></a:t>
            </a:r>
            <a:r>
              <a:rPr lang="zh-CN" altLang="en-US" sz="1200" dirty="0" smtClean="0">
                <a:solidFill>
                  <a:srgbClr val="FF0000"/>
                </a:solidFill>
                <a:sym typeface="Symbol" panose="05050102010706020507" pitchFamily="18" charset="2"/>
              </a:rPr>
              <a:t>），</a:t>
            </a:r>
            <a:r>
              <a:rPr lang="zh-CN" altLang="en-US" sz="1200" dirty="0" smtClean="0">
                <a:sym typeface="Symbol" panose="05050102010706020507" pitchFamily="18" charset="2"/>
              </a:rPr>
              <a:t>通常记为</a:t>
            </a:r>
            <a:r>
              <a:rPr lang="en-US" altLang="zh-CN" sz="1200" dirty="0" smtClean="0">
                <a:sym typeface="Symbol" panose="05050102010706020507" pitchFamily="18" charset="2"/>
              </a:rPr>
              <a:t> </a:t>
            </a:r>
            <a:r>
              <a:rPr lang="zh-CN" altLang="zh-CN" sz="1200" dirty="0" smtClean="0"/>
              <a:t>，其中</a:t>
            </a:r>
            <a:r>
              <a:rPr lang="en-US" altLang="zh-CN" sz="1200" dirty="0" smtClean="0">
                <a:solidFill>
                  <a:srgbClr val="FF0000"/>
                </a:solidFill>
                <a:sym typeface="Symbol" panose="05050102010706020507" pitchFamily="18" charset="2"/>
              </a:rPr>
              <a:t></a:t>
            </a:r>
            <a:r>
              <a:rPr lang="en-US" altLang="zh-CN" sz="1200" dirty="0" smtClean="0">
                <a:solidFill>
                  <a:srgbClr val="FF0000"/>
                </a:solidFill>
              </a:rPr>
              <a:t>(V</a:t>
            </a:r>
            <a:r>
              <a:rPr lang="en-US" altLang="zh-CN" sz="1200" baseline="-25000" dirty="0" smtClean="0">
                <a:solidFill>
                  <a:srgbClr val="FF0000"/>
                </a:solidFill>
              </a:rPr>
              <a:t>N</a:t>
            </a:r>
            <a:r>
              <a:rPr lang="zh-CN" altLang="zh-CN" sz="1200" dirty="0" smtClean="0">
                <a:solidFill>
                  <a:srgbClr val="FF0000"/>
                </a:solidFill>
              </a:rPr>
              <a:t>∪</a:t>
            </a:r>
            <a:r>
              <a:rPr lang="en-US" altLang="zh-CN" sz="1200" dirty="0" smtClean="0">
                <a:solidFill>
                  <a:srgbClr val="FF0000"/>
                </a:solidFill>
              </a:rPr>
              <a:t>V</a:t>
            </a:r>
            <a:r>
              <a:rPr lang="en-US" altLang="zh-CN" sz="1200" baseline="-25000" dirty="0" smtClean="0">
                <a:solidFill>
                  <a:srgbClr val="FF0000"/>
                </a:solidFill>
              </a:rPr>
              <a:t>T</a:t>
            </a:r>
            <a:r>
              <a:rPr lang="en-US" altLang="zh-CN" sz="1200" dirty="0" smtClean="0">
                <a:solidFill>
                  <a:srgbClr val="FF0000"/>
                </a:solidFill>
              </a:rPr>
              <a:t>)</a:t>
            </a:r>
            <a:r>
              <a:rPr lang="en-US" altLang="zh-CN" sz="1200" baseline="30000" dirty="0" smtClean="0">
                <a:solidFill>
                  <a:srgbClr val="FF0000"/>
                </a:solidFill>
              </a:rPr>
              <a:t>+</a:t>
            </a:r>
            <a:r>
              <a:rPr lang="zh-CN" altLang="zh-CN" sz="1200" dirty="0" smtClean="0"/>
              <a:t>，且至少含有一个</a:t>
            </a:r>
            <a:r>
              <a:rPr lang="en-US" altLang="zh-CN" sz="1200" dirty="0" smtClean="0"/>
              <a:t>V</a:t>
            </a:r>
            <a:r>
              <a:rPr lang="en-US" altLang="zh-CN" sz="1200" baseline="-25000" dirty="0" smtClean="0"/>
              <a:t>N</a:t>
            </a:r>
            <a:r>
              <a:rPr lang="zh-CN" altLang="zh-CN" sz="1200" dirty="0" smtClean="0"/>
              <a:t>中的非终结符号，</a:t>
            </a:r>
            <a:r>
              <a:rPr lang="en-US" altLang="zh-CN" sz="1200" dirty="0" smtClean="0">
                <a:solidFill>
                  <a:srgbClr val="FF0000"/>
                </a:solidFill>
                <a:sym typeface="Symbol" panose="05050102010706020507" pitchFamily="18" charset="2"/>
              </a:rPr>
              <a:t></a:t>
            </a:r>
            <a:r>
              <a:rPr lang="en-US" altLang="zh-CN" sz="1200" dirty="0" smtClean="0">
                <a:solidFill>
                  <a:srgbClr val="FF0000"/>
                </a:solidFill>
              </a:rPr>
              <a:t>(V</a:t>
            </a:r>
            <a:r>
              <a:rPr lang="en-US" altLang="zh-CN" sz="1200" baseline="-25000" dirty="0" smtClean="0">
                <a:solidFill>
                  <a:srgbClr val="FF0000"/>
                </a:solidFill>
              </a:rPr>
              <a:t>N</a:t>
            </a:r>
            <a:r>
              <a:rPr lang="zh-CN" altLang="zh-CN" sz="1200" dirty="0" smtClean="0">
                <a:solidFill>
                  <a:srgbClr val="FF0000"/>
                </a:solidFill>
              </a:rPr>
              <a:t>∪</a:t>
            </a:r>
            <a:r>
              <a:rPr lang="en-US" altLang="zh-CN" sz="1200" dirty="0" smtClean="0">
                <a:solidFill>
                  <a:srgbClr val="FF0000"/>
                </a:solidFill>
              </a:rPr>
              <a:t>V</a:t>
            </a:r>
            <a:r>
              <a:rPr lang="en-US" altLang="zh-CN" sz="1200" baseline="-25000" dirty="0" smtClean="0">
                <a:solidFill>
                  <a:srgbClr val="FF0000"/>
                </a:solidFill>
              </a:rPr>
              <a:t>T</a:t>
            </a:r>
            <a:r>
              <a:rPr lang="en-US" altLang="zh-CN" sz="1200" dirty="0" smtClean="0">
                <a:solidFill>
                  <a:srgbClr val="FF0000"/>
                </a:solidFill>
              </a:rPr>
              <a:t>)</a:t>
            </a:r>
            <a:r>
              <a:rPr lang="en-US" altLang="zh-CN" sz="1200" baseline="30000" dirty="0" smtClean="0">
                <a:solidFill>
                  <a:srgbClr val="FF0000"/>
                </a:solidFill>
              </a:rPr>
              <a:t>*    </a:t>
            </a:r>
            <a:r>
              <a:rPr lang="zh-CN" altLang="en-US" dirty="0" smtClean="0"/>
              <a:t>。</a:t>
            </a:r>
            <a:r>
              <a:rPr lang="zh-CN" altLang="zh-CN" sz="1200" kern="1200" dirty="0" smtClean="0">
                <a:solidFill>
                  <a:schemeClr val="tx1"/>
                </a:solidFill>
                <a:effectLst/>
                <a:latin typeface="+mn-lt"/>
                <a:ea typeface="+mn-ea"/>
                <a:cs typeface="+mn-cs"/>
              </a:rPr>
              <a:t>根据对文法</a:t>
            </a:r>
            <a:r>
              <a:rPr lang="en-US" altLang="zh-CN" sz="1200" kern="1200" dirty="0" smtClean="0">
                <a:solidFill>
                  <a:schemeClr val="tx1"/>
                </a:solidFill>
                <a:effectLst/>
                <a:latin typeface="+mn-lt"/>
                <a:ea typeface="+mn-ea"/>
                <a:cs typeface="+mn-cs"/>
              </a:rPr>
              <a:t>G</a:t>
            </a:r>
            <a:r>
              <a:rPr lang="zh-CN" altLang="zh-CN" sz="1200" kern="1200" dirty="0" smtClean="0">
                <a:solidFill>
                  <a:schemeClr val="tx1"/>
                </a:solidFill>
                <a:effectLst/>
                <a:latin typeface="+mn-lt"/>
                <a:ea typeface="+mn-ea"/>
                <a:cs typeface="+mn-cs"/>
              </a:rPr>
              <a:t>中产生式集合中的规则施加不同限制条件，乔姆斯基（</a:t>
            </a:r>
            <a:r>
              <a:rPr lang="en-US" altLang="zh-CN" sz="1200" kern="1200" dirty="0" smtClean="0">
                <a:solidFill>
                  <a:schemeClr val="tx1"/>
                </a:solidFill>
                <a:effectLst/>
                <a:latin typeface="+mn-lt"/>
                <a:ea typeface="+mn-ea"/>
                <a:cs typeface="+mn-cs"/>
              </a:rPr>
              <a:t>Chomsky</a:t>
            </a:r>
            <a:r>
              <a:rPr lang="zh-CN" altLang="zh-CN" sz="1200" kern="1200" dirty="0" smtClean="0">
                <a:solidFill>
                  <a:schemeClr val="tx1"/>
                </a:solidFill>
                <a:effectLst/>
                <a:latin typeface="+mn-lt"/>
                <a:ea typeface="+mn-ea"/>
                <a:cs typeface="+mn-cs"/>
              </a:rPr>
              <a:t>）将文法分为</a:t>
            </a:r>
            <a:r>
              <a:rPr lang="en-US" altLang="zh-CN" sz="1200" kern="1200" dirty="0" smtClean="0">
                <a:solidFill>
                  <a:schemeClr val="tx1"/>
                </a:solidFill>
                <a:effectLst/>
                <a:latin typeface="+mn-lt"/>
                <a:ea typeface="+mn-ea"/>
                <a:cs typeface="+mn-cs"/>
              </a:rPr>
              <a:t>0</a:t>
            </a:r>
            <a:r>
              <a:rPr lang="zh-CN" altLang="zh-CN" sz="1200" kern="1200" dirty="0" smtClean="0">
                <a:solidFill>
                  <a:schemeClr val="tx1"/>
                </a:solidFill>
                <a:effectLst/>
                <a:latin typeface="+mn-lt"/>
                <a:ea typeface="+mn-ea"/>
                <a:cs typeface="+mn-cs"/>
              </a:rPr>
              <a:t>型、</a:t>
            </a:r>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型、</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型和</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型四种类型，通常称为</a:t>
            </a:r>
            <a:r>
              <a:rPr lang="en-US" altLang="zh-CN" sz="1200" kern="1200" dirty="0" smtClean="0">
                <a:solidFill>
                  <a:schemeClr val="tx1"/>
                </a:solidFill>
                <a:effectLst/>
                <a:latin typeface="+mn-lt"/>
                <a:ea typeface="+mn-ea"/>
                <a:cs typeface="+mn-cs"/>
              </a:rPr>
              <a:t>Chomsky</a:t>
            </a:r>
            <a:r>
              <a:rPr lang="zh-CN" altLang="zh-CN" sz="1200" kern="1200" dirty="0" smtClean="0">
                <a:solidFill>
                  <a:schemeClr val="tx1"/>
                </a:solidFill>
                <a:effectLst/>
                <a:latin typeface="+mn-lt"/>
                <a:ea typeface="+mn-ea"/>
                <a:cs typeface="+mn-cs"/>
              </a:rPr>
              <a:t>体系。</a:t>
            </a:r>
            <a:r>
              <a:rPr lang="zh-CN" altLang="en-US" sz="1200" kern="1200" dirty="0" smtClean="0">
                <a:solidFill>
                  <a:schemeClr val="tx1"/>
                </a:solidFill>
                <a:effectLst/>
                <a:latin typeface="+mn-lt"/>
                <a:ea typeface="+mn-ea"/>
                <a:cs typeface="+mn-cs"/>
              </a:rPr>
              <a:t>下面我们来学习分类的方法。</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37</a:t>
            </a:fld>
            <a:endParaRPr lang="zh-CN" altLang="en-US"/>
          </a:p>
        </p:txBody>
      </p:sp>
    </p:spTree>
    <p:extLst>
      <p:ext uri="{BB962C8B-B14F-4D97-AF65-F5344CB8AC3E}">
        <p14:creationId xmlns:p14="http://schemas.microsoft.com/office/powerpoint/2010/main" val="9126661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t>下面我们一起来学习文法和语言的分类。我们首先回忆一下文法</a:t>
            </a:r>
            <a:r>
              <a:rPr lang="en-US" altLang="zh-CN" dirty="0" smtClean="0"/>
              <a:t>G</a:t>
            </a:r>
            <a:r>
              <a:rPr lang="zh-CN" altLang="en-US" dirty="0" smtClean="0"/>
              <a:t>的四元组定义，以及产生式的定义。在前面我们给出的产生式定义中，产生式左部只有一个非终结符号，右部是终结符号和非终结符号组成的任意长度的符号串，我们也学习到了如何用文法产生语言，例如我们可以用</a:t>
            </a:r>
            <a:r>
              <a:rPr lang="en-US" altLang="zh-CN" dirty="0" smtClean="0"/>
              <a:t>G[S]</a:t>
            </a:r>
            <a:r>
              <a:rPr lang="zh-CN" altLang="en-US" dirty="0" smtClean="0"/>
              <a:t>文法</a:t>
            </a:r>
            <a:r>
              <a:rPr lang="en-US" altLang="zh-CN" sz="1200" dirty="0" err="1" smtClean="0"/>
              <a:t>S→aSb</a:t>
            </a:r>
            <a:r>
              <a:rPr lang="en-US" altLang="zh-CN" sz="1200" dirty="0" smtClean="0"/>
              <a:t>  </a:t>
            </a:r>
            <a:r>
              <a:rPr lang="en-US" altLang="zh-CN" sz="1200" dirty="0" err="1" smtClean="0"/>
              <a:t>S→ab</a:t>
            </a:r>
            <a:r>
              <a:rPr lang="zh-CN" altLang="en-US" dirty="0" smtClean="0"/>
              <a:t>产生</a:t>
            </a:r>
            <a:r>
              <a:rPr lang="en-US" altLang="zh-CN" sz="1200" dirty="0" smtClean="0"/>
              <a:t> {</a:t>
            </a:r>
            <a:r>
              <a:rPr lang="en-US" altLang="zh-CN" sz="1200" dirty="0" err="1" smtClean="0"/>
              <a:t>a</a:t>
            </a:r>
            <a:r>
              <a:rPr lang="en-US" altLang="zh-CN" sz="1200" baseline="30000" dirty="0" err="1" smtClean="0"/>
              <a:t>n</a:t>
            </a:r>
            <a:r>
              <a:rPr lang="en-US" altLang="zh-CN" sz="1200" dirty="0" err="1" smtClean="0"/>
              <a:t>b</a:t>
            </a:r>
            <a:r>
              <a:rPr lang="en-US" altLang="zh-CN" sz="1200" baseline="30000" dirty="0" err="1" smtClean="0"/>
              <a:t>n</a:t>
            </a:r>
            <a:r>
              <a:rPr lang="en-US" altLang="zh-CN" sz="1200" dirty="0" smtClean="0"/>
              <a:t> | n≥1}</a:t>
            </a:r>
            <a:r>
              <a:rPr lang="zh-CN" altLang="en-US" sz="1200" dirty="0" smtClean="0"/>
              <a:t>这种形式的语言。大家思考一下，</a:t>
            </a:r>
            <a:r>
              <a:rPr kumimoji="1" lang="en-US" altLang="zh-CN" sz="1200" b="1" dirty="0" err="1" smtClean="0">
                <a:latin typeface="Times New Roman" panose="02020603050405020304" pitchFamily="18" charset="0"/>
                <a:ea typeface="楷体_GB2312" pitchFamily="49" charset="-122"/>
              </a:rPr>
              <a:t>U→x</a:t>
            </a:r>
            <a:r>
              <a:rPr lang="zh-CN" altLang="en-US" sz="1200" dirty="0" smtClean="0"/>
              <a:t>这种形式的产生式所组成的文法能否产生</a:t>
            </a:r>
            <a:r>
              <a:rPr lang="en-US" altLang="zh-CN" sz="1200" dirty="0" err="1" smtClean="0"/>
              <a:t>a</a:t>
            </a:r>
            <a:r>
              <a:rPr lang="en-US" altLang="zh-CN" sz="1200" baseline="30000" dirty="0" err="1" smtClean="0"/>
              <a:t>n</a:t>
            </a:r>
            <a:r>
              <a:rPr lang="en-US" altLang="zh-CN" sz="1200" dirty="0" err="1" smtClean="0"/>
              <a:t>b</a:t>
            </a:r>
            <a:r>
              <a:rPr lang="en-US" altLang="zh-CN" sz="1200" baseline="30000" dirty="0" err="1" smtClean="0"/>
              <a:t>n</a:t>
            </a:r>
            <a:r>
              <a:rPr lang="en-US" altLang="zh-CN" sz="1200" baseline="0" dirty="0" err="1" smtClean="0"/>
              <a:t>c</a:t>
            </a:r>
            <a:r>
              <a:rPr lang="en-US" altLang="zh-CN" sz="1200" baseline="30000" dirty="0" err="1" smtClean="0"/>
              <a:t>n</a:t>
            </a:r>
            <a:r>
              <a:rPr lang="zh-CN" altLang="en-US" sz="1200" dirty="0" smtClean="0"/>
              <a:t>这种形式的语言的语言呢？答案是否定的。仅有</a:t>
            </a:r>
            <a:r>
              <a:rPr kumimoji="1" lang="en-US" altLang="zh-CN" sz="1200" b="1" dirty="0" err="1" smtClean="0">
                <a:latin typeface="Times New Roman" panose="02020603050405020304" pitchFamily="18" charset="0"/>
                <a:ea typeface="楷体_GB2312" pitchFamily="49" charset="-122"/>
              </a:rPr>
              <a:t>U→x</a:t>
            </a:r>
            <a:r>
              <a:rPr lang="zh-CN" altLang="en-US" sz="1200" dirty="0" smtClean="0"/>
              <a:t>这种形式的产生式还不足以描述许多语言。因此需要对产生式的定义进行扩展：</a:t>
            </a:r>
            <a:r>
              <a:rPr kumimoji="1" lang="zh-CN" altLang="en-US" sz="1200" b="1" dirty="0" smtClean="0">
                <a:solidFill>
                  <a:srgbClr val="FF0000"/>
                </a:solidFill>
                <a:latin typeface="Times New Roman" panose="02020603050405020304" pitchFamily="18" charset="0"/>
                <a:ea typeface="楷体_GB2312" pitchFamily="49" charset="-122"/>
              </a:rPr>
              <a:t>产生式是满足下面条件的有序偶（</a:t>
            </a:r>
            <a:r>
              <a:rPr lang="en-US" altLang="zh-CN" sz="1200" dirty="0" smtClean="0">
                <a:solidFill>
                  <a:srgbClr val="FF0000"/>
                </a:solidFill>
                <a:sym typeface="Symbol" panose="05050102010706020507" pitchFamily="18" charset="2"/>
              </a:rPr>
              <a:t></a:t>
            </a:r>
            <a:r>
              <a:rPr lang="zh-CN" altLang="en-US" sz="1200" dirty="0" smtClean="0">
                <a:solidFill>
                  <a:srgbClr val="FF0000"/>
                </a:solidFill>
                <a:sym typeface="Symbol" panose="05050102010706020507" pitchFamily="18" charset="2"/>
              </a:rPr>
              <a:t>，</a:t>
            </a:r>
            <a:r>
              <a:rPr lang="en-US" altLang="zh-CN" sz="1200" dirty="0" smtClean="0">
                <a:solidFill>
                  <a:srgbClr val="FF0000"/>
                </a:solidFill>
                <a:sym typeface="Symbol" panose="05050102010706020507" pitchFamily="18" charset="2"/>
              </a:rPr>
              <a:t></a:t>
            </a:r>
            <a:r>
              <a:rPr lang="zh-CN" altLang="en-US" sz="1200" dirty="0" smtClean="0">
                <a:solidFill>
                  <a:srgbClr val="FF0000"/>
                </a:solidFill>
                <a:sym typeface="Symbol" panose="05050102010706020507" pitchFamily="18" charset="2"/>
              </a:rPr>
              <a:t>），</a:t>
            </a:r>
            <a:r>
              <a:rPr lang="zh-CN" altLang="en-US" sz="1200" dirty="0" smtClean="0">
                <a:sym typeface="Symbol" panose="05050102010706020507" pitchFamily="18" charset="2"/>
              </a:rPr>
              <a:t>通常记为</a:t>
            </a:r>
            <a:r>
              <a:rPr lang="en-US" altLang="zh-CN" sz="1200" dirty="0" smtClean="0">
                <a:sym typeface="Symbol" panose="05050102010706020507" pitchFamily="18" charset="2"/>
              </a:rPr>
              <a:t> </a:t>
            </a:r>
            <a:r>
              <a:rPr lang="zh-CN" altLang="zh-CN" sz="1200" dirty="0" smtClean="0"/>
              <a:t>，其中</a:t>
            </a:r>
            <a:r>
              <a:rPr lang="en-US" altLang="zh-CN" sz="1200" dirty="0" smtClean="0">
                <a:solidFill>
                  <a:srgbClr val="FF0000"/>
                </a:solidFill>
                <a:sym typeface="Symbol" panose="05050102010706020507" pitchFamily="18" charset="2"/>
              </a:rPr>
              <a:t></a:t>
            </a:r>
            <a:r>
              <a:rPr lang="en-US" altLang="zh-CN" sz="1200" dirty="0" smtClean="0">
                <a:solidFill>
                  <a:srgbClr val="FF0000"/>
                </a:solidFill>
              </a:rPr>
              <a:t>(V</a:t>
            </a:r>
            <a:r>
              <a:rPr lang="en-US" altLang="zh-CN" sz="1200" baseline="-25000" dirty="0" smtClean="0">
                <a:solidFill>
                  <a:srgbClr val="FF0000"/>
                </a:solidFill>
              </a:rPr>
              <a:t>N</a:t>
            </a:r>
            <a:r>
              <a:rPr lang="zh-CN" altLang="zh-CN" sz="1200" dirty="0" smtClean="0">
                <a:solidFill>
                  <a:srgbClr val="FF0000"/>
                </a:solidFill>
              </a:rPr>
              <a:t>∪</a:t>
            </a:r>
            <a:r>
              <a:rPr lang="en-US" altLang="zh-CN" sz="1200" dirty="0" smtClean="0">
                <a:solidFill>
                  <a:srgbClr val="FF0000"/>
                </a:solidFill>
              </a:rPr>
              <a:t>V</a:t>
            </a:r>
            <a:r>
              <a:rPr lang="en-US" altLang="zh-CN" sz="1200" baseline="-25000" dirty="0" smtClean="0">
                <a:solidFill>
                  <a:srgbClr val="FF0000"/>
                </a:solidFill>
              </a:rPr>
              <a:t>T</a:t>
            </a:r>
            <a:r>
              <a:rPr lang="en-US" altLang="zh-CN" sz="1200" dirty="0" smtClean="0">
                <a:solidFill>
                  <a:srgbClr val="FF0000"/>
                </a:solidFill>
              </a:rPr>
              <a:t>)</a:t>
            </a:r>
            <a:r>
              <a:rPr lang="en-US" altLang="zh-CN" sz="1200" baseline="30000" dirty="0" smtClean="0">
                <a:solidFill>
                  <a:srgbClr val="FF0000"/>
                </a:solidFill>
              </a:rPr>
              <a:t>+</a:t>
            </a:r>
            <a:r>
              <a:rPr lang="zh-CN" altLang="zh-CN" sz="1200" dirty="0" smtClean="0"/>
              <a:t>，且至少含有一个</a:t>
            </a:r>
            <a:r>
              <a:rPr lang="en-US" altLang="zh-CN" sz="1200" dirty="0" smtClean="0"/>
              <a:t>V</a:t>
            </a:r>
            <a:r>
              <a:rPr lang="en-US" altLang="zh-CN" sz="1200" baseline="-25000" dirty="0" smtClean="0"/>
              <a:t>N</a:t>
            </a:r>
            <a:r>
              <a:rPr lang="zh-CN" altLang="zh-CN" sz="1200" dirty="0" smtClean="0"/>
              <a:t>中的非终结符号，</a:t>
            </a:r>
            <a:r>
              <a:rPr lang="en-US" altLang="zh-CN" sz="1200" dirty="0" smtClean="0">
                <a:solidFill>
                  <a:srgbClr val="FF0000"/>
                </a:solidFill>
                <a:sym typeface="Symbol" panose="05050102010706020507" pitchFamily="18" charset="2"/>
              </a:rPr>
              <a:t></a:t>
            </a:r>
            <a:r>
              <a:rPr lang="en-US" altLang="zh-CN" sz="1200" dirty="0" smtClean="0">
                <a:solidFill>
                  <a:srgbClr val="FF0000"/>
                </a:solidFill>
              </a:rPr>
              <a:t>(V</a:t>
            </a:r>
            <a:r>
              <a:rPr lang="en-US" altLang="zh-CN" sz="1200" baseline="-25000" dirty="0" smtClean="0">
                <a:solidFill>
                  <a:srgbClr val="FF0000"/>
                </a:solidFill>
              </a:rPr>
              <a:t>N</a:t>
            </a:r>
            <a:r>
              <a:rPr lang="zh-CN" altLang="zh-CN" sz="1200" dirty="0" smtClean="0">
                <a:solidFill>
                  <a:srgbClr val="FF0000"/>
                </a:solidFill>
              </a:rPr>
              <a:t>∪</a:t>
            </a:r>
            <a:r>
              <a:rPr lang="en-US" altLang="zh-CN" sz="1200" dirty="0" smtClean="0">
                <a:solidFill>
                  <a:srgbClr val="FF0000"/>
                </a:solidFill>
              </a:rPr>
              <a:t>V</a:t>
            </a:r>
            <a:r>
              <a:rPr lang="en-US" altLang="zh-CN" sz="1200" baseline="-25000" dirty="0" smtClean="0">
                <a:solidFill>
                  <a:srgbClr val="FF0000"/>
                </a:solidFill>
              </a:rPr>
              <a:t>T</a:t>
            </a:r>
            <a:r>
              <a:rPr lang="en-US" altLang="zh-CN" sz="1200" dirty="0" smtClean="0">
                <a:solidFill>
                  <a:srgbClr val="FF0000"/>
                </a:solidFill>
              </a:rPr>
              <a:t>)</a:t>
            </a:r>
            <a:r>
              <a:rPr lang="en-US" altLang="zh-CN" sz="1200" baseline="30000" dirty="0" smtClean="0">
                <a:solidFill>
                  <a:srgbClr val="FF0000"/>
                </a:solidFill>
              </a:rPr>
              <a:t>*    </a:t>
            </a:r>
            <a:r>
              <a:rPr lang="zh-CN" altLang="en-US" dirty="0" smtClean="0"/>
              <a:t>。</a:t>
            </a:r>
            <a:r>
              <a:rPr lang="zh-CN" altLang="zh-CN" sz="1200" kern="1200" dirty="0" smtClean="0">
                <a:solidFill>
                  <a:schemeClr val="tx1"/>
                </a:solidFill>
                <a:effectLst/>
                <a:latin typeface="+mn-lt"/>
                <a:ea typeface="+mn-ea"/>
                <a:cs typeface="+mn-cs"/>
              </a:rPr>
              <a:t>根据对文法</a:t>
            </a:r>
            <a:r>
              <a:rPr lang="en-US" altLang="zh-CN" sz="1200" kern="1200" dirty="0" smtClean="0">
                <a:solidFill>
                  <a:schemeClr val="tx1"/>
                </a:solidFill>
                <a:effectLst/>
                <a:latin typeface="+mn-lt"/>
                <a:ea typeface="+mn-ea"/>
                <a:cs typeface="+mn-cs"/>
              </a:rPr>
              <a:t>G</a:t>
            </a:r>
            <a:r>
              <a:rPr lang="zh-CN" altLang="zh-CN" sz="1200" kern="1200" dirty="0" smtClean="0">
                <a:solidFill>
                  <a:schemeClr val="tx1"/>
                </a:solidFill>
                <a:effectLst/>
                <a:latin typeface="+mn-lt"/>
                <a:ea typeface="+mn-ea"/>
                <a:cs typeface="+mn-cs"/>
              </a:rPr>
              <a:t>中产生式集合中的规则施加不同限制条件，乔姆斯基（</a:t>
            </a:r>
            <a:r>
              <a:rPr lang="en-US" altLang="zh-CN" sz="1200" kern="1200" dirty="0" smtClean="0">
                <a:solidFill>
                  <a:schemeClr val="tx1"/>
                </a:solidFill>
                <a:effectLst/>
                <a:latin typeface="+mn-lt"/>
                <a:ea typeface="+mn-ea"/>
                <a:cs typeface="+mn-cs"/>
              </a:rPr>
              <a:t>Chomsky</a:t>
            </a:r>
            <a:r>
              <a:rPr lang="zh-CN" altLang="zh-CN" sz="1200" kern="1200" dirty="0" smtClean="0">
                <a:solidFill>
                  <a:schemeClr val="tx1"/>
                </a:solidFill>
                <a:effectLst/>
                <a:latin typeface="+mn-lt"/>
                <a:ea typeface="+mn-ea"/>
                <a:cs typeface="+mn-cs"/>
              </a:rPr>
              <a:t>）将文法分为</a:t>
            </a:r>
            <a:r>
              <a:rPr lang="en-US" altLang="zh-CN" sz="1200" kern="1200" dirty="0" smtClean="0">
                <a:solidFill>
                  <a:schemeClr val="tx1"/>
                </a:solidFill>
                <a:effectLst/>
                <a:latin typeface="+mn-lt"/>
                <a:ea typeface="+mn-ea"/>
                <a:cs typeface="+mn-cs"/>
              </a:rPr>
              <a:t>0</a:t>
            </a:r>
            <a:r>
              <a:rPr lang="zh-CN" altLang="zh-CN" sz="1200" kern="1200" dirty="0" smtClean="0">
                <a:solidFill>
                  <a:schemeClr val="tx1"/>
                </a:solidFill>
                <a:effectLst/>
                <a:latin typeface="+mn-lt"/>
                <a:ea typeface="+mn-ea"/>
                <a:cs typeface="+mn-cs"/>
              </a:rPr>
              <a:t>型、</a:t>
            </a:r>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型、</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型和</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型四种类型，通常称为</a:t>
            </a:r>
            <a:r>
              <a:rPr lang="en-US" altLang="zh-CN" sz="1200" kern="1200" dirty="0" smtClean="0">
                <a:solidFill>
                  <a:schemeClr val="tx1"/>
                </a:solidFill>
                <a:effectLst/>
                <a:latin typeface="+mn-lt"/>
                <a:ea typeface="+mn-ea"/>
                <a:cs typeface="+mn-cs"/>
              </a:rPr>
              <a:t>Chomsky</a:t>
            </a:r>
            <a:r>
              <a:rPr lang="zh-CN" altLang="zh-CN" sz="1200" kern="1200" dirty="0" smtClean="0">
                <a:solidFill>
                  <a:schemeClr val="tx1"/>
                </a:solidFill>
                <a:effectLst/>
                <a:latin typeface="+mn-lt"/>
                <a:ea typeface="+mn-ea"/>
                <a:cs typeface="+mn-cs"/>
              </a:rPr>
              <a:t>体系。</a:t>
            </a:r>
            <a:r>
              <a:rPr lang="zh-CN" altLang="en-US" sz="1200" kern="1200" dirty="0" smtClean="0">
                <a:solidFill>
                  <a:schemeClr val="tx1"/>
                </a:solidFill>
                <a:effectLst/>
                <a:latin typeface="+mn-lt"/>
                <a:ea typeface="+mn-ea"/>
                <a:cs typeface="+mn-cs"/>
              </a:rPr>
              <a:t>下面我们来学习分类的方法。</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38</a:t>
            </a:fld>
            <a:endParaRPr lang="zh-CN" altLang="en-US"/>
          </a:p>
        </p:txBody>
      </p:sp>
    </p:spTree>
    <p:extLst>
      <p:ext uri="{BB962C8B-B14F-4D97-AF65-F5344CB8AC3E}">
        <p14:creationId xmlns:p14="http://schemas.microsoft.com/office/powerpoint/2010/main" val="40600171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30000"/>
              </a:lnSpc>
              <a:defRPr/>
            </a:pPr>
            <a:r>
              <a:rPr lang="en-US" altLang="zh-CN" dirty="0" smtClean="0"/>
              <a:t>0</a:t>
            </a:r>
            <a:r>
              <a:rPr lang="zh-CN" altLang="en-US" dirty="0" smtClean="0"/>
              <a:t>型文法对产生式的限制最少，</a:t>
            </a:r>
            <a:r>
              <a:rPr kumimoji="1" lang="zh-CN" altLang="en-US" sz="1200" b="1" dirty="0" smtClean="0">
                <a:latin typeface="Times New Roman" panose="02020603050405020304" pitchFamily="18" charset="0"/>
                <a:ea typeface="楷体_GB2312" pitchFamily="49" charset="-122"/>
              </a:rPr>
              <a:t>若在文法</a:t>
            </a:r>
            <a:r>
              <a:rPr kumimoji="1" lang="en-US" altLang="zh-CN" sz="1200" b="1" dirty="0" smtClean="0">
                <a:latin typeface="Times New Roman" panose="02020603050405020304" pitchFamily="18" charset="0"/>
                <a:ea typeface="楷体_GB2312" pitchFamily="49" charset="-122"/>
              </a:rPr>
              <a:t>G</a:t>
            </a:r>
            <a:r>
              <a:rPr kumimoji="1" lang="zh-CN" altLang="en-US" sz="1200" b="1" dirty="0" smtClean="0">
                <a:latin typeface="Times New Roman" panose="02020603050405020304" pitchFamily="18" charset="0"/>
                <a:ea typeface="楷体_GB2312" pitchFamily="49" charset="-122"/>
              </a:rPr>
              <a:t>中，</a:t>
            </a:r>
            <a:r>
              <a:rPr kumimoji="1" lang="en-US" altLang="zh-CN" sz="1200" b="1" dirty="0" smtClean="0">
                <a:latin typeface="Times New Roman" panose="02020603050405020304" pitchFamily="18" charset="0"/>
                <a:ea typeface="楷体_GB2312" pitchFamily="49" charset="-122"/>
              </a:rPr>
              <a:t>P</a:t>
            </a:r>
            <a:r>
              <a:rPr kumimoji="1" lang="zh-CN" altLang="en-US" sz="1200" b="1" dirty="0" smtClean="0">
                <a:latin typeface="Times New Roman" panose="02020603050405020304" pitchFamily="18" charset="0"/>
                <a:ea typeface="楷体_GB2312" pitchFamily="49" charset="-122"/>
              </a:rPr>
              <a:t>中规则具有如下形式：</a:t>
            </a:r>
            <a:r>
              <a:rPr kumimoji="1" lang="en-US" altLang="zh-CN" sz="1200" b="1" dirty="0" smtClean="0">
                <a:latin typeface="Times New Roman" panose="02020603050405020304" pitchFamily="18" charset="0"/>
                <a:ea typeface="楷体_GB2312" pitchFamily="49" charset="-122"/>
              </a:rPr>
              <a:t>α∷=β</a:t>
            </a:r>
            <a:r>
              <a:rPr kumimoji="1" lang="zh-CN" altLang="en-US" sz="1200" b="1" dirty="0" smtClean="0">
                <a:latin typeface="Times New Roman" panose="02020603050405020304" pitchFamily="18" charset="0"/>
                <a:ea typeface="楷体_GB2312" pitchFamily="49" charset="-122"/>
              </a:rPr>
              <a:t>，其中</a:t>
            </a:r>
            <a:r>
              <a:rPr kumimoji="1" lang="en-US" altLang="zh-CN" sz="1200" b="1" dirty="0" smtClean="0">
                <a:latin typeface="Times New Roman" panose="02020603050405020304" pitchFamily="18" charset="0"/>
                <a:ea typeface="楷体_GB2312" pitchFamily="49" charset="-122"/>
              </a:rPr>
              <a:t>α∈V</a:t>
            </a:r>
            <a:r>
              <a:rPr kumimoji="1" lang="en-US" altLang="zh-CN" sz="1200" b="1" baseline="30000" dirty="0" smtClean="0">
                <a:latin typeface="Times New Roman" panose="02020603050405020304" pitchFamily="18" charset="0"/>
                <a:ea typeface="楷体_GB2312" pitchFamily="49" charset="-122"/>
              </a:rPr>
              <a:t>+</a:t>
            </a:r>
            <a:r>
              <a:rPr kumimoji="1" lang="zh-CN" altLang="en-US" sz="1200" b="1" dirty="0" smtClean="0">
                <a:latin typeface="Times New Roman" panose="02020603050405020304" pitchFamily="18" charset="0"/>
                <a:ea typeface="楷体_GB2312" pitchFamily="49" charset="-122"/>
              </a:rPr>
              <a:t>，</a:t>
            </a:r>
            <a:r>
              <a:rPr kumimoji="1" lang="zh-CN" altLang="en-US" sz="1200" b="1" dirty="0" smtClean="0">
                <a:solidFill>
                  <a:srgbClr val="FFC000"/>
                </a:solidFill>
                <a:latin typeface="Times New Roman" panose="02020603050405020304" pitchFamily="18" charset="0"/>
                <a:ea typeface="楷体_GB2312" pitchFamily="49" charset="-122"/>
              </a:rPr>
              <a:t>且至少含一个非终结符</a:t>
            </a:r>
            <a:r>
              <a:rPr kumimoji="1" lang="zh-CN" altLang="en-US" sz="1200" b="1" dirty="0" smtClean="0">
                <a:latin typeface="Times New Roman" panose="02020603050405020304" pitchFamily="18" charset="0"/>
                <a:ea typeface="楷体_GB2312" pitchFamily="49" charset="-122"/>
              </a:rPr>
              <a:t>，</a:t>
            </a:r>
            <a:r>
              <a:rPr kumimoji="1" lang="en-US" altLang="zh-CN" sz="1200" b="1" dirty="0" smtClean="0">
                <a:latin typeface="Times New Roman" panose="02020603050405020304" pitchFamily="18" charset="0"/>
                <a:ea typeface="楷体_GB2312" pitchFamily="49" charset="-122"/>
              </a:rPr>
              <a:t>β∈</a:t>
            </a:r>
            <a:r>
              <a:rPr lang="en-US" altLang="zh-CN" sz="1200" dirty="0" smtClean="0">
                <a:solidFill>
                  <a:srgbClr val="FF0000"/>
                </a:solidFill>
              </a:rPr>
              <a:t>(V</a:t>
            </a:r>
            <a:r>
              <a:rPr lang="en-US" altLang="zh-CN" sz="1200" baseline="-25000" dirty="0" smtClean="0">
                <a:solidFill>
                  <a:srgbClr val="FF0000"/>
                </a:solidFill>
              </a:rPr>
              <a:t>N</a:t>
            </a:r>
            <a:r>
              <a:rPr lang="zh-CN" altLang="zh-CN" sz="1200" dirty="0" smtClean="0">
                <a:solidFill>
                  <a:srgbClr val="FF0000"/>
                </a:solidFill>
              </a:rPr>
              <a:t>∪</a:t>
            </a:r>
            <a:r>
              <a:rPr lang="en-US" altLang="zh-CN" sz="1200" dirty="0" smtClean="0">
                <a:solidFill>
                  <a:srgbClr val="FF0000"/>
                </a:solidFill>
              </a:rPr>
              <a:t>V</a:t>
            </a:r>
            <a:r>
              <a:rPr lang="en-US" altLang="zh-CN" sz="1200" baseline="-25000" dirty="0" smtClean="0">
                <a:solidFill>
                  <a:srgbClr val="FF0000"/>
                </a:solidFill>
              </a:rPr>
              <a:t>T</a:t>
            </a:r>
            <a:r>
              <a:rPr lang="en-US" altLang="zh-CN" sz="1200" dirty="0" smtClean="0">
                <a:solidFill>
                  <a:srgbClr val="FF0000"/>
                </a:solidFill>
              </a:rPr>
              <a:t>)</a:t>
            </a:r>
            <a:r>
              <a:rPr lang="en-US" altLang="zh-CN" sz="1200" baseline="30000" dirty="0" smtClean="0">
                <a:solidFill>
                  <a:srgbClr val="FF0000"/>
                </a:solidFill>
              </a:rPr>
              <a:t>*</a:t>
            </a:r>
            <a:r>
              <a:rPr kumimoji="1" lang="zh-CN" altLang="en-US" sz="1200" b="1" dirty="0" smtClean="0">
                <a:latin typeface="Times New Roman" panose="02020603050405020304" pitchFamily="18" charset="0"/>
                <a:ea typeface="楷体_GB2312" pitchFamily="49" charset="-122"/>
              </a:rPr>
              <a:t>，则文法</a:t>
            </a:r>
            <a:r>
              <a:rPr kumimoji="1" lang="en-US" altLang="zh-CN" sz="1200" b="1" dirty="0" smtClean="0">
                <a:latin typeface="Times New Roman" panose="02020603050405020304" pitchFamily="18" charset="0"/>
                <a:ea typeface="楷体_GB2312" pitchFamily="49" charset="-122"/>
              </a:rPr>
              <a:t>G</a:t>
            </a:r>
            <a:r>
              <a:rPr kumimoji="1" lang="zh-CN" altLang="en-US" sz="1200" b="1" dirty="0" smtClean="0">
                <a:latin typeface="Times New Roman" panose="02020603050405020304" pitchFamily="18" charset="0"/>
                <a:ea typeface="楷体_GB2312" pitchFamily="49" charset="-122"/>
              </a:rPr>
              <a:t>称为</a:t>
            </a:r>
            <a:r>
              <a:rPr kumimoji="1" lang="en-US" altLang="zh-CN" sz="1200" b="1" dirty="0" smtClean="0">
                <a:solidFill>
                  <a:srgbClr val="FFC000"/>
                </a:solidFill>
                <a:latin typeface="Times New Roman" panose="02020603050405020304" pitchFamily="18" charset="0"/>
                <a:ea typeface="楷体_GB2312" pitchFamily="49" charset="-122"/>
              </a:rPr>
              <a:t>0</a:t>
            </a:r>
            <a:r>
              <a:rPr kumimoji="1" lang="zh-CN" altLang="en-US" sz="1200" b="1" dirty="0" smtClean="0">
                <a:solidFill>
                  <a:srgbClr val="FFC000"/>
                </a:solidFill>
                <a:latin typeface="Times New Roman" panose="02020603050405020304" pitchFamily="18" charset="0"/>
                <a:ea typeface="楷体_GB2312" pitchFamily="49" charset="-122"/>
              </a:rPr>
              <a:t>型文法或称短语结构文法</a:t>
            </a:r>
            <a:r>
              <a:rPr kumimoji="1" lang="zh-CN" altLang="en-US" sz="1200" b="1" dirty="0" smtClean="0">
                <a:latin typeface="Times New Roman" panose="02020603050405020304" pitchFamily="18" charset="0"/>
                <a:ea typeface="楷体_GB2312" pitchFamily="49" charset="-122"/>
              </a:rPr>
              <a:t>。从</a:t>
            </a:r>
            <a:r>
              <a:rPr kumimoji="1" lang="en-US" altLang="zh-CN" sz="1200" b="1" dirty="0" smtClean="0">
                <a:latin typeface="Times New Roman" panose="02020603050405020304" pitchFamily="18" charset="0"/>
                <a:ea typeface="楷体_GB2312" pitchFamily="49" charset="-122"/>
              </a:rPr>
              <a:t>0</a:t>
            </a:r>
            <a:r>
              <a:rPr kumimoji="1" lang="zh-CN" altLang="en-US" sz="1200" b="1" dirty="0" smtClean="0">
                <a:latin typeface="Times New Roman" panose="02020603050405020304" pitchFamily="18" charset="0"/>
                <a:ea typeface="楷体_GB2312" pitchFamily="49" charset="-122"/>
              </a:rPr>
              <a:t>型文法的定义上看，广义上讲，所有文法都满足</a:t>
            </a:r>
            <a:r>
              <a:rPr kumimoji="1" lang="en-US" altLang="zh-CN" sz="1200" b="1" dirty="0" smtClean="0">
                <a:latin typeface="Times New Roman" panose="02020603050405020304" pitchFamily="18" charset="0"/>
                <a:ea typeface="楷体_GB2312" pitchFamily="49" charset="-122"/>
              </a:rPr>
              <a:t>0</a:t>
            </a:r>
            <a:r>
              <a:rPr kumimoji="1" lang="zh-CN" altLang="en-US" sz="1200" b="1" dirty="0" smtClean="0">
                <a:latin typeface="Times New Roman" panose="02020603050405020304" pitchFamily="18" charset="0"/>
                <a:ea typeface="楷体_GB2312" pitchFamily="49" charset="-122"/>
              </a:rPr>
              <a:t>型文法的限制条件，因为文法分类是按照对产生式增加不同限制条件而进行的，因此我们在讨论文法分类的时候满足最佳匹配原则，即如果这个文法的所有产生式都满足</a:t>
            </a:r>
            <a:r>
              <a:rPr kumimoji="1" lang="en-US" altLang="zh-CN" sz="1200" b="1" dirty="0" smtClean="0">
                <a:latin typeface="Times New Roman" panose="02020603050405020304" pitchFamily="18" charset="0"/>
                <a:ea typeface="楷体_GB2312" pitchFamily="49" charset="-122"/>
              </a:rPr>
              <a:t>3</a:t>
            </a:r>
            <a:r>
              <a:rPr kumimoji="1" lang="zh-CN" altLang="en-US" sz="1200" b="1" dirty="0" smtClean="0">
                <a:latin typeface="Times New Roman" panose="02020603050405020304" pitchFamily="18" charset="0"/>
                <a:ea typeface="楷体_GB2312" pitchFamily="49" charset="-122"/>
              </a:rPr>
              <a:t>型文法的条件，则判断其为</a:t>
            </a:r>
            <a:r>
              <a:rPr kumimoji="1" lang="en-US" altLang="zh-CN" sz="1200" b="1" dirty="0" smtClean="0">
                <a:latin typeface="Times New Roman" panose="02020603050405020304" pitchFamily="18" charset="0"/>
                <a:ea typeface="楷体_GB2312" pitchFamily="49" charset="-122"/>
              </a:rPr>
              <a:t>3</a:t>
            </a:r>
            <a:r>
              <a:rPr kumimoji="1" lang="zh-CN" altLang="en-US" sz="1200" b="1" dirty="0" smtClean="0">
                <a:latin typeface="Times New Roman" panose="02020603050405020304" pitchFamily="18" charset="0"/>
                <a:ea typeface="楷体_GB2312" pitchFamily="49" charset="-122"/>
              </a:rPr>
              <a:t>型文法，而不将其判断为</a:t>
            </a:r>
            <a:r>
              <a:rPr kumimoji="1" lang="en-US" altLang="zh-CN" sz="1200" b="1" dirty="0" smtClean="0">
                <a:latin typeface="Times New Roman" panose="02020603050405020304" pitchFamily="18" charset="0"/>
                <a:ea typeface="楷体_GB2312" pitchFamily="49" charset="-122"/>
              </a:rPr>
              <a:t>2</a:t>
            </a:r>
            <a:r>
              <a:rPr kumimoji="1" lang="zh-CN" altLang="en-US" sz="1200" b="1" dirty="0" smtClean="0">
                <a:latin typeface="Times New Roman" panose="02020603050405020304" pitchFamily="18" charset="0"/>
                <a:ea typeface="楷体_GB2312" pitchFamily="49" charset="-122"/>
              </a:rPr>
              <a:t>型、</a:t>
            </a:r>
            <a:r>
              <a:rPr kumimoji="1" lang="en-US" altLang="zh-CN" sz="1200" b="1" dirty="0" smtClean="0">
                <a:latin typeface="Times New Roman" panose="02020603050405020304" pitchFamily="18" charset="0"/>
                <a:ea typeface="楷体_GB2312" pitchFamily="49" charset="-122"/>
              </a:rPr>
              <a:t>1</a:t>
            </a:r>
            <a:r>
              <a:rPr kumimoji="1" lang="zh-CN" altLang="en-US" sz="1200" b="1" dirty="0" smtClean="0">
                <a:latin typeface="Times New Roman" panose="02020603050405020304" pitchFamily="18" charset="0"/>
                <a:ea typeface="楷体_GB2312" pitchFamily="49" charset="-122"/>
              </a:rPr>
              <a:t>型或</a:t>
            </a:r>
            <a:r>
              <a:rPr kumimoji="1" lang="en-US" altLang="zh-CN" sz="1200" b="1" dirty="0" smtClean="0">
                <a:latin typeface="Times New Roman" panose="02020603050405020304" pitchFamily="18" charset="0"/>
                <a:ea typeface="楷体_GB2312" pitchFamily="49" charset="-122"/>
              </a:rPr>
              <a:t>0</a:t>
            </a:r>
            <a:r>
              <a:rPr kumimoji="1" lang="zh-CN" altLang="en-US" sz="1200" b="1" dirty="0" smtClean="0">
                <a:latin typeface="Times New Roman" panose="02020603050405020304" pitchFamily="18" charset="0"/>
                <a:ea typeface="楷体_GB2312" pitchFamily="49" charset="-122"/>
              </a:rPr>
              <a:t>型文法。</a:t>
            </a: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smtClean="0">
                <a:latin typeface="Times New Roman" panose="02020603050405020304" pitchFamily="18" charset="0"/>
                <a:ea typeface="楷体_GB2312" pitchFamily="49" charset="-122"/>
              </a:rPr>
              <a:t>由</a:t>
            </a:r>
            <a:r>
              <a:rPr lang="en-US" altLang="zh-CN" sz="1200" b="1" dirty="0" smtClean="0">
                <a:latin typeface="Times New Roman" panose="02020603050405020304" pitchFamily="18" charset="0"/>
                <a:ea typeface="楷体_GB2312" pitchFamily="49" charset="-122"/>
              </a:rPr>
              <a:t>0</a:t>
            </a:r>
            <a:r>
              <a:rPr lang="zh-CN" altLang="en-US" sz="1200" b="1" dirty="0" smtClean="0">
                <a:latin typeface="Times New Roman" panose="02020603050405020304" pitchFamily="18" charset="0"/>
                <a:ea typeface="楷体_GB2312" pitchFamily="49" charset="-122"/>
              </a:rPr>
              <a:t>型文法所描述和定义的语言称为</a:t>
            </a:r>
            <a:r>
              <a:rPr lang="en-US" altLang="zh-CN" sz="1200" b="1" dirty="0" smtClean="0">
                <a:latin typeface="Times New Roman" panose="02020603050405020304" pitchFamily="18" charset="0"/>
                <a:ea typeface="楷体_GB2312" pitchFamily="49" charset="-122"/>
              </a:rPr>
              <a:t>0</a:t>
            </a:r>
            <a:r>
              <a:rPr lang="zh-CN" altLang="en-US" sz="1200" b="1" dirty="0" smtClean="0">
                <a:latin typeface="Times New Roman" panose="02020603050405020304" pitchFamily="18" charset="0"/>
                <a:ea typeface="楷体_GB2312" pitchFamily="49" charset="-122"/>
              </a:rPr>
              <a:t>型语言，</a:t>
            </a:r>
            <a:r>
              <a:rPr lang="zh-CN" altLang="zh-CN" sz="1200" kern="1200" dirty="0" smtClean="0">
                <a:solidFill>
                  <a:schemeClr val="tx1"/>
                </a:solidFill>
                <a:effectLst/>
                <a:latin typeface="+mn-lt"/>
                <a:ea typeface="+mn-ea"/>
                <a:cs typeface="+mn-cs"/>
              </a:rPr>
              <a:t>简记为</a:t>
            </a:r>
            <a:r>
              <a:rPr lang="en-US" altLang="zh-CN" sz="1200" kern="1200" dirty="0" smtClean="0">
                <a:solidFill>
                  <a:schemeClr val="tx1"/>
                </a:solidFill>
                <a:effectLst/>
                <a:latin typeface="+mn-lt"/>
                <a:ea typeface="+mn-ea"/>
                <a:cs typeface="+mn-cs"/>
              </a:rPr>
              <a:t>PSL</a:t>
            </a:r>
            <a:r>
              <a:rPr lang="zh-CN" altLang="en-US" sz="1200" b="1" dirty="0" smtClean="0">
                <a:latin typeface="Times New Roman" panose="02020603050405020304" pitchFamily="18" charset="0"/>
                <a:ea typeface="楷体_GB2312" pitchFamily="49" charset="-122"/>
              </a:rPr>
              <a:t>或</a:t>
            </a:r>
            <a:r>
              <a:rPr lang="en-US" altLang="zh-CN" sz="1200" b="1" dirty="0" smtClean="0">
                <a:latin typeface="Times New Roman" panose="02020603050405020304" pitchFamily="18" charset="0"/>
                <a:ea typeface="楷体_GB2312" pitchFamily="49" charset="-122"/>
              </a:rPr>
              <a:t>L</a:t>
            </a:r>
            <a:r>
              <a:rPr lang="en-US" altLang="zh-CN" sz="1200" b="1" baseline="-25000" dirty="0" smtClean="0">
                <a:latin typeface="Times New Roman" panose="02020603050405020304" pitchFamily="18" charset="0"/>
                <a:ea typeface="楷体_GB2312" pitchFamily="49" charset="-122"/>
              </a:rPr>
              <a:t>0</a:t>
            </a:r>
            <a:r>
              <a:rPr lang="zh-CN" altLang="zh-CN" sz="1200" kern="1200" dirty="0" smtClean="0">
                <a:solidFill>
                  <a:schemeClr val="tx1"/>
                </a:solidFill>
                <a:effectLst/>
                <a:latin typeface="+mn-lt"/>
                <a:ea typeface="+mn-ea"/>
                <a:cs typeface="+mn-cs"/>
              </a:rPr>
              <a:t>。</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39</a:t>
            </a:fld>
            <a:endParaRPr lang="zh-CN" altLang="en-US"/>
          </a:p>
        </p:txBody>
      </p:sp>
    </p:spTree>
    <p:extLst>
      <p:ext uri="{BB962C8B-B14F-4D97-AF65-F5344CB8AC3E}">
        <p14:creationId xmlns:p14="http://schemas.microsoft.com/office/powerpoint/2010/main" val="7597684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下面我们看一个</a:t>
            </a:r>
            <a:r>
              <a:rPr lang="en-US" altLang="zh-CN" dirty="0" smtClean="0"/>
              <a:t>0</a:t>
            </a:r>
            <a:r>
              <a:rPr lang="zh-CN" altLang="en-US" dirty="0" smtClean="0"/>
              <a:t>型文法的例子。在这个文法中出现了诸如</a:t>
            </a:r>
            <a:r>
              <a:rPr kumimoji="1" lang="en-US" altLang="zh-CN" sz="1200" b="1" dirty="0" smtClean="0">
                <a:solidFill>
                  <a:srgbClr val="FF0000"/>
                </a:solidFill>
                <a:latin typeface="Times New Roman" panose="02020603050405020304" pitchFamily="18" charset="0"/>
                <a:ea typeface="楷体_GB2312" pitchFamily="49" charset="-122"/>
              </a:rPr>
              <a:t>Ca∷=</a:t>
            </a:r>
            <a:r>
              <a:rPr kumimoji="1" lang="en-US" altLang="zh-CN" sz="1200" b="1" dirty="0" err="1" smtClean="0">
                <a:solidFill>
                  <a:srgbClr val="FF0000"/>
                </a:solidFill>
                <a:latin typeface="Times New Roman" panose="02020603050405020304" pitchFamily="18" charset="0"/>
                <a:ea typeface="楷体_GB2312" pitchFamily="49" charset="-122"/>
              </a:rPr>
              <a:t>aaC</a:t>
            </a:r>
            <a:r>
              <a:rPr kumimoji="1" lang="en-US" altLang="zh-CN" sz="1200" b="1" dirty="0" smtClean="0">
                <a:solidFill>
                  <a:srgbClr val="FF0000"/>
                </a:solidFill>
                <a:latin typeface="Times New Roman" panose="02020603050405020304" pitchFamily="18" charset="0"/>
                <a:ea typeface="楷体_GB2312" pitchFamily="49" charset="-122"/>
              </a:rPr>
              <a:t>   CB∷=E</a:t>
            </a:r>
            <a:r>
              <a:rPr kumimoji="1" lang="zh-CN" altLang="en-US" sz="1200" b="1" dirty="0" smtClean="0">
                <a:solidFill>
                  <a:schemeClr val="tx1"/>
                </a:solidFill>
                <a:latin typeface="Times New Roman" panose="02020603050405020304" pitchFamily="18" charset="0"/>
                <a:ea typeface="楷体_GB2312" pitchFamily="49" charset="-122"/>
              </a:rPr>
              <a:t>这样的产生式。这种产生式左部出现了</a:t>
            </a:r>
            <a:r>
              <a:rPr kumimoji="1" lang="en-US" altLang="zh-CN" sz="1200" b="1" dirty="0" smtClean="0">
                <a:solidFill>
                  <a:schemeClr val="tx1"/>
                </a:solidFill>
                <a:latin typeface="Times New Roman" panose="02020603050405020304" pitchFamily="18" charset="0"/>
                <a:ea typeface="楷体_GB2312" pitchFamily="49" charset="-122"/>
              </a:rPr>
              <a:t>2</a:t>
            </a:r>
            <a:r>
              <a:rPr kumimoji="1" lang="zh-CN" altLang="en-US" sz="1200" b="1" dirty="0" smtClean="0">
                <a:solidFill>
                  <a:schemeClr val="tx1"/>
                </a:solidFill>
                <a:latin typeface="Times New Roman" panose="02020603050405020304" pitchFamily="18" charset="0"/>
                <a:ea typeface="楷体_GB2312" pitchFamily="49" charset="-122"/>
              </a:rPr>
              <a:t>个及以上的符号，</a:t>
            </a:r>
            <a:r>
              <a:rPr kumimoji="1" lang="en-US" altLang="zh-CN" sz="1200" b="1" dirty="0" smtClean="0">
                <a:solidFill>
                  <a:schemeClr val="tx1"/>
                </a:solidFill>
                <a:latin typeface="Times New Roman" panose="02020603050405020304" pitchFamily="18" charset="0"/>
                <a:ea typeface="楷体_GB2312" pitchFamily="49" charset="-122"/>
              </a:rPr>
              <a:t>0</a:t>
            </a:r>
            <a:r>
              <a:rPr kumimoji="1" lang="zh-CN" altLang="en-US" sz="1200" b="1" dirty="0" smtClean="0">
                <a:solidFill>
                  <a:schemeClr val="tx1"/>
                </a:solidFill>
                <a:latin typeface="Times New Roman" panose="02020603050405020304" pitchFamily="18" charset="0"/>
                <a:ea typeface="楷体_GB2312" pitchFamily="49" charset="-122"/>
              </a:rPr>
              <a:t>型文法所产生语言的求解方法本质上和前面讨论的方法是相似的，文法的开始符号推导出来的所有句子的集合就是该文法所产生的语言。但由于产生式左部出现了多个符号，因此在推导的过程中需要考虑哪些符号或符号串组成产生式的左部。我们以句子</a:t>
            </a:r>
            <a:r>
              <a:rPr kumimoji="1" lang="en-US" altLang="zh-CN" sz="1200" b="1" dirty="0" smtClean="0">
                <a:solidFill>
                  <a:schemeClr val="tx1"/>
                </a:solidFill>
                <a:latin typeface="Times New Roman" panose="02020603050405020304" pitchFamily="18" charset="0"/>
                <a:ea typeface="楷体_GB2312" pitchFamily="49" charset="-122"/>
              </a:rPr>
              <a:t>aa</a:t>
            </a:r>
            <a:r>
              <a:rPr kumimoji="1" lang="zh-CN" altLang="en-US" sz="1200" b="1" dirty="0" smtClean="0">
                <a:solidFill>
                  <a:schemeClr val="tx1"/>
                </a:solidFill>
                <a:latin typeface="Times New Roman" panose="02020603050405020304" pitchFamily="18" charset="0"/>
                <a:ea typeface="楷体_GB2312" pitchFamily="49" charset="-122"/>
              </a:rPr>
              <a:t>的推导过程为例，简单分析一下这个过程。在这个推导序列中，用红笔标注出来的就是每次直接推导所应用产生的左部。在这个例子中，我们在第</a:t>
            </a:r>
            <a:r>
              <a:rPr kumimoji="1" lang="en-US" altLang="zh-CN" b="1" dirty="0" smtClean="0">
                <a:latin typeface="宋体" panose="02010600030101010101" pitchFamily="2" charset="-122"/>
              </a:rPr>
              <a:t>②</a:t>
            </a:r>
            <a:r>
              <a:rPr kumimoji="1" lang="zh-CN" altLang="en-US" b="1" dirty="0" smtClean="0">
                <a:latin typeface="宋体" panose="02010600030101010101" pitchFamily="2" charset="-122"/>
              </a:rPr>
              <a:t>步直接推导中，将</a:t>
            </a:r>
            <a:r>
              <a:rPr kumimoji="1" lang="en-US" altLang="zh-CN" b="1" dirty="0" smtClean="0">
                <a:latin typeface="宋体" panose="02010600030101010101" pitchFamily="2" charset="-122"/>
              </a:rPr>
              <a:t>CB</a:t>
            </a:r>
            <a:r>
              <a:rPr kumimoji="1" lang="zh-CN" altLang="en-US" b="1" dirty="0" smtClean="0">
                <a:latin typeface="宋体" panose="02010600030101010101" pitchFamily="2" charset="-122"/>
              </a:rPr>
              <a:t>直接推导到</a:t>
            </a:r>
            <a:r>
              <a:rPr kumimoji="1" lang="en-US" altLang="zh-CN" b="1" dirty="0" smtClean="0">
                <a:latin typeface="宋体" panose="02010600030101010101" pitchFamily="2" charset="-122"/>
              </a:rPr>
              <a:t>E</a:t>
            </a:r>
            <a:r>
              <a:rPr kumimoji="1" lang="zh-CN" altLang="en-US" b="1" dirty="0" smtClean="0">
                <a:latin typeface="宋体" panose="02010600030101010101" pitchFamily="2" charset="-122"/>
              </a:rPr>
              <a:t>，同学们可以尝试将</a:t>
            </a:r>
            <a:r>
              <a:rPr kumimoji="1" lang="en-US" altLang="zh-CN" b="1" dirty="0" smtClean="0">
                <a:latin typeface="宋体" panose="02010600030101010101" pitchFamily="2" charset="-122"/>
              </a:rPr>
              <a:t>CB</a:t>
            </a:r>
            <a:r>
              <a:rPr kumimoji="1" lang="zh-CN" altLang="en-US" b="1" dirty="0" smtClean="0">
                <a:latin typeface="宋体" panose="02010600030101010101" pitchFamily="2" charset="-122"/>
              </a:rPr>
              <a:t>推到</a:t>
            </a:r>
            <a:r>
              <a:rPr kumimoji="1" lang="en-US" altLang="zh-CN" b="1" dirty="0" smtClean="0">
                <a:latin typeface="宋体" panose="02010600030101010101" pitchFamily="2" charset="-122"/>
              </a:rPr>
              <a:t>DB</a:t>
            </a:r>
            <a:r>
              <a:rPr kumimoji="1" lang="zh-CN" altLang="en-US" b="1" dirty="0" smtClean="0">
                <a:latin typeface="宋体" panose="02010600030101010101" pitchFamily="2" charset="-122"/>
              </a:rPr>
              <a:t>，就会看到句子产生的规律。</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40</a:t>
            </a:fld>
            <a:endParaRPr lang="zh-CN" altLang="en-US"/>
          </a:p>
        </p:txBody>
      </p:sp>
    </p:spTree>
    <p:extLst>
      <p:ext uri="{BB962C8B-B14F-4D97-AF65-F5344CB8AC3E}">
        <p14:creationId xmlns:p14="http://schemas.microsoft.com/office/powerpoint/2010/main" val="402800003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905" algn="just">
              <a:lnSpc>
                <a:spcPct val="120000"/>
              </a:lnSpc>
              <a:spcBef>
                <a:spcPct val="20000"/>
              </a:spcBef>
              <a:buClr>
                <a:schemeClr val="accent1"/>
              </a:buClr>
              <a:buSzPct val="80000"/>
              <a:defRPr/>
            </a:pPr>
            <a:r>
              <a:rPr lang="zh-CN" altLang="en-US" dirty="0" smtClean="0"/>
              <a:t>下面我们来看</a:t>
            </a:r>
            <a:r>
              <a:rPr lang="en-US" altLang="zh-CN" dirty="0" smtClean="0"/>
              <a:t>1</a:t>
            </a:r>
            <a:r>
              <a:rPr lang="zh-CN" altLang="en-US" dirty="0" smtClean="0"/>
              <a:t>型文法的定义，</a:t>
            </a:r>
            <a:r>
              <a:rPr lang="zh-CN" altLang="en-US" sz="1200" b="1" dirty="0" smtClean="0">
                <a:latin typeface="Times New Roman" panose="02020603050405020304" pitchFamily="18" charset="0"/>
                <a:ea typeface="楷体_GB2312" pitchFamily="49" charset="-122"/>
              </a:rPr>
              <a:t>若在文法</a:t>
            </a:r>
            <a:r>
              <a:rPr lang="en-US" altLang="zh-CN" sz="1200" b="1" dirty="0" smtClean="0">
                <a:latin typeface="Times New Roman" panose="02020603050405020304" pitchFamily="18" charset="0"/>
                <a:ea typeface="楷体_GB2312" pitchFamily="49" charset="-122"/>
              </a:rPr>
              <a:t>G</a:t>
            </a:r>
            <a:r>
              <a:rPr lang="zh-CN" altLang="en-US" sz="1200" b="1" dirty="0" smtClean="0">
                <a:latin typeface="Times New Roman" panose="02020603050405020304" pitchFamily="18" charset="0"/>
                <a:ea typeface="楷体_GB2312" pitchFamily="49" charset="-122"/>
              </a:rPr>
              <a:t>中，</a:t>
            </a:r>
            <a:r>
              <a:rPr lang="en-US" altLang="zh-CN" sz="1200" b="1" dirty="0" smtClean="0">
                <a:latin typeface="Times New Roman" panose="02020603050405020304" pitchFamily="18" charset="0"/>
                <a:ea typeface="楷体_GB2312" pitchFamily="49" charset="-122"/>
              </a:rPr>
              <a:t>P</a:t>
            </a:r>
            <a:r>
              <a:rPr lang="zh-CN" altLang="en-US" sz="1200" b="1" dirty="0" smtClean="0">
                <a:latin typeface="Times New Roman" panose="02020603050405020304" pitchFamily="18" charset="0"/>
                <a:ea typeface="楷体_GB2312" pitchFamily="49" charset="-122"/>
              </a:rPr>
              <a:t>中规则具有如下形式：      </a:t>
            </a:r>
            <a:r>
              <a:rPr lang="en-US" altLang="zh-CN" sz="1200" b="1" dirty="0" smtClean="0">
                <a:latin typeface="Times New Roman" panose="02020603050405020304" pitchFamily="18" charset="0"/>
                <a:ea typeface="楷体_GB2312" pitchFamily="49" charset="-122"/>
              </a:rPr>
              <a:t>αAβ∷=α</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b="1" dirty="0" smtClean="0">
                <a:latin typeface="Times New Roman" panose="02020603050405020304" pitchFamily="18" charset="0"/>
                <a:ea typeface="楷体_GB2312" pitchFamily="49" charset="-122"/>
              </a:rPr>
              <a:t>β</a:t>
            </a:r>
            <a:r>
              <a:rPr lang="zh-CN" altLang="en-US" sz="1200" b="1" dirty="0" smtClean="0">
                <a:latin typeface="Times New Roman" panose="02020603050405020304" pitchFamily="18" charset="0"/>
                <a:ea typeface="楷体_GB2312" pitchFamily="49" charset="-122"/>
              </a:rPr>
              <a:t>      其中</a:t>
            </a:r>
            <a:r>
              <a:rPr lang="en-US" altLang="zh-CN" sz="1200" b="1" dirty="0" smtClean="0">
                <a:latin typeface="Times New Roman" panose="02020603050405020304" pitchFamily="18" charset="0"/>
                <a:ea typeface="楷体_GB2312" pitchFamily="49" charset="-122"/>
              </a:rPr>
              <a:t>α,β∈V</a:t>
            </a:r>
            <a:r>
              <a:rPr lang="en-US" altLang="zh-CN" sz="1200" b="1" baseline="30000"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rPr>
              <a:t>,A∈</a:t>
            </a:r>
            <a:r>
              <a:rPr lang="zh-CN" altLang="en-US" sz="1200" b="1" dirty="0" smtClean="0">
                <a:latin typeface="Times New Roman" panose="02020603050405020304" pitchFamily="18" charset="0"/>
                <a:ea typeface="楷体_GB2312" pitchFamily="49" charset="-122"/>
              </a:rPr>
              <a:t>Ｖ</a:t>
            </a:r>
            <a:r>
              <a:rPr lang="zh-CN" altLang="en-US" sz="1200" b="1" baseline="-25000" dirty="0" smtClean="0">
                <a:latin typeface="Times New Roman" panose="02020603050405020304" pitchFamily="18" charset="0"/>
                <a:ea typeface="楷体_GB2312" pitchFamily="49" charset="-122"/>
              </a:rPr>
              <a:t>Ｎ</a:t>
            </a:r>
            <a:r>
              <a:rPr lang="en-US" altLang="zh-CN" sz="1200" b="1" dirty="0" smtClean="0">
                <a:latin typeface="Times New Roman" panose="02020603050405020304" pitchFamily="18" charset="0"/>
                <a:ea typeface="楷体_GB2312" pitchFamily="49" charset="-122"/>
              </a:rPr>
              <a:t>,</a:t>
            </a:r>
            <a:r>
              <a:rPr lang="en-US" altLang="zh-CN" sz="1200" kern="1200" dirty="0" smtClean="0">
                <a:solidFill>
                  <a:schemeClr val="tx1"/>
                </a:solidFill>
                <a:effectLst/>
                <a:latin typeface="+mn-lt"/>
                <a:ea typeface="+mn-ea"/>
                <a:cs typeface="+mn-cs"/>
                <a:sym typeface="Symbol" panose="05050102010706020507" pitchFamily="18" charset="2"/>
              </a:rPr>
              <a:t> </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Ｖ</a:t>
            </a:r>
            <a:r>
              <a:rPr lang="zh-CN" altLang="en-US" sz="1200" b="1" baseline="30000"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则称文法</a:t>
            </a:r>
            <a:r>
              <a:rPr lang="en-US" altLang="zh-CN" sz="1200" b="1" dirty="0" smtClean="0">
                <a:latin typeface="Times New Roman" panose="02020603050405020304" pitchFamily="18" charset="0"/>
                <a:ea typeface="楷体_GB2312" pitchFamily="49" charset="-122"/>
              </a:rPr>
              <a:t>G</a:t>
            </a:r>
            <a:r>
              <a:rPr lang="zh-CN" altLang="en-US" sz="1200" b="1" dirty="0" smtClean="0">
                <a:latin typeface="Times New Roman" panose="02020603050405020304" pitchFamily="18" charset="0"/>
                <a:ea typeface="楷体_GB2312" pitchFamily="49" charset="-122"/>
              </a:rPr>
              <a:t>为</a:t>
            </a:r>
            <a:r>
              <a:rPr lang="en-US" altLang="zh-CN" sz="1200" b="1" dirty="0" smtClean="0">
                <a:solidFill>
                  <a:srgbClr val="FFC000"/>
                </a:solidFill>
                <a:latin typeface="Times New Roman" panose="02020603050405020304" pitchFamily="18" charset="0"/>
                <a:ea typeface="楷体_GB2312" pitchFamily="49" charset="-122"/>
              </a:rPr>
              <a:t>1</a:t>
            </a:r>
            <a:r>
              <a:rPr lang="zh-CN" altLang="en-US" sz="1200" b="1" dirty="0" smtClean="0">
                <a:solidFill>
                  <a:srgbClr val="FFC000"/>
                </a:solidFill>
                <a:latin typeface="Times New Roman" panose="02020603050405020304" pitchFamily="18" charset="0"/>
                <a:ea typeface="楷体_GB2312" pitchFamily="49" charset="-122"/>
              </a:rPr>
              <a:t>型文法或上下文有关文法。</a:t>
            </a:r>
            <a:r>
              <a:rPr lang="zh-CN" altLang="zh-CN" sz="1200" kern="1200" dirty="0" smtClean="0">
                <a:solidFill>
                  <a:schemeClr val="tx1"/>
                </a:solidFill>
                <a:effectLst/>
                <a:latin typeface="+mn-lt"/>
                <a:ea typeface="+mn-ea"/>
                <a:cs typeface="+mn-cs"/>
              </a:rPr>
              <a:t>之所以称为上下文有关文法，是因为非终结符号</a:t>
            </a:r>
            <a:r>
              <a:rPr lang="en-US" altLang="zh-CN" sz="1200" kern="1200" dirty="0"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只有在</a:t>
            </a:r>
            <a:r>
              <a:rPr lang="en-US" altLang="zh-CN" sz="1200" kern="1200" dirty="0" smtClean="0">
                <a:solidFill>
                  <a:schemeClr val="tx1"/>
                </a:solidFill>
                <a:effectLst/>
                <a:latin typeface="+mn-lt"/>
                <a:ea typeface="+mn-ea"/>
                <a:cs typeface="+mn-cs"/>
                <a:sym typeface="Symbol" panose="05050102010706020507" pitchFamily="18" charset="2"/>
              </a:rPr>
              <a:t></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sym typeface="Symbol" panose="05050102010706020507" pitchFamily="18" charset="2"/>
              </a:rPr>
              <a:t></a:t>
            </a:r>
            <a:r>
              <a:rPr lang="zh-CN" altLang="zh-CN" sz="1200" kern="1200" dirty="0" smtClean="0">
                <a:solidFill>
                  <a:schemeClr val="tx1"/>
                </a:solidFill>
                <a:effectLst/>
                <a:latin typeface="+mn-lt"/>
                <a:ea typeface="+mn-ea"/>
                <a:cs typeface="+mn-cs"/>
              </a:rPr>
              <a:t>这样的上下文环境时才能替换成</a:t>
            </a:r>
            <a:r>
              <a:rPr lang="en-US" altLang="zh-CN" sz="1200" kern="1200" dirty="0" smtClean="0">
                <a:solidFill>
                  <a:schemeClr val="tx1"/>
                </a:solidFill>
                <a:effectLst/>
                <a:latin typeface="+mn-lt"/>
                <a:ea typeface="+mn-ea"/>
                <a:cs typeface="+mn-cs"/>
                <a:sym typeface="Symbol" panose="05050102010706020507" pitchFamily="18" charset="2"/>
              </a:rPr>
              <a:t></a:t>
            </a:r>
            <a:r>
              <a:rPr lang="zh-CN" altLang="zh-CN" sz="1200" kern="1200" dirty="0" smtClean="0">
                <a:solidFill>
                  <a:schemeClr val="tx1"/>
                </a:solidFill>
                <a:effectLst/>
                <a:latin typeface="+mn-lt"/>
                <a:ea typeface="+mn-ea"/>
                <a:cs typeface="+mn-cs"/>
              </a:rPr>
              <a:t>。从上述定义可以看出产生式右部不允许出现空符号串，通常可以将这种条件放宽，允许</a:t>
            </a:r>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型文法中包含有形如</a:t>
            </a:r>
            <a:r>
              <a:rPr lang="en-US" altLang="zh-CN" sz="1200" kern="1200" dirty="0" smtClean="0">
                <a:solidFill>
                  <a:schemeClr val="tx1"/>
                </a:solidFill>
                <a:effectLst/>
                <a:latin typeface="+mn-lt"/>
                <a:ea typeface="+mn-ea"/>
                <a:cs typeface="+mn-cs"/>
              </a:rPr>
              <a:t>S</a:t>
            </a:r>
            <a:r>
              <a:rPr lang="en-US" altLang="zh-CN" sz="1200" kern="1200" dirty="0" smtClean="0">
                <a:solidFill>
                  <a:schemeClr val="tx1"/>
                </a:solidFill>
                <a:effectLst/>
                <a:latin typeface="+mn-lt"/>
                <a:ea typeface="+mn-ea"/>
                <a:cs typeface="+mn-cs"/>
                <a:sym typeface="Symbol" panose="05050102010706020507" pitchFamily="18" charset="2"/>
              </a:rPr>
              <a:t></a:t>
            </a:r>
            <a:r>
              <a:rPr lang="zh-CN" altLang="zh-CN" sz="1200" kern="1200" dirty="0" smtClean="0">
                <a:solidFill>
                  <a:schemeClr val="tx1"/>
                </a:solidFill>
                <a:effectLst/>
                <a:latin typeface="+mn-lt"/>
                <a:ea typeface="+mn-ea"/>
                <a:cs typeface="+mn-cs"/>
              </a:rPr>
              <a:t>的产生式，但这种情况下要求</a:t>
            </a:r>
            <a:r>
              <a:rPr lang="en-US" altLang="zh-CN" sz="1200" kern="1200" dirty="0" smtClean="0">
                <a:solidFill>
                  <a:schemeClr val="tx1"/>
                </a:solidFill>
                <a:effectLst/>
                <a:latin typeface="+mn-lt"/>
                <a:ea typeface="+mn-ea"/>
                <a:cs typeface="+mn-cs"/>
              </a:rPr>
              <a:t>S</a:t>
            </a:r>
            <a:r>
              <a:rPr lang="zh-CN" altLang="zh-CN" sz="1200" kern="1200" dirty="0" smtClean="0">
                <a:solidFill>
                  <a:schemeClr val="tx1"/>
                </a:solidFill>
                <a:effectLst/>
                <a:latin typeface="+mn-lt"/>
                <a:ea typeface="+mn-ea"/>
                <a:cs typeface="+mn-cs"/>
              </a:rPr>
              <a:t>不能出现在任何产生式右部。</a:t>
            </a:r>
            <a:r>
              <a:rPr kumimoji="1" lang="en-US" altLang="zh-CN" sz="1200" b="1" dirty="0" smtClean="0">
                <a:latin typeface="Times New Roman" panose="02020603050405020304" pitchFamily="18" charset="0"/>
                <a:ea typeface="楷体_GB2312" pitchFamily="49" charset="-122"/>
              </a:rPr>
              <a:t>1</a:t>
            </a:r>
            <a:r>
              <a:rPr kumimoji="1" lang="zh-CN" altLang="en-US" sz="1200" b="1" dirty="0" smtClean="0">
                <a:latin typeface="Times New Roman" panose="02020603050405020304" pitchFamily="18" charset="0"/>
                <a:ea typeface="楷体_GB2312" pitchFamily="49" charset="-122"/>
              </a:rPr>
              <a:t>型文法相应的语言称</a:t>
            </a:r>
            <a:r>
              <a:rPr kumimoji="1" lang="en-US" altLang="zh-CN" sz="1200" b="1" dirty="0" smtClean="0">
                <a:latin typeface="Times New Roman" panose="02020603050405020304" pitchFamily="18" charset="0"/>
                <a:ea typeface="楷体_GB2312" pitchFamily="49" charset="-122"/>
              </a:rPr>
              <a:t>1</a:t>
            </a:r>
            <a:r>
              <a:rPr kumimoji="1" lang="zh-CN" altLang="en-US" sz="1200" b="1" dirty="0" smtClean="0">
                <a:latin typeface="Times New Roman" panose="02020603050405020304" pitchFamily="18" charset="0"/>
                <a:ea typeface="楷体_GB2312" pitchFamily="49" charset="-122"/>
              </a:rPr>
              <a:t>型语言，</a:t>
            </a:r>
            <a:r>
              <a:rPr lang="zh-CN" altLang="en-US" sz="1200" b="1" dirty="0" smtClean="0">
                <a:latin typeface="Times New Roman" panose="02020603050405020304" pitchFamily="18" charset="0"/>
                <a:ea typeface="楷体_GB2312" pitchFamily="49" charset="-122"/>
              </a:rPr>
              <a:t>简记为</a:t>
            </a:r>
            <a:r>
              <a:rPr lang="en-US" altLang="zh-CN" sz="1200" b="1" dirty="0" smtClean="0">
                <a:latin typeface="Times New Roman" panose="02020603050405020304" pitchFamily="18" charset="0"/>
                <a:ea typeface="楷体_GB2312" pitchFamily="49" charset="-122"/>
              </a:rPr>
              <a:t>CSL</a:t>
            </a:r>
            <a:r>
              <a:rPr lang="zh-CN" altLang="en-US" sz="1200" b="1" dirty="0" smtClean="0">
                <a:latin typeface="Times New Roman" panose="02020603050405020304" pitchFamily="18" charset="0"/>
                <a:ea typeface="楷体_GB2312" pitchFamily="49" charset="-122"/>
              </a:rPr>
              <a:t>或</a:t>
            </a:r>
            <a:r>
              <a:rPr lang="en-US" altLang="zh-CN" sz="1200" b="1" baseline="-25000" dirty="0" smtClean="0">
                <a:latin typeface="Times New Roman" panose="02020603050405020304" pitchFamily="18" charset="0"/>
                <a:ea typeface="楷体_GB2312" pitchFamily="49" charset="-122"/>
              </a:rPr>
              <a:t> </a:t>
            </a:r>
            <a:r>
              <a:rPr kumimoji="1" lang="en-US" altLang="zh-CN" sz="1200" b="1" dirty="0" smtClean="0">
                <a:latin typeface="Times New Roman" panose="02020603050405020304" pitchFamily="18" charset="0"/>
                <a:ea typeface="楷体_GB2312" pitchFamily="49" charset="-122"/>
              </a:rPr>
              <a:t>L</a:t>
            </a:r>
            <a:r>
              <a:rPr kumimoji="1" lang="en-US" altLang="zh-CN" sz="1200" b="1" baseline="-25000" dirty="0" smtClean="0">
                <a:latin typeface="Times New Roman" panose="02020603050405020304" pitchFamily="18" charset="0"/>
                <a:ea typeface="楷体_GB2312" pitchFamily="49" charset="-122"/>
              </a:rPr>
              <a:t>1</a:t>
            </a:r>
            <a:r>
              <a:rPr kumimoji="1" lang="zh-CN" altLang="en-US" sz="1200" b="1" dirty="0" smtClean="0">
                <a:latin typeface="Times New Roman" panose="02020603050405020304" pitchFamily="18" charset="0"/>
                <a:ea typeface="楷体_GB2312" pitchFamily="49" charset="-122"/>
              </a:rPr>
              <a:t>。</a:t>
            </a:r>
            <a:r>
              <a:rPr kumimoji="1" lang="zh-CN" altLang="en-US" sz="1200" b="1" dirty="0" smtClean="0">
                <a:latin typeface="宋体" panose="02010600030101010101" pitchFamily="2" charset="-122"/>
              </a:rPr>
              <a:t> </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41</a:t>
            </a:fld>
            <a:endParaRPr lang="zh-CN" altLang="en-US"/>
          </a:p>
        </p:txBody>
      </p:sp>
    </p:spTree>
    <p:extLst>
      <p:ext uri="{BB962C8B-B14F-4D97-AF65-F5344CB8AC3E}">
        <p14:creationId xmlns:p14="http://schemas.microsoft.com/office/powerpoint/2010/main" val="21740773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下面给出一个</a:t>
            </a:r>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型文法的示例。</a:t>
            </a:r>
            <a:r>
              <a:rPr lang="zh-CN" altLang="en-US" sz="1200" kern="1200" dirty="0" smtClean="0">
                <a:solidFill>
                  <a:schemeClr val="tx1"/>
                </a:solidFill>
                <a:effectLst/>
                <a:latin typeface="+mn-lt"/>
                <a:ea typeface="+mn-ea"/>
                <a:cs typeface="+mn-cs"/>
              </a:rPr>
              <a:t>在这个例子中，我们很容易找到</a:t>
            </a:r>
            <a:r>
              <a:rPr kumimoji="1" lang="en-US" altLang="zh-CN" sz="1200" b="1" dirty="0" smtClean="0">
                <a:latin typeface="Times New Roman" panose="02020603050405020304" pitchFamily="18" charset="0"/>
                <a:ea typeface="楷体_GB2312" pitchFamily="49" charset="-122"/>
              </a:rPr>
              <a:t>S∷=</a:t>
            </a:r>
            <a:r>
              <a:rPr kumimoji="1" lang="en-US" altLang="zh-CN" sz="1200" b="1" dirty="0" err="1" smtClean="0">
                <a:latin typeface="Times New Roman" panose="02020603050405020304" pitchFamily="18" charset="0"/>
                <a:ea typeface="楷体_GB2312" pitchFamily="49" charset="-122"/>
              </a:rPr>
              <a:t>aSBC</a:t>
            </a:r>
            <a:r>
              <a:rPr kumimoji="1" lang="en-US" altLang="zh-CN" sz="1200" b="1" dirty="0" smtClean="0">
                <a:latin typeface="Times New Roman" panose="02020603050405020304" pitchFamily="18" charset="0"/>
                <a:ea typeface="楷体_GB2312" pitchFamily="49" charset="-122"/>
              </a:rPr>
              <a:t>    S∷=</a:t>
            </a:r>
            <a:r>
              <a:rPr kumimoji="1" lang="en-US" altLang="zh-CN" sz="1200" b="1" dirty="0" err="1" smtClean="0">
                <a:latin typeface="Times New Roman" panose="02020603050405020304" pitchFamily="18" charset="0"/>
                <a:ea typeface="楷体_GB2312" pitchFamily="49" charset="-122"/>
              </a:rPr>
              <a:t>aBC</a:t>
            </a:r>
            <a:r>
              <a:rPr kumimoji="1" lang="en-US" altLang="zh-CN" sz="1200" b="1" dirty="0" smtClean="0">
                <a:latin typeface="Times New Roman" panose="02020603050405020304" pitchFamily="18" charset="0"/>
                <a:ea typeface="楷体_GB2312" pitchFamily="49" charset="-122"/>
              </a:rPr>
              <a:t> </a:t>
            </a:r>
            <a:r>
              <a:rPr kumimoji="1" lang="zh-CN" altLang="en-US" sz="1200" b="1" dirty="0" smtClean="0">
                <a:latin typeface="Times New Roman" panose="02020603050405020304" pitchFamily="18" charset="0"/>
                <a:ea typeface="楷体_GB2312" pitchFamily="49" charset="-122"/>
              </a:rPr>
              <a:t>这两条产生式的上下文均为</a:t>
            </a:r>
            <a:r>
              <a:rPr lang="en-US" altLang="zh-CN" sz="1200" kern="1200" dirty="0" smtClean="0">
                <a:solidFill>
                  <a:schemeClr val="tx1"/>
                </a:solidFill>
                <a:effectLst/>
                <a:latin typeface="+mn-lt"/>
                <a:ea typeface="+mn-ea"/>
                <a:cs typeface="+mn-cs"/>
                <a:sym typeface="Symbol" panose="05050102010706020507" pitchFamily="18" charset="2"/>
              </a:rPr>
              <a:t></a:t>
            </a:r>
            <a:r>
              <a:rPr lang="zh-CN" altLang="en-US" sz="1200" kern="1200" dirty="0" smtClean="0">
                <a:solidFill>
                  <a:schemeClr val="tx1"/>
                </a:solidFill>
                <a:effectLst/>
                <a:latin typeface="+mn-lt"/>
                <a:ea typeface="+mn-ea"/>
                <a:cs typeface="+mn-cs"/>
                <a:sym typeface="Symbol" panose="05050102010706020507" pitchFamily="18" charset="2"/>
              </a:rPr>
              <a:t>空符号串，对于</a:t>
            </a:r>
            <a:r>
              <a:rPr kumimoji="1" lang="en-US" altLang="zh-CN" sz="1200" b="1" dirty="0" err="1" smtClean="0">
                <a:latin typeface="Times New Roman" panose="02020603050405020304" pitchFamily="18" charset="0"/>
                <a:ea typeface="楷体_GB2312" pitchFamily="49" charset="-122"/>
              </a:rPr>
              <a:t>aB</a:t>
            </a:r>
            <a:r>
              <a:rPr kumimoji="1" lang="en-US" altLang="zh-CN" sz="1200" b="1" dirty="0" smtClean="0">
                <a:latin typeface="Times New Roman" panose="02020603050405020304" pitchFamily="18" charset="0"/>
                <a:ea typeface="楷体_GB2312" pitchFamily="49" charset="-122"/>
              </a:rPr>
              <a:t>∷=ab </a:t>
            </a:r>
            <a:r>
              <a:rPr kumimoji="1" lang="zh-CN" altLang="en-US" sz="1200" b="1" dirty="0" smtClean="0">
                <a:latin typeface="Times New Roman" panose="02020603050405020304" pitchFamily="18" charset="0"/>
                <a:ea typeface="楷体_GB2312" pitchFamily="49" charset="-122"/>
              </a:rPr>
              <a:t>的上文为</a:t>
            </a:r>
            <a:r>
              <a:rPr kumimoji="1" lang="en-US" altLang="zh-CN" sz="1200" b="1" dirty="0" smtClean="0">
                <a:latin typeface="Times New Roman" panose="02020603050405020304" pitchFamily="18" charset="0"/>
                <a:ea typeface="楷体_GB2312" pitchFamily="49" charset="-122"/>
              </a:rPr>
              <a:t>a</a:t>
            </a:r>
            <a:r>
              <a:rPr kumimoji="1" lang="zh-CN" altLang="en-US" sz="1200" b="1" dirty="0" smtClean="0">
                <a:latin typeface="Times New Roman" panose="02020603050405020304" pitchFamily="18" charset="0"/>
                <a:ea typeface="楷体_GB2312" pitchFamily="49" charset="-122"/>
              </a:rPr>
              <a:t>，下文为</a:t>
            </a:r>
            <a:r>
              <a:rPr lang="zh-CN" altLang="en-US" sz="1200" kern="1200" dirty="0" smtClean="0">
                <a:solidFill>
                  <a:schemeClr val="tx1"/>
                </a:solidFill>
                <a:effectLst/>
                <a:latin typeface="+mn-lt"/>
                <a:ea typeface="+mn-ea"/>
                <a:cs typeface="+mn-cs"/>
                <a:sym typeface="Symbol" panose="05050102010706020507" pitchFamily="18" charset="2"/>
              </a:rPr>
              <a:t>空符号串，</a:t>
            </a:r>
            <a:r>
              <a:rPr kumimoji="1" lang="en-US" altLang="zh-CN" sz="1200" b="1" dirty="0" err="1" smtClean="0">
                <a:latin typeface="Times New Roman" panose="02020603050405020304" pitchFamily="18" charset="0"/>
                <a:ea typeface="楷体_GB2312" pitchFamily="49" charset="-122"/>
              </a:rPr>
              <a:t>bB</a:t>
            </a:r>
            <a:r>
              <a:rPr kumimoji="1" lang="en-US" altLang="zh-CN" sz="1200" b="1" dirty="0" smtClean="0">
                <a:latin typeface="Times New Roman" panose="02020603050405020304" pitchFamily="18" charset="0"/>
                <a:ea typeface="楷体_GB2312" pitchFamily="49" charset="-122"/>
              </a:rPr>
              <a:t>∷=bb </a:t>
            </a:r>
            <a:r>
              <a:rPr lang="en-US" altLang="zh-CN" sz="1200" kern="1200" dirty="0" smtClean="0">
                <a:solidFill>
                  <a:schemeClr val="tx1"/>
                </a:solidFill>
                <a:effectLst/>
                <a:latin typeface="+mn-lt"/>
                <a:ea typeface="+mn-ea"/>
                <a:cs typeface="+mn-cs"/>
                <a:sym typeface="Symbol" panose="05050102010706020507" pitchFamily="18" charset="2"/>
              </a:rPr>
              <a:t> </a:t>
            </a:r>
            <a:r>
              <a:rPr kumimoji="1" lang="en-US" altLang="zh-CN" sz="1200" b="1" dirty="0" err="1" smtClean="0">
                <a:latin typeface="Times New Roman" panose="02020603050405020304" pitchFamily="18" charset="0"/>
                <a:ea typeface="楷体_GB2312" pitchFamily="49" charset="-122"/>
              </a:rPr>
              <a:t>bC</a:t>
            </a:r>
            <a:r>
              <a:rPr kumimoji="1" lang="en-US" altLang="zh-CN" sz="1200" b="1" dirty="0" smtClean="0">
                <a:latin typeface="Times New Roman" panose="02020603050405020304" pitchFamily="18" charset="0"/>
                <a:ea typeface="楷体_GB2312" pitchFamily="49" charset="-122"/>
              </a:rPr>
              <a:t>∷=</a:t>
            </a:r>
            <a:r>
              <a:rPr kumimoji="1" lang="en-US" altLang="zh-CN" sz="1200" b="1" dirty="0" err="1" smtClean="0">
                <a:latin typeface="Times New Roman" panose="02020603050405020304" pitchFamily="18" charset="0"/>
                <a:ea typeface="楷体_GB2312" pitchFamily="49" charset="-122"/>
              </a:rPr>
              <a:t>bc</a:t>
            </a:r>
            <a:r>
              <a:rPr kumimoji="1" lang="en-US" altLang="zh-CN" sz="1200" b="1" dirty="0" smtClean="0">
                <a:latin typeface="Times New Roman" panose="02020603050405020304" pitchFamily="18" charset="0"/>
                <a:ea typeface="楷体_GB2312" pitchFamily="49" charset="-122"/>
              </a:rPr>
              <a:t> </a:t>
            </a:r>
            <a:r>
              <a:rPr kumimoji="1" lang="zh-CN" altLang="en-US" sz="1200" b="1" dirty="0" smtClean="0">
                <a:latin typeface="Times New Roman" panose="02020603050405020304" pitchFamily="18" charset="0"/>
                <a:ea typeface="楷体_GB2312" pitchFamily="49" charset="-122"/>
              </a:rPr>
              <a:t>上文为</a:t>
            </a:r>
            <a:r>
              <a:rPr kumimoji="1" lang="en-US" altLang="zh-CN" sz="1200" b="1" dirty="0" smtClean="0">
                <a:latin typeface="Times New Roman" panose="02020603050405020304" pitchFamily="18" charset="0"/>
                <a:ea typeface="楷体_GB2312" pitchFamily="49" charset="-122"/>
              </a:rPr>
              <a:t>b</a:t>
            </a:r>
            <a:r>
              <a:rPr kumimoji="1" lang="zh-CN" altLang="en-US" sz="1200" b="1" dirty="0" smtClean="0">
                <a:latin typeface="Times New Roman" panose="02020603050405020304" pitchFamily="18" charset="0"/>
                <a:ea typeface="楷体_GB2312" pitchFamily="49" charset="-122"/>
              </a:rPr>
              <a:t>，下文为</a:t>
            </a:r>
            <a:r>
              <a:rPr lang="zh-CN" altLang="en-US" sz="1200" kern="1200" dirty="0" smtClean="0">
                <a:solidFill>
                  <a:schemeClr val="tx1"/>
                </a:solidFill>
                <a:effectLst/>
                <a:latin typeface="+mn-lt"/>
                <a:ea typeface="+mn-ea"/>
                <a:cs typeface="+mn-cs"/>
                <a:sym typeface="Symbol" panose="05050102010706020507" pitchFamily="18" charset="2"/>
              </a:rPr>
              <a:t>空符号串</a:t>
            </a:r>
            <a:r>
              <a:rPr lang="en-US" altLang="zh-CN" sz="1200" kern="1200" dirty="0" smtClean="0">
                <a:solidFill>
                  <a:schemeClr val="tx1"/>
                </a:solidFill>
                <a:effectLst/>
                <a:latin typeface="+mn-lt"/>
                <a:ea typeface="+mn-ea"/>
                <a:cs typeface="+mn-cs"/>
                <a:sym typeface="Symbol" panose="05050102010706020507" pitchFamily="18" charset="2"/>
              </a:rPr>
              <a:t>, </a:t>
            </a:r>
            <a:r>
              <a:rPr kumimoji="1" lang="en-US" altLang="zh-CN" sz="1200" b="1" dirty="0" err="1" smtClean="0">
                <a:latin typeface="Times New Roman" panose="02020603050405020304" pitchFamily="18" charset="0"/>
                <a:ea typeface="楷体_GB2312" pitchFamily="49" charset="-122"/>
              </a:rPr>
              <a:t>cC</a:t>
            </a:r>
            <a:r>
              <a:rPr kumimoji="1" lang="en-US" altLang="zh-CN" sz="1200" b="1" dirty="0" smtClean="0">
                <a:latin typeface="Times New Roman" panose="02020603050405020304" pitchFamily="18" charset="0"/>
                <a:ea typeface="楷体_GB2312" pitchFamily="49" charset="-122"/>
              </a:rPr>
              <a:t>∷=cc</a:t>
            </a:r>
            <a:r>
              <a:rPr kumimoji="1" lang="zh-CN" altLang="en-US" sz="1200" b="1" dirty="0" smtClean="0">
                <a:latin typeface="Times New Roman" panose="02020603050405020304" pitchFamily="18" charset="0"/>
                <a:ea typeface="楷体_GB2312" pitchFamily="49" charset="-122"/>
              </a:rPr>
              <a:t>上文为</a:t>
            </a:r>
            <a:r>
              <a:rPr kumimoji="1" lang="en-US" altLang="zh-CN" sz="1200" b="1" dirty="0" smtClean="0">
                <a:latin typeface="Times New Roman" panose="02020603050405020304" pitchFamily="18" charset="0"/>
                <a:ea typeface="楷体_GB2312" pitchFamily="49" charset="-122"/>
              </a:rPr>
              <a:t>c</a:t>
            </a:r>
            <a:r>
              <a:rPr kumimoji="1" lang="zh-CN" altLang="en-US" sz="1200" b="1" dirty="0" smtClean="0">
                <a:latin typeface="Times New Roman" panose="02020603050405020304" pitchFamily="18" charset="0"/>
                <a:ea typeface="楷体_GB2312" pitchFamily="49" charset="-122"/>
              </a:rPr>
              <a:t>，下文为</a:t>
            </a:r>
            <a:r>
              <a:rPr lang="zh-CN" altLang="en-US" sz="1200" kern="1200" dirty="0" smtClean="0">
                <a:solidFill>
                  <a:schemeClr val="tx1"/>
                </a:solidFill>
                <a:effectLst/>
                <a:latin typeface="+mn-lt"/>
                <a:ea typeface="+mn-ea"/>
                <a:cs typeface="+mn-cs"/>
                <a:sym typeface="Symbol" panose="05050102010706020507" pitchFamily="18" charset="2"/>
              </a:rPr>
              <a:t>空符号串。 但大家能找到</a:t>
            </a:r>
            <a:r>
              <a:rPr kumimoji="1" lang="en-US" altLang="zh-CN" sz="1200" b="1" dirty="0" smtClean="0">
                <a:solidFill>
                  <a:srgbClr val="FFC000"/>
                </a:solidFill>
                <a:latin typeface="Times New Roman" panose="02020603050405020304" pitchFamily="18" charset="0"/>
                <a:ea typeface="楷体_GB2312" pitchFamily="49" charset="-122"/>
              </a:rPr>
              <a:t>CB∷=BC</a:t>
            </a:r>
            <a:r>
              <a:rPr kumimoji="1" lang="zh-CN" altLang="en-US" sz="1200" b="1" dirty="0" smtClean="0">
                <a:solidFill>
                  <a:srgbClr val="FFC000"/>
                </a:solidFill>
                <a:latin typeface="Times New Roman" panose="02020603050405020304" pitchFamily="18" charset="0"/>
                <a:ea typeface="楷体_GB2312" pitchFamily="49" charset="-122"/>
              </a:rPr>
              <a:t>这条产生式对应的上下文吗？ 答案是找不到。那为什么我们将这种类型的文法也称为</a:t>
            </a:r>
            <a:r>
              <a:rPr kumimoji="1" lang="en-US" altLang="zh-CN" sz="1200" b="1" dirty="0" smtClean="0">
                <a:solidFill>
                  <a:srgbClr val="FFC000"/>
                </a:solidFill>
                <a:latin typeface="Times New Roman" panose="02020603050405020304" pitchFamily="18" charset="0"/>
                <a:ea typeface="楷体_GB2312" pitchFamily="49" charset="-122"/>
              </a:rPr>
              <a:t>1</a:t>
            </a:r>
            <a:r>
              <a:rPr kumimoji="1" lang="zh-CN" altLang="en-US" sz="1200" b="1" dirty="0" smtClean="0">
                <a:solidFill>
                  <a:srgbClr val="FFC000"/>
                </a:solidFill>
                <a:latin typeface="Times New Roman" panose="02020603050405020304" pitchFamily="18" charset="0"/>
                <a:ea typeface="楷体_GB2312" pitchFamily="49" charset="-122"/>
              </a:rPr>
              <a:t>型文法呢？那是因为我们可以通过等价的转换，将</a:t>
            </a:r>
            <a:r>
              <a:rPr kumimoji="1" lang="en-US" altLang="zh-CN" sz="1200" b="1" dirty="0" smtClean="0">
                <a:solidFill>
                  <a:srgbClr val="FFC000"/>
                </a:solidFill>
                <a:latin typeface="Times New Roman" panose="02020603050405020304" pitchFamily="18" charset="0"/>
                <a:ea typeface="楷体_GB2312" pitchFamily="49" charset="-122"/>
              </a:rPr>
              <a:t>CB∷=BC</a:t>
            </a:r>
            <a:r>
              <a:rPr kumimoji="1" lang="zh-CN" altLang="en-US" sz="1200" b="1" dirty="0" smtClean="0">
                <a:solidFill>
                  <a:srgbClr val="FFC000"/>
                </a:solidFill>
                <a:latin typeface="Times New Roman" panose="02020603050405020304" pitchFamily="18" charset="0"/>
                <a:ea typeface="楷体_GB2312" pitchFamily="49" charset="-122"/>
              </a:rPr>
              <a:t>转换成下面几条产生式，就很容易找到相应的上下文。</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42</a:t>
            </a:fld>
            <a:endParaRPr lang="zh-CN" altLang="en-US"/>
          </a:p>
        </p:txBody>
      </p:sp>
    </p:spTree>
    <p:extLst>
      <p:ext uri="{BB962C8B-B14F-4D97-AF65-F5344CB8AC3E}">
        <p14:creationId xmlns:p14="http://schemas.microsoft.com/office/powerpoint/2010/main" val="9689981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2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语法树形式定义如下：</a:t>
            </a:r>
          </a:p>
          <a:p>
            <a:pPr marL="419100" indent="-382588" algn="just">
              <a:lnSpc>
                <a:spcPct val="120000"/>
              </a:lnSpc>
              <a:spcBef>
                <a:spcPct val="20000"/>
              </a:spcBef>
              <a:buClr>
                <a:schemeClr val="accent1"/>
              </a:buClr>
              <a:buSzPct val="80000"/>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rPr>
              <a:t>       设有文法</a:t>
            </a:r>
            <a:r>
              <a:rPr lang="en-US" altLang="zh-CN" sz="1200" b="1" dirty="0" smtClean="0">
                <a:effectLst>
                  <a:outerShdw blurRad="38100" dist="38100" dir="2700000" algn="tl">
                    <a:srgbClr val="000000"/>
                  </a:outerShdw>
                </a:effectLst>
                <a:latin typeface="Times New Roman" pitchFamily="18" charset="0"/>
                <a:ea typeface="楷体_GB2312" pitchFamily="49" charset="-122"/>
              </a:rPr>
              <a:t>G=</a:t>
            </a:r>
            <a:r>
              <a:rPr lang="zh-CN" altLang="en-US" sz="1200" b="1"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V</a:t>
            </a:r>
            <a:r>
              <a:rPr lang="en-US" altLang="zh-CN" sz="1200" b="1" baseline="-25000" dirty="0" smtClean="0">
                <a:effectLst>
                  <a:outerShdw blurRad="38100" dist="38100" dir="2700000" algn="tl">
                    <a:srgbClr val="000000"/>
                  </a:outerShdw>
                </a:effectLst>
                <a:latin typeface="Times New Roman" pitchFamily="18" charset="0"/>
                <a:ea typeface="楷体_GB2312" pitchFamily="49" charset="-122"/>
              </a:rPr>
              <a:t>N</a:t>
            </a:r>
            <a:r>
              <a:rPr lang="zh-CN" altLang="en-US" sz="1200" b="1"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V</a:t>
            </a:r>
            <a:r>
              <a:rPr lang="en-US" altLang="zh-CN" sz="1200" b="1" baseline="-25000" dirty="0" smtClean="0">
                <a:effectLst>
                  <a:outerShdw blurRad="38100" dist="38100" dir="2700000" algn="tl">
                    <a:srgbClr val="000000"/>
                  </a:outerShdw>
                </a:effectLst>
                <a:latin typeface="Times New Roman" pitchFamily="18" charset="0"/>
                <a:ea typeface="楷体_GB2312" pitchFamily="49" charset="-122"/>
              </a:rPr>
              <a:t>T</a:t>
            </a:r>
            <a:r>
              <a:rPr lang="zh-CN" altLang="en-US" sz="1200" b="1"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P</a:t>
            </a:r>
            <a:r>
              <a:rPr lang="zh-CN" altLang="en-US" sz="1200" b="1" dirty="0" smtClean="0">
                <a:effectLst>
                  <a:outerShdw blurRad="38100" dist="38100" dir="2700000" algn="tl">
                    <a:srgbClr val="000000"/>
                  </a:outerShdw>
                </a:effectLst>
                <a:latin typeface="Times New Roman" pitchFamily="18" charset="0"/>
                <a:ea typeface="楷体_GB2312" pitchFamily="49" charset="-122"/>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rPr>
              <a:t>Z</a:t>
            </a:r>
            <a:r>
              <a:rPr lang="zh-CN" altLang="en-US" sz="1200" b="1" dirty="0" smtClean="0">
                <a:effectLst>
                  <a:outerShdw blurRad="38100" dist="38100" dir="2700000" algn="tl">
                    <a:srgbClr val="000000"/>
                  </a:outerShdw>
                </a:effectLst>
                <a:latin typeface="Times New Roman" pitchFamily="18" charset="0"/>
                <a:ea typeface="楷体_GB2312" pitchFamily="49" charset="-122"/>
              </a:rPr>
              <a:t>），满足下列条件的树即为一个</a:t>
            </a:r>
          </a:p>
          <a:p>
            <a:pPr marL="419100" indent="-382588" algn="just">
              <a:lnSpc>
                <a:spcPct val="12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rPr>
              <a:t>语法树</a:t>
            </a:r>
          </a:p>
          <a:p>
            <a:pPr marL="419100" indent="-382588" algn="just">
              <a:lnSpc>
                <a:spcPct val="12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1</a:t>
            </a:r>
            <a:r>
              <a:rPr lang="zh-CN" altLang="en-US" sz="1200" b="1" dirty="0" smtClean="0">
                <a:solidFill>
                  <a:srgbClr val="FFC000"/>
                </a:solidFill>
                <a:latin typeface="Times New Roman" pitchFamily="18" charset="0"/>
                <a:ea typeface="楷体_GB2312" pitchFamily="49" charset="-122"/>
              </a:rPr>
              <a:t>）树中每一个结点都有标记，且该标记是</a:t>
            </a:r>
            <a:r>
              <a:rPr lang="en-US" altLang="zh-CN" sz="1200" b="1" dirty="0" smtClean="0">
                <a:solidFill>
                  <a:srgbClr val="FFC000"/>
                </a:solidFill>
                <a:latin typeface="Times New Roman" pitchFamily="18" charset="0"/>
                <a:ea typeface="楷体_GB2312" pitchFamily="49" charset="-122"/>
              </a:rPr>
              <a:t>V</a:t>
            </a:r>
            <a:r>
              <a:rPr lang="en-US" altLang="zh-CN" sz="1200" b="1" baseline="-25000" dirty="0" smtClean="0">
                <a:solidFill>
                  <a:srgbClr val="FFC000"/>
                </a:solidFill>
                <a:latin typeface="Times New Roman" pitchFamily="18" charset="0"/>
                <a:ea typeface="楷体_GB2312" pitchFamily="49" charset="-122"/>
              </a:rPr>
              <a:t>N</a:t>
            </a:r>
            <a:r>
              <a:rPr lang="en-US" altLang="zh-CN" sz="1200" b="1" dirty="0" smtClean="0">
                <a:solidFill>
                  <a:srgbClr val="FFC000"/>
                </a:solidFill>
                <a:latin typeface="Times New Roman" pitchFamily="18" charset="0"/>
                <a:ea typeface="楷体_GB2312" pitchFamily="49" charset="-122"/>
              </a:rPr>
              <a:t>∪V</a:t>
            </a:r>
            <a:r>
              <a:rPr lang="en-US" altLang="zh-CN" sz="1200" b="1" baseline="-25000" dirty="0" smtClean="0">
                <a:solidFill>
                  <a:srgbClr val="FFC000"/>
                </a:solidFill>
                <a:latin typeface="Times New Roman" pitchFamily="18" charset="0"/>
                <a:ea typeface="楷体_GB2312" pitchFamily="49" charset="-122"/>
              </a:rPr>
              <a:t>T</a:t>
            </a:r>
            <a:r>
              <a:rPr lang="zh-CN" altLang="en-US" sz="1200" b="1" dirty="0" smtClean="0">
                <a:solidFill>
                  <a:srgbClr val="FFC000"/>
                </a:solidFill>
                <a:latin typeface="Times New Roman" pitchFamily="18" charset="0"/>
                <a:ea typeface="楷体_GB2312" pitchFamily="49" charset="-122"/>
              </a:rPr>
              <a:t>中某一符号</a:t>
            </a:r>
          </a:p>
          <a:p>
            <a:pPr marL="419100" indent="-382588" algn="just">
              <a:lnSpc>
                <a:spcPct val="12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2</a:t>
            </a:r>
            <a:r>
              <a:rPr lang="zh-CN" altLang="en-US" sz="1200" b="1" dirty="0" smtClean="0">
                <a:solidFill>
                  <a:srgbClr val="FFC000"/>
                </a:solidFill>
                <a:latin typeface="Times New Roman" pitchFamily="18" charset="0"/>
                <a:ea typeface="楷体_GB2312" pitchFamily="49" charset="-122"/>
              </a:rPr>
              <a:t>）树根标记是识别符号</a:t>
            </a:r>
          </a:p>
          <a:p>
            <a:pPr marL="419100" indent="-382588" algn="just">
              <a:lnSpc>
                <a:spcPct val="12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3</a:t>
            </a:r>
            <a:r>
              <a:rPr lang="zh-CN" altLang="en-US" sz="1200" b="1" dirty="0" smtClean="0">
                <a:solidFill>
                  <a:srgbClr val="FFC000"/>
                </a:solidFill>
                <a:latin typeface="Times New Roman" pitchFamily="18" charset="0"/>
                <a:ea typeface="楷体_GB2312" pitchFamily="49" charset="-122"/>
              </a:rPr>
              <a:t>）若有一个结点至少有一个后继结点，则该结点标记必为非终    </a:t>
            </a:r>
          </a:p>
          <a:p>
            <a:pPr marL="419100" indent="-382588" algn="just">
              <a:lnSpc>
                <a:spcPct val="12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rPr>
              <a:t>           结符</a:t>
            </a:r>
          </a:p>
          <a:p>
            <a:pPr marL="419100" indent="-382588" algn="just">
              <a:lnSpc>
                <a:spcPct val="12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4</a:t>
            </a:r>
            <a:r>
              <a:rPr lang="zh-CN" altLang="en-US" sz="1200" b="1" dirty="0" smtClean="0">
                <a:solidFill>
                  <a:srgbClr val="FFC000"/>
                </a:solidFill>
                <a:latin typeface="Times New Roman" pitchFamily="18" charset="0"/>
                <a:ea typeface="楷体_GB2312" pitchFamily="49" charset="-122"/>
              </a:rPr>
              <a:t>）若一个标记为</a:t>
            </a:r>
            <a:r>
              <a:rPr lang="en-US" altLang="zh-CN" sz="1200" b="1" dirty="0" smtClean="0">
                <a:solidFill>
                  <a:srgbClr val="FFC000"/>
                </a:solidFill>
                <a:latin typeface="Times New Roman" pitchFamily="18" charset="0"/>
                <a:ea typeface="楷体_GB2312" pitchFamily="49" charset="-122"/>
              </a:rPr>
              <a:t>U</a:t>
            </a:r>
            <a:r>
              <a:rPr lang="zh-CN" altLang="en-US" sz="1200" b="1" dirty="0" smtClean="0">
                <a:solidFill>
                  <a:srgbClr val="FFC000"/>
                </a:solidFill>
                <a:latin typeface="Times New Roman" pitchFamily="18" charset="0"/>
                <a:ea typeface="楷体_GB2312" pitchFamily="49" charset="-122"/>
              </a:rPr>
              <a:t>的结点，它有标记依次为</a:t>
            </a:r>
            <a:r>
              <a:rPr lang="en-US" altLang="zh-CN" sz="1200" b="1" dirty="0" smtClean="0">
                <a:solidFill>
                  <a:srgbClr val="FFC000"/>
                </a:solidFill>
                <a:latin typeface="Times New Roman" pitchFamily="18" charset="0"/>
                <a:ea typeface="楷体_GB2312" pitchFamily="49" charset="-122"/>
              </a:rPr>
              <a:t>X</a:t>
            </a:r>
            <a:r>
              <a:rPr lang="en-US" altLang="zh-CN" sz="1200" b="1" baseline="-25000" dirty="0" smtClean="0">
                <a:solidFill>
                  <a:srgbClr val="FFC000"/>
                </a:solidFill>
                <a:latin typeface="Times New Roman" pitchFamily="18" charset="0"/>
                <a:ea typeface="楷体_GB2312" pitchFamily="49" charset="-122"/>
              </a:rPr>
              <a:t>1</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X</a:t>
            </a:r>
            <a:r>
              <a:rPr lang="en-US" altLang="zh-CN" sz="1200" b="1" baseline="-25000" dirty="0" smtClean="0">
                <a:solidFill>
                  <a:srgbClr val="FFC000"/>
                </a:solidFill>
                <a:latin typeface="Times New Roman" pitchFamily="18" charset="0"/>
                <a:ea typeface="楷体_GB2312" pitchFamily="49" charset="-122"/>
              </a:rPr>
              <a:t>2</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X</a:t>
            </a:r>
            <a:r>
              <a:rPr lang="en-US" altLang="zh-CN" sz="1200" b="1" baseline="-25000" dirty="0" smtClean="0">
                <a:solidFill>
                  <a:srgbClr val="FFC000"/>
                </a:solidFill>
                <a:latin typeface="Times New Roman" pitchFamily="18" charset="0"/>
                <a:ea typeface="楷体_GB2312" pitchFamily="49" charset="-122"/>
              </a:rPr>
              <a:t>3</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a:t>
            </a:r>
            <a:r>
              <a:rPr lang="zh-CN" altLang="en-US" sz="1200" b="1" dirty="0" smtClean="0">
                <a:solidFill>
                  <a:srgbClr val="FFC000"/>
                </a:solidFill>
                <a:latin typeface="Times New Roman" pitchFamily="18" charset="0"/>
                <a:ea typeface="楷体_GB2312" pitchFamily="49" charset="-122"/>
              </a:rPr>
              <a:t>，  </a:t>
            </a:r>
          </a:p>
          <a:p>
            <a:pPr marL="419100" indent="-382588" algn="just">
              <a:lnSpc>
                <a:spcPct val="120000"/>
              </a:lnSpc>
              <a:spcBef>
                <a:spcPct val="20000"/>
              </a:spcBef>
              <a:buClr>
                <a:schemeClr val="accent1"/>
              </a:buClr>
              <a:buSzPct val="80000"/>
              <a:defRPr/>
            </a:pPr>
            <a:r>
              <a:rPr lang="en-US" altLang="zh-CN" sz="1200" b="1" dirty="0" smtClean="0">
                <a:solidFill>
                  <a:srgbClr val="FFC000"/>
                </a:solidFill>
                <a:latin typeface="Times New Roman" pitchFamily="18" charset="0"/>
                <a:ea typeface="楷体_GB2312" pitchFamily="49" charset="-122"/>
              </a:rPr>
              <a:t>           </a:t>
            </a:r>
            <a:r>
              <a:rPr lang="en-US" altLang="zh-CN" sz="1200" b="1" dirty="0" err="1" smtClean="0">
                <a:solidFill>
                  <a:srgbClr val="FFC000"/>
                </a:solidFill>
                <a:latin typeface="Times New Roman" pitchFamily="18" charset="0"/>
                <a:ea typeface="楷体_GB2312" pitchFamily="49" charset="-122"/>
              </a:rPr>
              <a:t>X</a:t>
            </a:r>
            <a:r>
              <a:rPr lang="en-US" altLang="zh-CN" sz="1200" b="1" baseline="-25000" dirty="0" err="1" smtClean="0">
                <a:solidFill>
                  <a:srgbClr val="FFC000"/>
                </a:solidFill>
                <a:latin typeface="Times New Roman" pitchFamily="18" charset="0"/>
                <a:ea typeface="楷体_GB2312" pitchFamily="49" charset="-122"/>
              </a:rPr>
              <a:t>n</a:t>
            </a:r>
            <a:r>
              <a:rPr lang="zh-CN" altLang="en-US" sz="1200" b="1" dirty="0" smtClean="0">
                <a:solidFill>
                  <a:srgbClr val="FFC000"/>
                </a:solidFill>
                <a:latin typeface="Times New Roman" pitchFamily="18" charset="0"/>
                <a:ea typeface="楷体_GB2312" pitchFamily="49" charset="-122"/>
              </a:rPr>
              <a:t>的直接后继结点，则</a:t>
            </a:r>
            <a:r>
              <a:rPr lang="en-US" altLang="zh-CN" sz="1200" b="1" dirty="0" smtClean="0">
                <a:solidFill>
                  <a:srgbClr val="FFC000"/>
                </a:solidFill>
                <a:latin typeface="Times New Roman" pitchFamily="18" charset="0"/>
                <a:ea typeface="楷体_GB2312" pitchFamily="49" charset="-122"/>
              </a:rPr>
              <a:t>U∷=X</a:t>
            </a:r>
            <a:r>
              <a:rPr lang="en-US" altLang="zh-CN" sz="1200" b="1" baseline="-25000" dirty="0" smtClean="0">
                <a:solidFill>
                  <a:srgbClr val="FFC000"/>
                </a:solidFill>
                <a:latin typeface="Times New Roman" pitchFamily="18" charset="0"/>
                <a:ea typeface="楷体_GB2312" pitchFamily="49" charset="-122"/>
              </a:rPr>
              <a:t>1</a:t>
            </a:r>
            <a:r>
              <a:rPr lang="en-US" altLang="zh-CN" sz="1200" b="1" dirty="0" smtClean="0">
                <a:solidFill>
                  <a:srgbClr val="FFC000"/>
                </a:solidFill>
                <a:latin typeface="Times New Roman" pitchFamily="18" charset="0"/>
                <a:ea typeface="楷体_GB2312" pitchFamily="49" charset="-122"/>
              </a:rPr>
              <a:t>X</a:t>
            </a:r>
            <a:r>
              <a:rPr lang="en-US" altLang="zh-CN" sz="1200" b="1" baseline="-25000" dirty="0" smtClean="0">
                <a:solidFill>
                  <a:srgbClr val="FFC000"/>
                </a:solidFill>
                <a:latin typeface="Times New Roman" pitchFamily="18" charset="0"/>
                <a:ea typeface="楷体_GB2312" pitchFamily="49" charset="-122"/>
              </a:rPr>
              <a:t>2</a:t>
            </a:r>
            <a:r>
              <a:rPr lang="en-US" altLang="zh-CN" sz="1200" b="1" dirty="0" smtClean="0">
                <a:solidFill>
                  <a:srgbClr val="FFC000"/>
                </a:solidFill>
                <a:latin typeface="Times New Roman" pitchFamily="18" charset="0"/>
                <a:ea typeface="楷体_GB2312" pitchFamily="49" charset="-122"/>
              </a:rPr>
              <a:t>…</a:t>
            </a:r>
            <a:r>
              <a:rPr lang="en-US" altLang="zh-CN" sz="1200" b="1" dirty="0" err="1" smtClean="0">
                <a:solidFill>
                  <a:srgbClr val="FFC000"/>
                </a:solidFill>
                <a:latin typeface="Times New Roman" pitchFamily="18" charset="0"/>
                <a:ea typeface="楷体_GB2312" pitchFamily="49" charset="-122"/>
              </a:rPr>
              <a:t>X</a:t>
            </a:r>
            <a:r>
              <a:rPr lang="en-US" altLang="zh-CN" sz="1200" b="1" baseline="-25000" dirty="0" err="1" smtClean="0">
                <a:solidFill>
                  <a:srgbClr val="FFC000"/>
                </a:solidFill>
                <a:latin typeface="Times New Roman" pitchFamily="18" charset="0"/>
                <a:ea typeface="楷体_GB2312" pitchFamily="49" charset="-122"/>
              </a:rPr>
              <a:t>n</a:t>
            </a:r>
            <a:r>
              <a:rPr lang="zh-CN" altLang="en-US" sz="1200" b="1" dirty="0" smtClean="0">
                <a:solidFill>
                  <a:srgbClr val="FFC000"/>
                </a:solidFill>
                <a:latin typeface="Times New Roman" pitchFamily="18" charset="0"/>
                <a:ea typeface="楷体_GB2312" pitchFamily="49" charset="-122"/>
              </a:rPr>
              <a:t>必定是</a:t>
            </a:r>
            <a:r>
              <a:rPr lang="en-US" altLang="zh-CN" sz="1200" b="1" dirty="0" smtClean="0">
                <a:solidFill>
                  <a:srgbClr val="FFC000"/>
                </a:solidFill>
                <a:latin typeface="Times New Roman" pitchFamily="18" charset="0"/>
                <a:ea typeface="楷体_GB2312" pitchFamily="49" charset="-122"/>
              </a:rPr>
              <a:t>G</a:t>
            </a:r>
            <a:r>
              <a:rPr lang="zh-CN" altLang="en-US" sz="1200" b="1" dirty="0" smtClean="0">
                <a:solidFill>
                  <a:srgbClr val="FFC000"/>
                </a:solidFill>
                <a:latin typeface="Times New Roman" pitchFamily="18" charset="0"/>
                <a:ea typeface="楷体_GB2312" pitchFamily="49" charset="-122"/>
              </a:rPr>
              <a:t>的一条规则   ，也就是意味着有一条产生式，在语法树中就可以存在对应的分支</a:t>
            </a:r>
            <a:endParaRPr lang="zh-CN" altLang="en-US" sz="1200" b="1" dirty="0" smtClean="0">
              <a:solidFill>
                <a:srgbClr val="FFC000"/>
              </a:solidFill>
              <a:latin typeface="Times New Roman" pitchFamily="18" charset="0"/>
              <a:ea typeface="楷体_GB2312" pitchFamily="49" charset="-122"/>
              <a:cs typeface="Courier New" pitchFamily="49" charset="0"/>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a:t>
            </a:fld>
            <a:endParaRPr lang="zh-CN" altLang="en-US"/>
          </a:p>
        </p:txBody>
      </p:sp>
    </p:spTree>
    <p:extLst>
      <p:ext uri="{BB962C8B-B14F-4D97-AF65-F5344CB8AC3E}">
        <p14:creationId xmlns:p14="http://schemas.microsoft.com/office/powerpoint/2010/main" val="7156971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文法</a:t>
            </a:r>
            <a:r>
              <a:rPr lang="en-US" altLang="zh-CN" sz="1200" kern="1200" dirty="0" smtClean="0">
                <a:solidFill>
                  <a:schemeClr val="tx1"/>
                </a:solidFill>
                <a:effectLst/>
                <a:latin typeface="+mn-lt"/>
                <a:ea typeface="+mn-ea"/>
                <a:cs typeface="+mn-cs"/>
              </a:rPr>
              <a:t>G</a:t>
            </a:r>
            <a:r>
              <a:rPr lang="zh-CN" altLang="zh-CN" sz="1200" kern="1200" dirty="0" smtClean="0">
                <a:solidFill>
                  <a:schemeClr val="tx1"/>
                </a:solidFill>
                <a:effectLst/>
                <a:latin typeface="+mn-lt"/>
                <a:ea typeface="+mn-ea"/>
                <a:cs typeface="+mn-cs"/>
              </a:rPr>
              <a:t>的产生式集合</a:t>
            </a:r>
            <a:r>
              <a:rPr lang="en-US" altLang="zh-CN" sz="1200" kern="1200" dirty="0" smtClean="0">
                <a:solidFill>
                  <a:schemeClr val="tx1"/>
                </a:solidFill>
                <a:effectLst/>
                <a:latin typeface="+mn-lt"/>
                <a:ea typeface="+mn-ea"/>
                <a:cs typeface="+mn-cs"/>
              </a:rPr>
              <a:t>P</a:t>
            </a:r>
            <a:r>
              <a:rPr lang="zh-CN" altLang="zh-CN" sz="1200" kern="1200" dirty="0" smtClean="0">
                <a:solidFill>
                  <a:schemeClr val="tx1"/>
                </a:solidFill>
                <a:effectLst/>
                <a:latin typeface="+mn-lt"/>
                <a:ea typeface="+mn-ea"/>
                <a:cs typeface="+mn-cs"/>
              </a:rPr>
              <a:t>中的每个产生式都满足下列形式：</a:t>
            </a:r>
          </a:p>
          <a:p>
            <a:r>
              <a:rPr lang="en-US" altLang="zh-CN" sz="1200" kern="1200" dirty="0" smtClean="0">
                <a:solidFill>
                  <a:schemeClr val="tx1"/>
                </a:solidFill>
                <a:effectLst/>
                <a:latin typeface="+mn-lt"/>
                <a:ea typeface="+mn-ea"/>
                <a:cs typeface="+mn-cs"/>
              </a:rPr>
              <a:t>A</a:t>
            </a:r>
            <a:r>
              <a:rPr lang="en-US" altLang="zh-CN" sz="1200" kern="1200" dirty="0" smtClean="0">
                <a:solidFill>
                  <a:schemeClr val="tx1"/>
                </a:solidFill>
                <a:effectLst/>
                <a:latin typeface="+mn-lt"/>
                <a:ea typeface="+mn-ea"/>
                <a:cs typeface="+mn-cs"/>
                <a:sym typeface="Symbol" panose="05050102010706020507" pitchFamily="18" charset="2"/>
              </a:rPr>
              <a:t></a:t>
            </a:r>
            <a:r>
              <a:rPr lang="zh-CN" altLang="zh-CN" sz="1200" kern="1200" dirty="0" smtClean="0">
                <a:solidFill>
                  <a:schemeClr val="tx1"/>
                </a:solidFill>
                <a:effectLst/>
                <a:latin typeface="+mn-lt"/>
                <a:ea typeface="+mn-ea"/>
                <a:cs typeface="+mn-cs"/>
              </a:rPr>
              <a:t>，其中</a:t>
            </a:r>
            <a:r>
              <a:rPr lang="en-US" altLang="zh-CN" sz="1200" kern="1200" dirty="0" smtClean="0">
                <a:solidFill>
                  <a:schemeClr val="tx1"/>
                </a:solidFill>
                <a:effectLst/>
                <a:latin typeface="+mn-lt"/>
                <a:ea typeface="+mn-ea"/>
                <a:cs typeface="+mn-cs"/>
              </a:rPr>
              <a:t>A</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N</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N</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T</a:t>
            </a:r>
            <a:r>
              <a:rPr lang="en-US" altLang="zh-CN" sz="1200" kern="1200" dirty="0" smtClean="0">
                <a:solidFill>
                  <a:schemeClr val="tx1"/>
                </a:solidFill>
                <a:effectLst/>
                <a:latin typeface="+mn-lt"/>
                <a:ea typeface="+mn-ea"/>
                <a:cs typeface="+mn-cs"/>
              </a:rPr>
              <a:t>)</a:t>
            </a:r>
            <a:r>
              <a:rPr lang="en-US" altLang="zh-CN" sz="1200" kern="1200" baseline="300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则文法</a:t>
            </a:r>
            <a:r>
              <a:rPr lang="en-US" altLang="zh-CN" sz="1200" kern="1200" dirty="0" smtClean="0">
                <a:solidFill>
                  <a:schemeClr val="tx1"/>
                </a:solidFill>
                <a:effectLst/>
                <a:latin typeface="+mn-lt"/>
                <a:ea typeface="+mn-ea"/>
                <a:cs typeface="+mn-cs"/>
              </a:rPr>
              <a:t>G</a:t>
            </a:r>
            <a:r>
              <a:rPr lang="zh-CN" altLang="zh-CN" sz="1200" kern="1200" dirty="0" smtClean="0">
                <a:solidFill>
                  <a:schemeClr val="tx1"/>
                </a:solidFill>
                <a:effectLst/>
                <a:latin typeface="+mn-lt"/>
                <a:ea typeface="+mn-ea"/>
                <a:cs typeface="+mn-cs"/>
              </a:rPr>
              <a:t>称为</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型文法或上下文无关文法（</a:t>
            </a:r>
            <a:r>
              <a:rPr lang="en-US" altLang="zh-CN" sz="1200" kern="1200" dirty="0" smtClean="0">
                <a:solidFill>
                  <a:schemeClr val="tx1"/>
                </a:solidFill>
                <a:effectLst/>
                <a:latin typeface="+mn-lt"/>
                <a:ea typeface="+mn-ea"/>
                <a:cs typeface="+mn-cs"/>
              </a:rPr>
              <a:t>Context-Free Grammar</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 </a:t>
            </a:r>
            <a:r>
              <a:rPr lang="zh-CN" altLang="zh-CN" sz="1200" kern="1200" dirty="0" smtClean="0">
                <a:solidFill>
                  <a:schemeClr val="tx1"/>
                </a:solidFill>
                <a:effectLst/>
                <a:latin typeface="+mn-lt"/>
                <a:ea typeface="+mn-ea"/>
                <a:cs typeface="+mn-cs"/>
              </a:rPr>
              <a:t>简记为</a:t>
            </a:r>
            <a:r>
              <a:rPr lang="en-US" altLang="zh-CN" sz="1200" kern="1200" dirty="0" smtClean="0">
                <a:solidFill>
                  <a:schemeClr val="tx1"/>
                </a:solidFill>
                <a:effectLst/>
                <a:latin typeface="+mn-lt"/>
                <a:ea typeface="+mn-ea"/>
                <a:cs typeface="+mn-cs"/>
              </a:rPr>
              <a:t>CFG</a:t>
            </a:r>
            <a:r>
              <a:rPr lang="zh-CN" altLang="zh-CN" sz="1200" kern="1200" dirty="0" smtClean="0">
                <a:solidFill>
                  <a:schemeClr val="tx1"/>
                </a:solidFill>
                <a:effectLst/>
                <a:latin typeface="+mn-lt"/>
                <a:ea typeface="+mn-ea"/>
                <a:cs typeface="+mn-cs"/>
              </a:rPr>
              <a:t>。之所以称为上下文无关文法，是因为利用规则将非终结符号</a:t>
            </a:r>
            <a:r>
              <a:rPr lang="en-US" altLang="zh-CN" sz="1200" kern="1200" dirty="0"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替换成</a:t>
            </a:r>
            <a:r>
              <a:rPr lang="en-US" altLang="zh-CN" sz="1200" kern="1200" dirty="0" smtClean="0">
                <a:solidFill>
                  <a:schemeClr val="tx1"/>
                </a:solidFill>
                <a:effectLst/>
                <a:latin typeface="+mn-lt"/>
                <a:ea typeface="+mn-ea"/>
                <a:cs typeface="+mn-cs"/>
                <a:sym typeface="Symbol" panose="05050102010706020507" pitchFamily="18" charset="2"/>
              </a:rPr>
              <a:t></a:t>
            </a:r>
            <a:r>
              <a:rPr lang="zh-CN" altLang="zh-CN" sz="1200" kern="1200" dirty="0" smtClean="0">
                <a:solidFill>
                  <a:schemeClr val="tx1"/>
                </a:solidFill>
                <a:effectLst/>
                <a:latin typeface="+mn-lt"/>
                <a:ea typeface="+mn-ea"/>
                <a:cs typeface="+mn-cs"/>
              </a:rPr>
              <a:t>时不需要考虑</a:t>
            </a:r>
            <a:r>
              <a:rPr lang="en-US" altLang="zh-CN" sz="1200" kern="1200" dirty="0" smtClean="0">
                <a:solidFill>
                  <a:schemeClr val="tx1"/>
                </a:solidFill>
                <a:effectLst/>
                <a:latin typeface="+mn-lt"/>
                <a:ea typeface="+mn-ea"/>
                <a:cs typeface="+mn-cs"/>
                <a:sym typeface="Symbol" panose="05050102010706020507" pitchFamily="18" charset="2"/>
              </a:rPr>
              <a:t></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sym typeface="Symbol" panose="05050102010706020507" pitchFamily="18" charset="2"/>
              </a:rPr>
              <a:t></a:t>
            </a:r>
            <a:r>
              <a:rPr lang="zh-CN" altLang="zh-CN" sz="1200" kern="1200" dirty="0" smtClean="0">
                <a:solidFill>
                  <a:schemeClr val="tx1"/>
                </a:solidFill>
                <a:effectLst/>
                <a:latin typeface="+mn-lt"/>
                <a:ea typeface="+mn-ea"/>
                <a:cs typeface="+mn-cs"/>
              </a:rPr>
              <a:t>这样的上下文环境。</a:t>
            </a:r>
          </a:p>
          <a:p>
            <a:r>
              <a:rPr lang="zh-CN" altLang="zh-CN" sz="1200" kern="1200" dirty="0" smtClean="0">
                <a:solidFill>
                  <a:schemeClr val="tx1"/>
                </a:solidFill>
                <a:effectLst/>
                <a:latin typeface="+mn-lt"/>
                <a:ea typeface="+mn-ea"/>
                <a:cs typeface="+mn-cs"/>
              </a:rPr>
              <a:t>由</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型文法产生的语言称为</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型语言或上下文无关语言，</a:t>
            </a:r>
            <a:r>
              <a:rPr lang="zh-CN" altLang="zh-CN" sz="1200" dirty="0" smtClean="0"/>
              <a:t>简记为</a:t>
            </a:r>
            <a:r>
              <a:rPr lang="en-US" altLang="zh-CN" sz="1200" dirty="0" smtClean="0"/>
              <a:t>CFL</a:t>
            </a:r>
            <a:r>
              <a:rPr lang="zh-CN" altLang="en-US" sz="1200" dirty="0" smtClean="0"/>
              <a:t>或</a:t>
            </a:r>
            <a:r>
              <a:rPr kumimoji="1" lang="en-US" altLang="zh-CN" sz="1200" b="1" dirty="0" smtClean="0">
                <a:latin typeface="Times New Roman" panose="02020603050405020304" pitchFamily="18" charset="0"/>
                <a:ea typeface="楷体_GB2312" pitchFamily="49" charset="-122"/>
              </a:rPr>
              <a:t>L</a:t>
            </a:r>
            <a:r>
              <a:rPr kumimoji="1" lang="en-US" altLang="zh-CN" sz="1200" b="1" baseline="-25000" dirty="0" smtClean="0">
                <a:latin typeface="Times New Roman" panose="02020603050405020304" pitchFamily="18" charset="0"/>
                <a:ea typeface="楷体_GB2312" pitchFamily="49" charset="-122"/>
              </a:rPr>
              <a:t>2 </a:t>
            </a:r>
            <a:r>
              <a:rPr lang="zh-CN" altLang="zh-CN" sz="1200" kern="1200" dirty="0" smtClean="0">
                <a:solidFill>
                  <a:schemeClr val="tx1"/>
                </a:solidFill>
                <a:effectLst/>
                <a:latin typeface="+mn-lt"/>
                <a:ea typeface="+mn-ea"/>
                <a:cs typeface="+mn-cs"/>
              </a:rPr>
              <a:t>。大部分程序设计语言的文法近似于</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型文法。</a:t>
            </a:r>
            <a:r>
              <a:rPr kumimoji="1" lang="zh-CN" altLang="en-US" sz="1200" b="1" dirty="0" smtClean="0">
                <a:latin typeface="Times New Roman" panose="02020603050405020304" pitchFamily="18" charset="0"/>
                <a:ea typeface="楷体_GB2312" pitchFamily="49" charset="-122"/>
              </a:rPr>
              <a:t>通常使用</a:t>
            </a:r>
            <a:r>
              <a:rPr kumimoji="1" lang="en-US" altLang="zh-CN" sz="1200" b="1" dirty="0" smtClean="0">
                <a:latin typeface="Times New Roman" panose="02020603050405020304" pitchFamily="18" charset="0"/>
                <a:ea typeface="楷体_GB2312" pitchFamily="49" charset="-122"/>
              </a:rPr>
              <a:t>BNF</a:t>
            </a:r>
            <a:r>
              <a:rPr kumimoji="1" lang="zh-CN" altLang="en-US" sz="1200" b="1" dirty="0" smtClean="0">
                <a:latin typeface="Times New Roman" panose="02020603050405020304" pitchFamily="18" charset="0"/>
                <a:ea typeface="楷体_GB2312" pitchFamily="49" charset="-122"/>
              </a:rPr>
              <a:t>表示法等价于前后文无关文法。</a:t>
            </a:r>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DCCF9155-6E7B-4459-9A3D-B60496DBBCCA}" type="slidenum">
              <a:rPr lang="zh-CN" altLang="en-US" smtClean="0"/>
              <a:t>43</a:t>
            </a:fld>
            <a:endParaRPr lang="zh-CN" altLang="en-US"/>
          </a:p>
        </p:txBody>
      </p:sp>
    </p:spTree>
    <p:extLst>
      <p:ext uri="{BB962C8B-B14F-4D97-AF65-F5344CB8AC3E}">
        <p14:creationId xmlns:p14="http://schemas.microsoft.com/office/powerpoint/2010/main" val="17602642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2</a:t>
            </a:r>
            <a:r>
              <a:rPr lang="zh-CN" altLang="en-US" dirty="0" smtClean="0"/>
              <a:t>型文法的例子前面我们讨论过很多，这里不再赘述。</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44</a:t>
            </a:fld>
            <a:endParaRPr lang="zh-CN" altLang="en-US"/>
          </a:p>
        </p:txBody>
      </p:sp>
    </p:spTree>
    <p:extLst>
      <p:ext uri="{BB962C8B-B14F-4D97-AF65-F5344CB8AC3E}">
        <p14:creationId xmlns:p14="http://schemas.microsoft.com/office/powerpoint/2010/main" val="164600760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型文法有右线性文法和左线性文法两种形式</a:t>
            </a:r>
            <a:r>
              <a:rPr lang="zh-CN" altLang="en-US"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右线性文法中产生式集合</a:t>
            </a:r>
            <a:r>
              <a:rPr lang="en-US" altLang="zh-CN" sz="1200" kern="1200" dirty="0" smtClean="0">
                <a:solidFill>
                  <a:schemeClr val="tx1"/>
                </a:solidFill>
                <a:effectLst/>
                <a:latin typeface="+mn-lt"/>
                <a:ea typeface="+mn-ea"/>
                <a:cs typeface="+mn-cs"/>
              </a:rPr>
              <a:t>P</a:t>
            </a:r>
            <a:r>
              <a:rPr lang="zh-CN" altLang="zh-CN" sz="1200" kern="1200" dirty="0" smtClean="0">
                <a:solidFill>
                  <a:schemeClr val="tx1"/>
                </a:solidFill>
                <a:effectLst/>
                <a:latin typeface="+mn-lt"/>
                <a:ea typeface="+mn-ea"/>
                <a:cs typeface="+mn-cs"/>
              </a:rPr>
              <a:t>中的每个产生式都具有如下形式：</a:t>
            </a:r>
            <a:r>
              <a:rPr lang="en-US" altLang="zh-CN" sz="1200" kern="1200" dirty="0" err="1" smtClean="0">
                <a:solidFill>
                  <a:schemeClr val="tx1"/>
                </a:solidFill>
                <a:effectLst/>
                <a:latin typeface="+mn-lt"/>
                <a:ea typeface="+mn-ea"/>
                <a:cs typeface="+mn-cs"/>
              </a:rPr>
              <a:t>A</a:t>
            </a:r>
            <a:r>
              <a:rPr lang="en-US" altLang="zh-CN" sz="1200" kern="1200" dirty="0" err="1" smtClean="0">
                <a:solidFill>
                  <a:schemeClr val="tx1"/>
                </a:solidFill>
                <a:effectLst/>
                <a:latin typeface="+mn-lt"/>
                <a:ea typeface="+mn-ea"/>
                <a:cs typeface="+mn-cs"/>
                <a:sym typeface="Symbol" panose="05050102010706020507" pitchFamily="18" charset="2"/>
              </a:rPr>
              <a:t></a:t>
            </a:r>
            <a:r>
              <a:rPr lang="en-US" altLang="zh-CN" sz="1200" kern="1200" dirty="0" err="1"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或</a:t>
            </a:r>
            <a:r>
              <a:rPr lang="en-US" altLang="zh-CN" sz="1200" kern="1200" dirty="0" err="1" smtClean="0">
                <a:solidFill>
                  <a:schemeClr val="tx1"/>
                </a:solidFill>
                <a:effectLst/>
                <a:latin typeface="+mn-lt"/>
                <a:ea typeface="+mn-ea"/>
                <a:cs typeface="+mn-cs"/>
              </a:rPr>
              <a:t>A</a:t>
            </a:r>
            <a:r>
              <a:rPr lang="en-US" altLang="zh-CN" sz="1200" kern="1200" dirty="0" err="1" smtClean="0">
                <a:solidFill>
                  <a:schemeClr val="tx1"/>
                </a:solidFill>
                <a:effectLst/>
                <a:latin typeface="+mn-lt"/>
                <a:ea typeface="+mn-ea"/>
                <a:cs typeface="+mn-cs"/>
                <a:sym typeface="Symbol" panose="05050102010706020507" pitchFamily="18" charset="2"/>
              </a:rPr>
              <a:t></a:t>
            </a:r>
            <a:r>
              <a:rPr lang="en-US" altLang="zh-CN" sz="1200" kern="1200" dirty="0" err="1" smtClean="0">
                <a:solidFill>
                  <a:schemeClr val="tx1"/>
                </a:solidFill>
                <a:effectLst/>
                <a:latin typeface="+mn-lt"/>
                <a:ea typeface="+mn-ea"/>
                <a:cs typeface="+mn-cs"/>
              </a:rPr>
              <a:t>bB</a:t>
            </a:r>
            <a:r>
              <a:rPr lang="zh-CN" altLang="zh-CN" sz="1200" kern="1200" dirty="0" smtClean="0">
                <a:solidFill>
                  <a:schemeClr val="tx1"/>
                </a:solidFill>
                <a:effectLst/>
                <a:latin typeface="+mn-lt"/>
                <a:ea typeface="+mn-ea"/>
                <a:cs typeface="+mn-cs"/>
              </a:rPr>
              <a:t>，其中</a:t>
            </a:r>
            <a:r>
              <a:rPr lang="en-US" altLang="zh-CN" sz="1200" kern="1200" dirty="0" smtClean="0">
                <a:solidFill>
                  <a:schemeClr val="tx1"/>
                </a:solidFill>
                <a:effectLst/>
                <a:latin typeface="+mn-lt"/>
                <a:ea typeface="+mn-ea"/>
                <a:cs typeface="+mn-cs"/>
              </a:rPr>
              <a:t>A,B</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N</a:t>
            </a:r>
            <a:r>
              <a:rPr lang="zh-CN" altLang="zh-CN" sz="1200" kern="1200" dirty="0" smtClean="0">
                <a:solidFill>
                  <a:schemeClr val="tx1"/>
                </a:solidFill>
                <a:effectLst/>
                <a:latin typeface="+mn-lt"/>
                <a:ea typeface="+mn-ea"/>
                <a:cs typeface="+mn-cs"/>
              </a:rPr>
              <a:t>，</a:t>
            </a:r>
            <a:r>
              <a:rPr lang="en-US" altLang="zh-CN" sz="1200" kern="1200" dirty="0" err="1" smtClean="0">
                <a:solidFill>
                  <a:schemeClr val="tx1"/>
                </a:solidFill>
                <a:effectLst/>
                <a:latin typeface="+mn-lt"/>
                <a:ea typeface="+mn-ea"/>
                <a:cs typeface="+mn-cs"/>
              </a:rPr>
              <a:t>a</a:t>
            </a:r>
            <a:r>
              <a:rPr lang="en-US" altLang="zh-CN" sz="1200" kern="1200" dirty="0" err="1" smtClean="0">
                <a:solidFill>
                  <a:schemeClr val="tx1"/>
                </a:solidFill>
                <a:effectLst/>
                <a:latin typeface="+mn-lt"/>
                <a:ea typeface="+mn-ea"/>
                <a:cs typeface="+mn-cs"/>
                <a:sym typeface="Symbol" panose="05050102010706020507" pitchFamily="18" charset="2"/>
              </a:rPr>
              <a:t></a:t>
            </a:r>
            <a:r>
              <a:rPr lang="en-US" altLang="zh-CN" sz="1200" kern="1200" dirty="0" err="1" smtClean="0">
                <a:solidFill>
                  <a:schemeClr val="tx1"/>
                </a:solidFill>
                <a:effectLst/>
                <a:latin typeface="+mn-lt"/>
                <a:ea typeface="+mn-ea"/>
                <a:cs typeface="+mn-cs"/>
              </a:rPr>
              <a:t>V</a:t>
            </a:r>
            <a:r>
              <a:rPr lang="en-US" altLang="zh-CN" sz="1200" kern="1200" baseline="-25000" dirty="0" err="1" smtClean="0">
                <a:solidFill>
                  <a:schemeClr val="tx1"/>
                </a:solidFill>
                <a:effectLst/>
                <a:latin typeface="+mn-lt"/>
                <a:ea typeface="+mn-ea"/>
                <a:cs typeface="+mn-cs"/>
              </a:rPr>
              <a:t>T</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a:t>
            </a:r>
            <a:r>
              <a:rPr lang="en-US" altLang="zh-CN" sz="1200" kern="1200" dirty="0" err="1" smtClean="0">
                <a:solidFill>
                  <a:schemeClr val="tx1"/>
                </a:solidFill>
                <a:effectLst/>
                <a:latin typeface="+mn-lt"/>
                <a:ea typeface="+mn-ea"/>
                <a:cs typeface="+mn-cs"/>
              </a:rPr>
              <a:t>b</a:t>
            </a:r>
            <a:r>
              <a:rPr lang="en-US" altLang="zh-CN" sz="1200" kern="1200" dirty="0" err="1" smtClean="0">
                <a:solidFill>
                  <a:schemeClr val="tx1"/>
                </a:solidFill>
                <a:effectLst/>
                <a:latin typeface="+mn-lt"/>
                <a:ea typeface="+mn-ea"/>
                <a:cs typeface="+mn-cs"/>
                <a:sym typeface="Symbol" panose="05050102010706020507" pitchFamily="18" charset="2"/>
              </a:rPr>
              <a:t></a:t>
            </a:r>
            <a:r>
              <a:rPr lang="en-US" altLang="zh-CN" sz="1200" kern="1200" dirty="0" err="1" smtClean="0">
                <a:solidFill>
                  <a:schemeClr val="tx1"/>
                </a:solidFill>
                <a:effectLst/>
                <a:latin typeface="+mn-lt"/>
                <a:ea typeface="+mn-ea"/>
                <a:cs typeface="+mn-cs"/>
              </a:rPr>
              <a:t>V</a:t>
            </a:r>
            <a:r>
              <a:rPr lang="en-US" altLang="zh-CN" sz="1200" kern="1200" baseline="-25000" dirty="0" err="1" smtClean="0">
                <a:solidFill>
                  <a:schemeClr val="tx1"/>
                </a:solidFill>
                <a:effectLst/>
                <a:latin typeface="+mn-lt"/>
                <a:ea typeface="+mn-ea"/>
                <a:cs typeface="+mn-cs"/>
              </a:rPr>
              <a:t>T</a:t>
            </a:r>
            <a:r>
              <a:rPr lang="zh-CN" altLang="zh-CN" sz="1200" kern="1200" dirty="0" smtClean="0">
                <a:solidFill>
                  <a:schemeClr val="tx1"/>
                </a:solidFill>
                <a:effectLst/>
                <a:latin typeface="+mn-lt"/>
                <a:ea typeface="+mn-ea"/>
                <a:cs typeface="+mn-cs"/>
              </a:rPr>
              <a:t>。</a:t>
            </a:r>
          </a:p>
          <a:p>
            <a:r>
              <a:rPr lang="zh-CN" altLang="zh-CN" sz="1200" kern="1200" dirty="0" smtClean="0">
                <a:solidFill>
                  <a:schemeClr val="tx1"/>
                </a:solidFill>
                <a:effectLst/>
                <a:latin typeface="+mn-lt"/>
                <a:ea typeface="+mn-ea"/>
                <a:cs typeface="+mn-cs"/>
              </a:rPr>
              <a:t>左线性文法中产生式集合</a:t>
            </a:r>
            <a:r>
              <a:rPr lang="en-US" altLang="zh-CN" sz="1200" kern="1200" dirty="0" smtClean="0">
                <a:solidFill>
                  <a:schemeClr val="tx1"/>
                </a:solidFill>
                <a:effectLst/>
                <a:latin typeface="+mn-lt"/>
                <a:ea typeface="+mn-ea"/>
                <a:cs typeface="+mn-cs"/>
              </a:rPr>
              <a:t>P</a:t>
            </a:r>
            <a:r>
              <a:rPr lang="zh-CN" altLang="zh-CN" sz="1200" kern="1200" dirty="0" smtClean="0">
                <a:solidFill>
                  <a:schemeClr val="tx1"/>
                </a:solidFill>
                <a:effectLst/>
                <a:latin typeface="+mn-lt"/>
                <a:ea typeface="+mn-ea"/>
                <a:cs typeface="+mn-cs"/>
              </a:rPr>
              <a:t>中的每个产生式都具有如下形式：</a:t>
            </a:r>
            <a:r>
              <a:rPr lang="en-US" altLang="zh-CN" sz="1200" kern="1200" dirty="0" err="1" smtClean="0">
                <a:solidFill>
                  <a:schemeClr val="tx1"/>
                </a:solidFill>
                <a:effectLst/>
                <a:latin typeface="+mn-lt"/>
                <a:ea typeface="+mn-ea"/>
                <a:cs typeface="+mn-cs"/>
              </a:rPr>
              <a:t>A</a:t>
            </a:r>
            <a:r>
              <a:rPr lang="en-US" altLang="zh-CN" sz="1200" kern="1200" dirty="0" err="1" smtClean="0">
                <a:solidFill>
                  <a:schemeClr val="tx1"/>
                </a:solidFill>
                <a:effectLst/>
                <a:latin typeface="+mn-lt"/>
                <a:ea typeface="+mn-ea"/>
                <a:cs typeface="+mn-cs"/>
                <a:sym typeface="Symbol" panose="05050102010706020507" pitchFamily="18" charset="2"/>
              </a:rPr>
              <a:t></a:t>
            </a:r>
            <a:r>
              <a:rPr lang="en-US" altLang="zh-CN" sz="1200" kern="1200" dirty="0" err="1"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或</a:t>
            </a:r>
            <a:r>
              <a:rPr lang="en-US" altLang="zh-CN" sz="1200" kern="1200" dirty="0" err="1" smtClean="0">
                <a:solidFill>
                  <a:schemeClr val="tx1"/>
                </a:solidFill>
                <a:effectLst/>
                <a:latin typeface="+mn-lt"/>
                <a:ea typeface="+mn-ea"/>
                <a:cs typeface="+mn-cs"/>
              </a:rPr>
              <a:t>A</a:t>
            </a:r>
            <a:r>
              <a:rPr lang="en-US" altLang="zh-CN" sz="1200" kern="1200" dirty="0" err="1" smtClean="0">
                <a:solidFill>
                  <a:schemeClr val="tx1"/>
                </a:solidFill>
                <a:effectLst/>
                <a:latin typeface="+mn-lt"/>
                <a:ea typeface="+mn-ea"/>
                <a:cs typeface="+mn-cs"/>
                <a:sym typeface="Symbol" panose="05050102010706020507" pitchFamily="18" charset="2"/>
              </a:rPr>
              <a:t></a:t>
            </a:r>
            <a:r>
              <a:rPr lang="en-US" altLang="zh-CN" sz="1200" kern="1200" dirty="0" err="1" smtClean="0">
                <a:solidFill>
                  <a:schemeClr val="tx1"/>
                </a:solidFill>
                <a:effectLst/>
                <a:latin typeface="+mn-lt"/>
                <a:ea typeface="+mn-ea"/>
                <a:cs typeface="+mn-cs"/>
              </a:rPr>
              <a:t>Bb</a:t>
            </a:r>
            <a:r>
              <a:rPr lang="zh-CN" altLang="zh-CN" sz="1200" kern="1200" dirty="0" smtClean="0">
                <a:solidFill>
                  <a:schemeClr val="tx1"/>
                </a:solidFill>
                <a:effectLst/>
                <a:latin typeface="+mn-lt"/>
                <a:ea typeface="+mn-ea"/>
                <a:cs typeface="+mn-cs"/>
              </a:rPr>
              <a:t>，其中</a:t>
            </a:r>
            <a:r>
              <a:rPr lang="en-US" altLang="zh-CN" sz="1200" kern="1200" dirty="0" smtClean="0">
                <a:solidFill>
                  <a:schemeClr val="tx1"/>
                </a:solidFill>
                <a:effectLst/>
                <a:latin typeface="+mn-lt"/>
                <a:ea typeface="+mn-ea"/>
                <a:cs typeface="+mn-cs"/>
              </a:rPr>
              <a:t>A,B</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N</a:t>
            </a:r>
            <a:r>
              <a:rPr lang="zh-CN" altLang="zh-CN" sz="1200" kern="1200" dirty="0" smtClean="0">
                <a:solidFill>
                  <a:schemeClr val="tx1"/>
                </a:solidFill>
                <a:effectLst/>
                <a:latin typeface="+mn-lt"/>
                <a:ea typeface="+mn-ea"/>
                <a:cs typeface="+mn-cs"/>
              </a:rPr>
              <a:t>，</a:t>
            </a:r>
            <a:r>
              <a:rPr lang="en-US" altLang="zh-CN" sz="1200" kern="1200" dirty="0" err="1" smtClean="0">
                <a:solidFill>
                  <a:schemeClr val="tx1"/>
                </a:solidFill>
                <a:effectLst/>
                <a:latin typeface="+mn-lt"/>
                <a:ea typeface="+mn-ea"/>
                <a:cs typeface="+mn-cs"/>
              </a:rPr>
              <a:t>a</a:t>
            </a:r>
            <a:r>
              <a:rPr lang="en-US" altLang="zh-CN" sz="1200" kern="1200" dirty="0" err="1" smtClean="0">
                <a:solidFill>
                  <a:schemeClr val="tx1"/>
                </a:solidFill>
                <a:effectLst/>
                <a:latin typeface="+mn-lt"/>
                <a:ea typeface="+mn-ea"/>
                <a:cs typeface="+mn-cs"/>
                <a:sym typeface="Symbol" panose="05050102010706020507" pitchFamily="18" charset="2"/>
              </a:rPr>
              <a:t></a:t>
            </a:r>
            <a:r>
              <a:rPr lang="en-US" altLang="zh-CN" sz="1200" kern="1200" dirty="0" err="1" smtClean="0">
                <a:solidFill>
                  <a:schemeClr val="tx1"/>
                </a:solidFill>
                <a:effectLst/>
                <a:latin typeface="+mn-lt"/>
                <a:ea typeface="+mn-ea"/>
                <a:cs typeface="+mn-cs"/>
              </a:rPr>
              <a:t>V</a:t>
            </a:r>
            <a:r>
              <a:rPr lang="en-US" altLang="zh-CN" sz="1200" kern="1200" baseline="-25000" dirty="0" err="1" smtClean="0">
                <a:solidFill>
                  <a:schemeClr val="tx1"/>
                </a:solidFill>
                <a:effectLst/>
                <a:latin typeface="+mn-lt"/>
                <a:ea typeface="+mn-ea"/>
                <a:cs typeface="+mn-cs"/>
              </a:rPr>
              <a:t>T</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a:t>
            </a:r>
            <a:r>
              <a:rPr lang="en-US" altLang="zh-CN" sz="1200" kern="1200" dirty="0" err="1" smtClean="0">
                <a:solidFill>
                  <a:schemeClr val="tx1"/>
                </a:solidFill>
                <a:effectLst/>
                <a:latin typeface="+mn-lt"/>
                <a:ea typeface="+mn-ea"/>
                <a:cs typeface="+mn-cs"/>
              </a:rPr>
              <a:t>b</a:t>
            </a:r>
            <a:r>
              <a:rPr lang="en-US" altLang="zh-CN" sz="1200" kern="1200" dirty="0" err="1" smtClean="0">
                <a:solidFill>
                  <a:schemeClr val="tx1"/>
                </a:solidFill>
                <a:effectLst/>
                <a:latin typeface="+mn-lt"/>
                <a:ea typeface="+mn-ea"/>
                <a:cs typeface="+mn-cs"/>
                <a:sym typeface="Symbol" panose="05050102010706020507" pitchFamily="18" charset="2"/>
              </a:rPr>
              <a:t></a:t>
            </a:r>
            <a:r>
              <a:rPr lang="en-US" altLang="zh-CN" sz="1200" kern="1200" dirty="0" err="1" smtClean="0">
                <a:solidFill>
                  <a:schemeClr val="tx1"/>
                </a:solidFill>
                <a:effectLst/>
                <a:latin typeface="+mn-lt"/>
                <a:ea typeface="+mn-ea"/>
                <a:cs typeface="+mn-cs"/>
              </a:rPr>
              <a:t>V</a:t>
            </a:r>
            <a:r>
              <a:rPr lang="en-US" altLang="zh-CN" sz="1200" kern="1200" baseline="-25000" dirty="0" err="1" smtClean="0">
                <a:solidFill>
                  <a:schemeClr val="tx1"/>
                </a:solidFill>
                <a:effectLst/>
                <a:latin typeface="+mn-lt"/>
                <a:ea typeface="+mn-ea"/>
                <a:cs typeface="+mn-cs"/>
              </a:rPr>
              <a:t>T</a:t>
            </a:r>
            <a:r>
              <a:rPr lang="zh-CN" altLang="zh-CN" sz="1200" kern="1200" dirty="0" smtClean="0">
                <a:solidFill>
                  <a:schemeClr val="tx1"/>
                </a:solidFill>
                <a:effectLst/>
                <a:latin typeface="+mn-lt"/>
                <a:ea typeface="+mn-ea"/>
                <a:cs typeface="+mn-cs"/>
              </a:rPr>
              <a:t>。</a:t>
            </a:r>
          </a:p>
          <a:p>
            <a:pPr marL="0" marR="0" lvl="0" indent="0" algn="just" defTabSz="914400" rtl="0" eaLnBrk="1" fontAlgn="auto" latinLnBrk="0" hangingPunct="1">
              <a:lnSpc>
                <a:spcPct val="117000"/>
              </a:lnSpc>
              <a:spcBef>
                <a:spcPts val="0"/>
              </a:spcBef>
              <a:spcAft>
                <a:spcPts val="0"/>
              </a:spcAft>
              <a:buClrTx/>
              <a:buSzTx/>
              <a:buFontTx/>
              <a:buNone/>
              <a:defRPr/>
            </a:pP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型文法也称为正规文法或正则文法（</a:t>
            </a:r>
            <a:r>
              <a:rPr lang="en-US" altLang="zh-CN" sz="1200" kern="1200" dirty="0" smtClean="0">
                <a:solidFill>
                  <a:schemeClr val="tx1"/>
                </a:solidFill>
                <a:effectLst/>
                <a:latin typeface="+mn-lt"/>
                <a:ea typeface="+mn-ea"/>
                <a:cs typeface="+mn-cs"/>
              </a:rPr>
              <a:t>regular grammar, RG</a:t>
            </a:r>
            <a:r>
              <a:rPr lang="zh-CN" altLang="zh-CN" sz="1200" kern="1200" dirty="0" smtClean="0">
                <a:solidFill>
                  <a:schemeClr val="tx1"/>
                </a:solidFill>
                <a:effectLst/>
                <a:latin typeface="+mn-lt"/>
                <a:ea typeface="+mn-ea"/>
                <a:cs typeface="+mn-cs"/>
              </a:rPr>
              <a:t>），是因为凡是能用</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型文法产生的语言一定能够用正规表达式描述，</a:t>
            </a:r>
            <a:r>
              <a:rPr lang="en-US" altLang="zh-CN" sz="1200" b="1" dirty="0" smtClean="0">
                <a:latin typeface="Times New Roman" panose="02020603050405020304" pitchFamily="18" charset="0"/>
                <a:ea typeface="楷体_GB2312" pitchFamily="49" charset="-122"/>
              </a:rPr>
              <a:t>3</a:t>
            </a:r>
            <a:r>
              <a:rPr lang="zh-CN" altLang="en-US" sz="1200" b="1" dirty="0" smtClean="0">
                <a:latin typeface="Times New Roman" panose="02020603050405020304" pitchFamily="18" charset="0"/>
                <a:ea typeface="楷体_GB2312" pitchFamily="49" charset="-122"/>
              </a:rPr>
              <a:t>型文法与词法分析密切相关</a:t>
            </a:r>
            <a:r>
              <a:rPr lang="en-US" altLang="zh-CN" sz="1200" b="1" dirty="0" smtClean="0">
                <a:latin typeface="Times New Roman" panose="02020603050405020304" pitchFamily="18" charset="0"/>
                <a:ea typeface="楷体_GB2312" pitchFamily="49" charset="-122"/>
              </a:rPr>
              <a:t>. </a:t>
            </a:r>
          </a:p>
          <a:p>
            <a:pPr algn="just">
              <a:lnSpc>
                <a:spcPct val="117000"/>
              </a:lnSpc>
              <a:buNone/>
            </a:pPr>
            <a:r>
              <a:rPr lang="zh-CN" altLang="zh-CN" sz="1200" kern="1200" dirty="0" smtClean="0">
                <a:solidFill>
                  <a:schemeClr val="tx1"/>
                </a:solidFill>
                <a:effectLst/>
                <a:latin typeface="+mn-lt"/>
                <a:ea typeface="+mn-ea"/>
                <a:cs typeface="+mn-cs"/>
              </a:rPr>
              <a:t>这部分内容将在第</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章中介绍。</a:t>
            </a:r>
            <a:r>
              <a:rPr lang="zh-CN" altLang="en-US" sz="1200" b="1" dirty="0" smtClean="0">
                <a:latin typeface="Times New Roman" panose="02020603050405020304" pitchFamily="18" charset="0"/>
                <a:ea typeface="楷体_GB2312" pitchFamily="49" charset="-122"/>
              </a:rPr>
              <a:t>由</a:t>
            </a:r>
            <a:r>
              <a:rPr lang="en-US" altLang="zh-CN" sz="1200" b="1" dirty="0" smtClean="0">
                <a:latin typeface="Times New Roman" panose="02020603050405020304" pitchFamily="18" charset="0"/>
                <a:ea typeface="楷体_GB2312" pitchFamily="49" charset="-122"/>
              </a:rPr>
              <a:t>3</a:t>
            </a:r>
            <a:r>
              <a:rPr lang="zh-CN" altLang="en-US" sz="1200" b="1" dirty="0" smtClean="0">
                <a:latin typeface="Times New Roman" panose="02020603050405020304" pitchFamily="18" charset="0"/>
                <a:ea typeface="楷体_GB2312" pitchFamily="49" charset="-122"/>
              </a:rPr>
              <a:t>型文法所产生的语言称</a:t>
            </a:r>
            <a:r>
              <a:rPr lang="en-US" altLang="zh-CN" sz="1200" b="1" dirty="0" smtClean="0">
                <a:latin typeface="Times New Roman" panose="02020603050405020304" pitchFamily="18" charset="0"/>
                <a:ea typeface="楷体_GB2312" pitchFamily="49" charset="-122"/>
              </a:rPr>
              <a:t>3</a:t>
            </a:r>
            <a:r>
              <a:rPr lang="zh-CN" altLang="en-US" sz="1200" b="1" dirty="0" smtClean="0">
                <a:latin typeface="Times New Roman" panose="02020603050405020304" pitchFamily="18" charset="0"/>
                <a:ea typeface="楷体_GB2312" pitchFamily="49" charset="-122"/>
              </a:rPr>
              <a:t>型语言，简记为</a:t>
            </a:r>
            <a:r>
              <a:rPr lang="en-US" altLang="zh-CN" sz="1200" b="1" dirty="0" smtClean="0">
                <a:latin typeface="Times New Roman" panose="02020603050405020304" pitchFamily="18" charset="0"/>
                <a:ea typeface="楷体_GB2312" pitchFamily="49" charset="-122"/>
              </a:rPr>
              <a:t>RL </a:t>
            </a:r>
            <a:r>
              <a:rPr lang="zh-CN" altLang="en-US" sz="1200" b="1" dirty="0" smtClean="0">
                <a:latin typeface="Times New Roman" panose="02020603050405020304" pitchFamily="18" charset="0"/>
                <a:ea typeface="楷体_GB2312" pitchFamily="49" charset="-122"/>
              </a:rPr>
              <a:t>或</a:t>
            </a:r>
            <a:r>
              <a:rPr lang="en-US" altLang="zh-CN" sz="1200" b="1" dirty="0" smtClean="0">
                <a:latin typeface="Times New Roman" panose="02020603050405020304" pitchFamily="18" charset="0"/>
                <a:ea typeface="楷体_GB2312" pitchFamily="49" charset="-122"/>
              </a:rPr>
              <a:t>L</a:t>
            </a:r>
            <a:r>
              <a:rPr lang="en-US" altLang="zh-CN" sz="1200" b="1" baseline="-25000" dirty="0" smtClean="0">
                <a:latin typeface="Times New Roman" panose="02020603050405020304" pitchFamily="18" charset="0"/>
                <a:ea typeface="楷体_GB2312" pitchFamily="49" charset="-122"/>
              </a:rPr>
              <a:t>3</a:t>
            </a:r>
            <a:r>
              <a:rPr lang="zh-CN" altLang="en-US" sz="1200" b="1" baseline="-25000" dirty="0" smtClean="0">
                <a:latin typeface="Times New Roman" panose="02020603050405020304" pitchFamily="18" charset="0"/>
                <a:ea typeface="楷体_GB2312" pitchFamily="49" charset="-122"/>
              </a:rPr>
              <a:t>。</a:t>
            </a:r>
            <a:endParaRPr lang="en-US" altLang="zh-CN" sz="1200" b="1" dirty="0" smtClean="0">
              <a:latin typeface="Times New Roman" panose="02020603050405020304" pitchFamily="18" charset="0"/>
              <a:ea typeface="楷体_GB2312" pitchFamily="49" charset="-122"/>
            </a:endParaRPr>
          </a:p>
          <a:p>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45</a:t>
            </a:fld>
            <a:endParaRPr lang="zh-CN" altLang="en-US"/>
          </a:p>
        </p:txBody>
      </p:sp>
    </p:spTree>
    <p:extLst>
      <p:ext uri="{BB962C8B-B14F-4D97-AF65-F5344CB8AC3E}">
        <p14:creationId xmlns:p14="http://schemas.microsoft.com/office/powerpoint/2010/main" val="27721729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smtClean="0">
                <a:solidFill>
                  <a:schemeClr val="tx1"/>
                </a:solidFill>
                <a:effectLst/>
                <a:latin typeface="+mn-lt"/>
                <a:ea typeface="+mn-ea"/>
                <a:cs typeface="+mn-cs"/>
              </a:rPr>
              <a:t>这是一个</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型文法</a:t>
            </a:r>
            <a:r>
              <a:rPr lang="zh-CN" altLang="en-US" sz="1200" kern="1200" dirty="0" smtClean="0">
                <a:solidFill>
                  <a:schemeClr val="tx1"/>
                </a:solidFill>
                <a:effectLst/>
                <a:latin typeface="+mn-lt"/>
                <a:ea typeface="+mn-ea"/>
                <a:cs typeface="+mn-cs"/>
              </a:rPr>
              <a:t>的例子</a:t>
            </a:r>
            <a:r>
              <a:rPr lang="zh-CN" altLang="zh-CN" sz="1200" kern="1200" dirty="0" smtClean="0">
                <a:solidFill>
                  <a:schemeClr val="tx1"/>
                </a:solidFill>
                <a:effectLst/>
                <a:latin typeface="+mn-lt"/>
                <a:ea typeface="+mn-ea"/>
                <a:cs typeface="+mn-cs"/>
              </a:rPr>
              <a:t>，它所产生的语言为</a:t>
            </a:r>
            <a:r>
              <a:rPr lang="en-US" altLang="zh-CN" sz="1200" kern="1200" dirty="0" smtClean="0">
                <a:solidFill>
                  <a:schemeClr val="tx1"/>
                </a:solidFill>
                <a:effectLst/>
                <a:latin typeface="+mn-lt"/>
                <a:ea typeface="+mn-ea"/>
                <a:cs typeface="+mn-cs"/>
              </a:rPr>
              <a:t>L(G) = {d</a:t>
            </a:r>
            <a:r>
              <a:rPr lang="en-US" altLang="zh-CN" sz="1200" kern="1200" baseline="30000" dirty="0" smtClean="0">
                <a:solidFill>
                  <a:schemeClr val="tx1"/>
                </a:solidFill>
                <a:effectLst/>
                <a:latin typeface="+mn-lt"/>
                <a:ea typeface="+mn-ea"/>
                <a:cs typeface="+mn-cs"/>
              </a:rPr>
              <a:t>n</a:t>
            </a:r>
            <a:r>
              <a:rPr lang="en-US" altLang="zh-CN" sz="1200" kern="1200" dirty="0" smtClean="0">
                <a:solidFill>
                  <a:schemeClr val="tx1"/>
                </a:solidFill>
                <a:effectLst/>
                <a:latin typeface="+mn-lt"/>
                <a:ea typeface="+mn-ea"/>
                <a:cs typeface="+mn-cs"/>
              </a:rPr>
              <a:t>|n≥1}</a:t>
            </a:r>
            <a:r>
              <a:rPr lang="zh-CN" altLang="zh-CN" sz="1200" kern="1200" dirty="0" smtClean="0">
                <a:solidFill>
                  <a:schemeClr val="tx1"/>
                </a:solidFill>
                <a:effectLst/>
                <a:latin typeface="+mn-lt"/>
                <a:ea typeface="+mn-ea"/>
                <a:cs typeface="+mn-cs"/>
              </a:rPr>
              <a:t>，如果</a:t>
            </a:r>
            <a:r>
              <a:rPr lang="en-US" altLang="zh-CN" sz="1200" kern="1200" dirty="0" smtClean="0">
                <a:solidFill>
                  <a:schemeClr val="tx1"/>
                </a:solidFill>
                <a:effectLst/>
                <a:latin typeface="+mn-lt"/>
                <a:ea typeface="+mn-ea"/>
                <a:cs typeface="+mn-cs"/>
              </a:rPr>
              <a:t>d</a:t>
            </a:r>
            <a:r>
              <a:rPr lang="zh-CN" altLang="zh-CN" sz="1200" kern="1200" dirty="0" smtClean="0">
                <a:solidFill>
                  <a:schemeClr val="tx1"/>
                </a:solidFill>
                <a:effectLst/>
                <a:latin typeface="+mn-lt"/>
                <a:ea typeface="+mn-ea"/>
                <a:cs typeface="+mn-cs"/>
              </a:rPr>
              <a:t>代表任一数字，则该文法产生的无符号整数串。</a:t>
            </a:r>
            <a:r>
              <a:rPr lang="zh-CN" altLang="en-US" sz="1200" kern="1200" dirty="0" smtClean="0">
                <a:solidFill>
                  <a:schemeClr val="tx1"/>
                </a:solidFill>
                <a:effectLst/>
                <a:latin typeface="+mn-lt"/>
                <a:ea typeface="+mn-ea"/>
                <a:cs typeface="+mn-cs"/>
              </a:rPr>
              <a:t>请大家判定一下这是个左线性文法还是右线性文法？答案是左线性文法，左部出现的非终结符号</a:t>
            </a:r>
            <a:r>
              <a:rPr lang="en-US" altLang="zh-CN" sz="1200" kern="1200" dirty="0" smtClean="0">
                <a:solidFill>
                  <a:schemeClr val="tx1"/>
                </a:solidFill>
                <a:effectLst/>
                <a:latin typeface="+mn-lt"/>
                <a:ea typeface="+mn-ea"/>
                <a:cs typeface="+mn-cs"/>
              </a:rPr>
              <a:t>S</a:t>
            </a:r>
            <a:r>
              <a:rPr lang="zh-CN" altLang="en-US" sz="1200" kern="1200" dirty="0" smtClean="0">
                <a:solidFill>
                  <a:schemeClr val="tx1"/>
                </a:solidFill>
                <a:effectLst/>
                <a:latin typeface="+mn-lt"/>
                <a:ea typeface="+mn-ea"/>
                <a:cs typeface="+mn-cs"/>
              </a:rPr>
              <a:t>出现在产生式右部的最左边。如果产生式变成了</a:t>
            </a:r>
            <a:r>
              <a:rPr kumimoji="1" lang="en-US" altLang="zh-CN" sz="1200" b="1" dirty="0" smtClean="0">
                <a:latin typeface="Times New Roman" panose="02020603050405020304" pitchFamily="18" charset="0"/>
                <a:ea typeface="楷体_GB2312" pitchFamily="49" charset="-122"/>
              </a:rPr>
              <a:t>S∷=d     S∷=</a:t>
            </a:r>
            <a:r>
              <a:rPr kumimoji="1" lang="en-US" altLang="zh-CN" sz="1200" b="1" dirty="0" err="1" smtClean="0">
                <a:latin typeface="Times New Roman" panose="02020603050405020304" pitchFamily="18" charset="0"/>
                <a:ea typeface="楷体_GB2312" pitchFamily="49" charset="-122"/>
              </a:rPr>
              <a:t>dS</a:t>
            </a:r>
            <a:r>
              <a:rPr kumimoji="1" lang="zh-CN" altLang="en-US" sz="1200" b="1" dirty="0" smtClean="0">
                <a:latin typeface="Times New Roman" panose="02020603050405020304" pitchFamily="18" charset="0"/>
                <a:ea typeface="楷体_GB2312" pitchFamily="49" charset="-122"/>
              </a:rPr>
              <a:t>，就变成了右线性文法。显然这两个文法所产生的语言相同。请大家再看一个</a:t>
            </a:r>
            <a:r>
              <a:rPr lang="zh-CN" altLang="en-US" sz="1200" kern="1200" dirty="0" smtClean="0">
                <a:solidFill>
                  <a:schemeClr val="tx1"/>
                </a:solidFill>
                <a:effectLst/>
                <a:latin typeface="+mn-lt"/>
                <a:ea typeface="+mn-ea"/>
                <a:cs typeface="+mn-cs"/>
              </a:rPr>
              <a:t>文法，这个文法是正规文法吗？答案是否定的，虽然观察</a:t>
            </a:r>
            <a:r>
              <a:rPr lang="en-US" altLang="zh-CN" sz="1200" kern="1200" dirty="0" smtClean="0">
                <a:solidFill>
                  <a:schemeClr val="tx1"/>
                </a:solidFill>
                <a:effectLst/>
                <a:latin typeface="+mn-lt"/>
                <a:ea typeface="+mn-ea"/>
                <a:cs typeface="+mn-cs"/>
              </a:rPr>
              <a:t>S::=0A</a:t>
            </a:r>
            <a:r>
              <a:rPr lang="zh-CN" altLang="en-US" sz="1200" kern="1200" dirty="0" smtClean="0">
                <a:solidFill>
                  <a:schemeClr val="tx1"/>
                </a:solidFill>
                <a:effectLst/>
                <a:latin typeface="+mn-lt"/>
                <a:ea typeface="+mn-ea"/>
                <a:cs typeface="+mn-cs"/>
              </a:rPr>
              <a:t>似乎满足右线性文法的条件，但</a:t>
            </a:r>
            <a:r>
              <a:rPr lang="en-US" altLang="zh-CN" sz="1200" kern="1200" dirty="0" smtClean="0">
                <a:solidFill>
                  <a:schemeClr val="tx1"/>
                </a:solidFill>
                <a:effectLst/>
                <a:latin typeface="+mn-lt"/>
                <a:ea typeface="+mn-ea"/>
                <a:cs typeface="+mn-cs"/>
              </a:rPr>
              <a:t>S::=B1</a:t>
            </a:r>
            <a:r>
              <a:rPr lang="zh-CN" altLang="en-US" sz="1200" kern="1200" dirty="0" smtClean="0">
                <a:solidFill>
                  <a:schemeClr val="tx1"/>
                </a:solidFill>
                <a:effectLst/>
                <a:latin typeface="+mn-lt"/>
                <a:ea typeface="+mn-ea"/>
                <a:cs typeface="+mn-cs"/>
              </a:rPr>
              <a:t>确是满足左线性文法的条件，只有在同一个文法中，所有的产生式否满足左线性的条件，才能称之为左线性文法。在这个例子中，这个文法既不满足右线性文法的条件，也不满足左线性文法的条件，因此不能将其判定为</a:t>
            </a:r>
            <a:r>
              <a:rPr lang="en-US" altLang="zh-CN" sz="1200" kern="1200" dirty="0" smtClean="0">
                <a:solidFill>
                  <a:schemeClr val="tx1"/>
                </a:solidFill>
                <a:effectLst/>
                <a:latin typeface="+mn-lt"/>
                <a:ea typeface="+mn-ea"/>
                <a:cs typeface="+mn-cs"/>
              </a:rPr>
              <a:t>3</a:t>
            </a:r>
            <a:r>
              <a:rPr lang="zh-CN" altLang="en-US" sz="1200" kern="1200" dirty="0" smtClean="0">
                <a:solidFill>
                  <a:schemeClr val="tx1"/>
                </a:solidFill>
                <a:effectLst/>
                <a:latin typeface="+mn-lt"/>
                <a:ea typeface="+mn-ea"/>
                <a:cs typeface="+mn-cs"/>
              </a:rPr>
              <a:t>型文法，我们再观察其所有产生式是否满足</a:t>
            </a:r>
            <a:r>
              <a:rPr lang="en-US" altLang="zh-CN" sz="1200" kern="1200" dirty="0" smtClean="0">
                <a:solidFill>
                  <a:schemeClr val="tx1"/>
                </a:solidFill>
                <a:effectLst/>
                <a:latin typeface="+mn-lt"/>
                <a:ea typeface="+mn-ea"/>
                <a:cs typeface="+mn-cs"/>
              </a:rPr>
              <a:t>2</a:t>
            </a:r>
            <a:r>
              <a:rPr lang="zh-CN" altLang="en-US" sz="1200" kern="1200" dirty="0" smtClean="0">
                <a:solidFill>
                  <a:schemeClr val="tx1"/>
                </a:solidFill>
                <a:effectLst/>
                <a:latin typeface="+mn-lt"/>
                <a:ea typeface="+mn-ea"/>
                <a:cs typeface="+mn-cs"/>
              </a:rPr>
              <a:t>型文法的条件，显然这是一个</a:t>
            </a:r>
            <a:r>
              <a:rPr lang="en-US" altLang="zh-CN" sz="1200" kern="1200" dirty="0" smtClean="0">
                <a:solidFill>
                  <a:schemeClr val="tx1"/>
                </a:solidFill>
                <a:effectLst/>
                <a:latin typeface="+mn-lt"/>
                <a:ea typeface="+mn-ea"/>
                <a:cs typeface="+mn-cs"/>
              </a:rPr>
              <a:t>2</a:t>
            </a:r>
            <a:r>
              <a:rPr lang="zh-CN" altLang="en-US" sz="1200" kern="1200" dirty="0" smtClean="0">
                <a:solidFill>
                  <a:schemeClr val="tx1"/>
                </a:solidFill>
                <a:effectLst/>
                <a:latin typeface="+mn-lt"/>
                <a:ea typeface="+mn-ea"/>
                <a:cs typeface="+mn-cs"/>
              </a:rPr>
              <a:t>型文法。</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46</a:t>
            </a:fld>
            <a:endParaRPr lang="zh-CN" altLang="en-US"/>
          </a:p>
        </p:txBody>
      </p:sp>
    </p:spTree>
    <p:extLst>
      <p:ext uri="{BB962C8B-B14F-4D97-AF65-F5344CB8AC3E}">
        <p14:creationId xmlns:p14="http://schemas.microsoft.com/office/powerpoint/2010/main" val="52102959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smtClean="0">
                <a:solidFill>
                  <a:schemeClr val="tx1"/>
                </a:solidFill>
                <a:effectLst/>
                <a:latin typeface="+mn-lt"/>
                <a:ea typeface="+mn-ea"/>
                <a:cs typeface="+mn-cs"/>
              </a:rPr>
              <a:t>乔姆斯基通过对文法的规则加以更多的限制条件将文法分为四大类。最基本的是</a:t>
            </a:r>
            <a:r>
              <a:rPr lang="en-US" altLang="zh-CN" sz="1200" kern="1200" dirty="0" smtClean="0">
                <a:solidFill>
                  <a:schemeClr val="tx1"/>
                </a:solidFill>
                <a:effectLst/>
                <a:latin typeface="+mn-lt"/>
                <a:ea typeface="+mn-ea"/>
                <a:cs typeface="+mn-cs"/>
              </a:rPr>
              <a:t>0</a:t>
            </a:r>
            <a:r>
              <a:rPr lang="zh-CN" altLang="zh-CN" sz="1200" kern="1200" dirty="0" smtClean="0">
                <a:solidFill>
                  <a:schemeClr val="tx1"/>
                </a:solidFill>
                <a:effectLst/>
                <a:latin typeface="+mn-lt"/>
                <a:ea typeface="+mn-ea"/>
                <a:cs typeface="+mn-cs"/>
              </a:rPr>
              <a:t>型文法，可以将它理解为其它所有文法的基础，后面的</a:t>
            </a:r>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型三种文法，是分别对于</a:t>
            </a:r>
            <a:r>
              <a:rPr lang="en-US" altLang="zh-CN" sz="1200" kern="1200" dirty="0" smtClean="0">
                <a:solidFill>
                  <a:schemeClr val="tx1"/>
                </a:solidFill>
                <a:effectLst/>
                <a:latin typeface="+mn-lt"/>
                <a:ea typeface="+mn-ea"/>
                <a:cs typeface="+mn-cs"/>
              </a:rPr>
              <a:t>0</a:t>
            </a:r>
            <a:r>
              <a:rPr lang="zh-CN" altLang="zh-CN" sz="1200" kern="1200" dirty="0" smtClean="0">
                <a:solidFill>
                  <a:schemeClr val="tx1"/>
                </a:solidFill>
                <a:effectLst/>
                <a:latin typeface="+mn-lt"/>
                <a:ea typeface="+mn-ea"/>
                <a:cs typeface="+mn-cs"/>
              </a:rPr>
              <a:t>型文法产生式的两边作了不同的限制。</a:t>
            </a:r>
            <a:r>
              <a:rPr lang="zh-CN" altLang="en-US" sz="1200" kern="1200" dirty="0" smtClean="0">
                <a:solidFill>
                  <a:schemeClr val="tx1"/>
                </a:solidFill>
                <a:effectLst/>
                <a:latin typeface="+mn-lt"/>
                <a:ea typeface="+mn-ea"/>
                <a:cs typeface="+mn-cs"/>
              </a:rPr>
              <a:t>因此，</a:t>
            </a:r>
            <a:r>
              <a:rPr lang="zh-CN" altLang="zh-CN" sz="1200" kern="1200" dirty="0" smtClean="0">
                <a:solidFill>
                  <a:schemeClr val="tx1"/>
                </a:solidFill>
                <a:effectLst/>
                <a:latin typeface="+mn-lt"/>
                <a:ea typeface="+mn-ea"/>
                <a:cs typeface="+mn-cs"/>
              </a:rPr>
              <a:t>一旦判断其属于正规文法之后就没必要再判断其是否属于上下文无关的了</a:t>
            </a:r>
            <a:r>
              <a:rPr lang="zh-CN" altLang="en-US"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其它情况以此类推。只有当我们判断不属于</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型文法时，我们才向下判断，其是不是属于</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型的，若不属于</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型的，则依此类推再向下判断。最终的结果如果不属于</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三种类型，那就只有属于</a:t>
            </a:r>
            <a:r>
              <a:rPr lang="en-US" altLang="zh-CN" sz="1200" kern="1200" dirty="0" smtClean="0">
                <a:solidFill>
                  <a:schemeClr val="tx1"/>
                </a:solidFill>
                <a:effectLst/>
                <a:latin typeface="+mn-lt"/>
                <a:ea typeface="+mn-ea"/>
                <a:cs typeface="+mn-cs"/>
              </a:rPr>
              <a:t>0</a:t>
            </a:r>
            <a:r>
              <a:rPr lang="zh-CN" altLang="zh-CN" sz="1200" kern="1200" dirty="0" smtClean="0">
                <a:solidFill>
                  <a:schemeClr val="tx1"/>
                </a:solidFill>
                <a:effectLst/>
                <a:latin typeface="+mn-lt"/>
                <a:ea typeface="+mn-ea"/>
                <a:cs typeface="+mn-cs"/>
              </a:rPr>
              <a:t>型了。</a:t>
            </a:r>
            <a:r>
              <a:rPr lang="zh-CN" altLang="en-US" sz="1200" kern="1200" dirty="0" smtClean="0">
                <a:solidFill>
                  <a:schemeClr val="tx1"/>
                </a:solidFill>
                <a:effectLst/>
                <a:latin typeface="+mn-lt"/>
                <a:ea typeface="+mn-ea"/>
                <a:cs typeface="+mn-cs"/>
              </a:rPr>
              <a:t>下面给出一种快速进行文法分类判断的方法，首先观察文法所有产生左部是否只有</a:t>
            </a:r>
            <a:r>
              <a:rPr lang="en-US" altLang="zh-CN" sz="1200" kern="1200" dirty="0" smtClean="0">
                <a:solidFill>
                  <a:schemeClr val="tx1"/>
                </a:solidFill>
                <a:effectLst/>
                <a:latin typeface="+mn-lt"/>
                <a:ea typeface="+mn-ea"/>
                <a:cs typeface="+mn-cs"/>
              </a:rPr>
              <a:t>1</a:t>
            </a:r>
            <a:r>
              <a:rPr lang="zh-CN" altLang="en-US" sz="1200" kern="1200" dirty="0" smtClean="0">
                <a:solidFill>
                  <a:schemeClr val="tx1"/>
                </a:solidFill>
                <a:effectLst/>
                <a:latin typeface="+mn-lt"/>
                <a:ea typeface="+mn-ea"/>
                <a:cs typeface="+mn-cs"/>
              </a:rPr>
              <a:t>个非终结符号，如果是，则文法要么为</a:t>
            </a:r>
            <a:r>
              <a:rPr lang="en-US" altLang="zh-CN" sz="1200" kern="1200" dirty="0" smtClean="0">
                <a:solidFill>
                  <a:schemeClr val="tx1"/>
                </a:solidFill>
                <a:effectLst/>
                <a:latin typeface="+mn-lt"/>
                <a:ea typeface="+mn-ea"/>
                <a:cs typeface="+mn-cs"/>
              </a:rPr>
              <a:t>2</a:t>
            </a:r>
            <a:r>
              <a:rPr lang="zh-CN" altLang="en-US" sz="1200" kern="1200" dirty="0" smtClean="0">
                <a:solidFill>
                  <a:schemeClr val="tx1"/>
                </a:solidFill>
                <a:effectLst/>
                <a:latin typeface="+mn-lt"/>
                <a:ea typeface="+mn-ea"/>
                <a:cs typeface="+mn-cs"/>
              </a:rPr>
              <a:t>型文法，要么为</a:t>
            </a:r>
            <a:r>
              <a:rPr lang="en-US" altLang="zh-CN" sz="1200" kern="1200" dirty="0" smtClean="0">
                <a:solidFill>
                  <a:schemeClr val="tx1"/>
                </a:solidFill>
                <a:effectLst/>
                <a:latin typeface="+mn-lt"/>
                <a:ea typeface="+mn-ea"/>
                <a:cs typeface="+mn-cs"/>
              </a:rPr>
              <a:t>3</a:t>
            </a:r>
            <a:r>
              <a:rPr lang="zh-CN" altLang="en-US" sz="1200" kern="1200" dirty="0" smtClean="0">
                <a:solidFill>
                  <a:schemeClr val="tx1"/>
                </a:solidFill>
                <a:effectLst/>
                <a:latin typeface="+mn-lt"/>
                <a:ea typeface="+mn-ea"/>
                <a:cs typeface="+mn-cs"/>
              </a:rPr>
              <a:t>型文法，接下来查看文法所有产生式是否满足正规文法的要求，即是否能明确判断这是左线性文法还是右线性文法。如果可以，则为</a:t>
            </a:r>
            <a:r>
              <a:rPr lang="en-US" altLang="zh-CN" sz="1200" kern="1200" dirty="0" smtClean="0">
                <a:solidFill>
                  <a:schemeClr val="tx1"/>
                </a:solidFill>
                <a:effectLst/>
                <a:latin typeface="+mn-lt"/>
                <a:ea typeface="+mn-ea"/>
                <a:cs typeface="+mn-cs"/>
              </a:rPr>
              <a:t>3</a:t>
            </a:r>
            <a:r>
              <a:rPr lang="zh-CN" altLang="en-US" sz="1200" kern="1200" dirty="0" smtClean="0">
                <a:solidFill>
                  <a:schemeClr val="tx1"/>
                </a:solidFill>
                <a:effectLst/>
                <a:latin typeface="+mn-lt"/>
                <a:ea typeface="+mn-ea"/>
                <a:cs typeface="+mn-cs"/>
              </a:rPr>
              <a:t>型文法，否则为</a:t>
            </a:r>
            <a:r>
              <a:rPr lang="en-US" altLang="zh-CN" sz="1200" kern="1200" dirty="0" smtClean="0">
                <a:solidFill>
                  <a:schemeClr val="tx1"/>
                </a:solidFill>
                <a:effectLst/>
                <a:latin typeface="+mn-lt"/>
                <a:ea typeface="+mn-ea"/>
                <a:cs typeface="+mn-cs"/>
              </a:rPr>
              <a:t>2</a:t>
            </a:r>
            <a:r>
              <a:rPr lang="zh-CN" altLang="en-US" sz="1200" kern="1200" dirty="0" smtClean="0">
                <a:solidFill>
                  <a:schemeClr val="tx1"/>
                </a:solidFill>
                <a:effectLst/>
                <a:latin typeface="+mn-lt"/>
                <a:ea typeface="+mn-ea"/>
                <a:cs typeface="+mn-cs"/>
              </a:rPr>
              <a:t>型文法。如果文法的某条产生式左部出现了</a:t>
            </a:r>
            <a:r>
              <a:rPr lang="en-US" altLang="zh-CN" sz="1200" kern="1200" dirty="0" smtClean="0">
                <a:solidFill>
                  <a:schemeClr val="tx1"/>
                </a:solidFill>
                <a:effectLst/>
                <a:latin typeface="+mn-lt"/>
                <a:ea typeface="+mn-ea"/>
                <a:cs typeface="+mn-cs"/>
              </a:rPr>
              <a:t>2</a:t>
            </a:r>
            <a:r>
              <a:rPr lang="zh-CN" altLang="en-US" sz="1200" kern="1200" dirty="0" smtClean="0">
                <a:solidFill>
                  <a:schemeClr val="tx1"/>
                </a:solidFill>
                <a:effectLst/>
                <a:latin typeface="+mn-lt"/>
                <a:ea typeface="+mn-ea"/>
                <a:cs typeface="+mn-cs"/>
              </a:rPr>
              <a:t>个或</a:t>
            </a:r>
            <a:r>
              <a:rPr lang="en-US" altLang="zh-CN" sz="1200" kern="1200" dirty="0" smtClean="0">
                <a:solidFill>
                  <a:schemeClr val="tx1"/>
                </a:solidFill>
                <a:effectLst/>
                <a:latin typeface="+mn-lt"/>
                <a:ea typeface="+mn-ea"/>
                <a:cs typeface="+mn-cs"/>
              </a:rPr>
              <a:t>2</a:t>
            </a:r>
            <a:r>
              <a:rPr lang="zh-CN" altLang="en-US" sz="1200" kern="1200" dirty="0" smtClean="0">
                <a:solidFill>
                  <a:schemeClr val="tx1"/>
                </a:solidFill>
                <a:effectLst/>
                <a:latin typeface="+mn-lt"/>
                <a:ea typeface="+mn-ea"/>
                <a:cs typeface="+mn-cs"/>
              </a:rPr>
              <a:t>个以上的符号，文法可能为</a:t>
            </a:r>
            <a:r>
              <a:rPr lang="en-US" altLang="zh-CN" sz="1200" kern="1200" dirty="0" smtClean="0">
                <a:solidFill>
                  <a:schemeClr val="tx1"/>
                </a:solidFill>
                <a:effectLst/>
                <a:latin typeface="+mn-lt"/>
                <a:ea typeface="+mn-ea"/>
                <a:cs typeface="+mn-cs"/>
              </a:rPr>
              <a:t>0</a:t>
            </a:r>
            <a:r>
              <a:rPr lang="zh-CN" altLang="en-US" sz="1200" kern="1200" dirty="0" smtClean="0">
                <a:solidFill>
                  <a:schemeClr val="tx1"/>
                </a:solidFill>
                <a:effectLst/>
                <a:latin typeface="+mn-lt"/>
                <a:ea typeface="+mn-ea"/>
                <a:cs typeface="+mn-cs"/>
              </a:rPr>
              <a:t>型或</a:t>
            </a:r>
            <a:r>
              <a:rPr lang="en-US" altLang="zh-CN" sz="1200" kern="1200" dirty="0" smtClean="0">
                <a:solidFill>
                  <a:schemeClr val="tx1"/>
                </a:solidFill>
                <a:effectLst/>
                <a:latin typeface="+mn-lt"/>
                <a:ea typeface="+mn-ea"/>
                <a:cs typeface="+mn-cs"/>
              </a:rPr>
              <a:t>1</a:t>
            </a:r>
            <a:r>
              <a:rPr lang="zh-CN" altLang="en-US" sz="1200" kern="1200" dirty="0" smtClean="0">
                <a:solidFill>
                  <a:schemeClr val="tx1"/>
                </a:solidFill>
                <a:effectLst/>
                <a:latin typeface="+mn-lt"/>
                <a:ea typeface="+mn-ea"/>
                <a:cs typeface="+mn-cs"/>
              </a:rPr>
              <a:t>型，此时只需要</a:t>
            </a:r>
            <a:r>
              <a:rPr lang="zh-CN" altLang="en-US" dirty="0" smtClean="0">
                <a:solidFill>
                  <a:schemeClr val="tx1"/>
                </a:solidFill>
              </a:rPr>
              <a:t>查看文法是否存在某条产生式左部长度大于右部长度，如果是，则为</a:t>
            </a:r>
            <a:r>
              <a:rPr lang="en-US" altLang="zh-CN" dirty="0" smtClean="0">
                <a:solidFill>
                  <a:schemeClr val="tx1"/>
                </a:solidFill>
              </a:rPr>
              <a:t>0</a:t>
            </a:r>
            <a:r>
              <a:rPr lang="zh-CN" altLang="en-US" dirty="0" smtClean="0">
                <a:solidFill>
                  <a:schemeClr val="tx1"/>
                </a:solidFill>
              </a:rPr>
              <a:t>型文法，否则，即所有产生式左部的长度小于等于由于右部长度，则为</a:t>
            </a:r>
            <a:r>
              <a:rPr lang="en-US" altLang="zh-CN" dirty="0" smtClean="0">
                <a:solidFill>
                  <a:schemeClr val="tx1"/>
                </a:solidFill>
              </a:rPr>
              <a:t>1</a:t>
            </a:r>
            <a:r>
              <a:rPr lang="zh-CN" altLang="en-US" dirty="0" smtClean="0">
                <a:solidFill>
                  <a:schemeClr val="tx1"/>
                </a:solidFill>
              </a:rPr>
              <a:t>型文法。我们这里不给出这种方法的证明，有兴趣的同学可以自己查阅</a:t>
            </a:r>
            <a:r>
              <a:rPr lang="en-US" altLang="zh-CN" dirty="0" smtClean="0">
                <a:solidFill>
                  <a:schemeClr val="tx1"/>
                </a:solidFill>
              </a:rPr>
              <a:t>《</a:t>
            </a:r>
            <a:r>
              <a:rPr lang="zh-CN" altLang="en-US" dirty="0" smtClean="0">
                <a:solidFill>
                  <a:schemeClr val="tx1"/>
                </a:solidFill>
              </a:rPr>
              <a:t>形式语言与自动机</a:t>
            </a:r>
            <a:r>
              <a:rPr lang="en-US" altLang="zh-CN" dirty="0" smtClean="0">
                <a:solidFill>
                  <a:schemeClr val="tx1"/>
                </a:solidFill>
              </a:rPr>
              <a:t>》</a:t>
            </a:r>
            <a:r>
              <a:rPr lang="zh-CN" altLang="en-US" dirty="0" smtClean="0">
                <a:solidFill>
                  <a:schemeClr val="tx1"/>
                </a:solidFill>
              </a:rPr>
              <a:t>相关的书籍。利用这种方法，可以快速地判断文法的类型。</a:t>
            </a:r>
            <a:endParaRPr lang="zh-CN" altLang="zh-CN" dirty="0" smtClean="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47</a:t>
            </a:fld>
            <a:endParaRPr lang="zh-CN" altLang="en-US"/>
          </a:p>
        </p:txBody>
      </p:sp>
    </p:spTree>
    <p:extLst>
      <p:ext uri="{BB962C8B-B14F-4D97-AF65-F5344CB8AC3E}">
        <p14:creationId xmlns:p14="http://schemas.microsoft.com/office/powerpoint/2010/main" val="5859919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905" algn="just">
              <a:lnSpc>
                <a:spcPct val="130000"/>
              </a:lnSpc>
              <a:spcBef>
                <a:spcPct val="20000"/>
              </a:spcBef>
              <a:buClr>
                <a:schemeClr val="accent1"/>
              </a:buClr>
              <a:buSzPct val="80000"/>
              <a:defRPr/>
            </a:pPr>
            <a:r>
              <a:rPr lang="zh-CN" altLang="en-US" sz="1200" b="1" dirty="0" smtClean="0">
                <a:latin typeface="Times New Roman" panose="02020603050405020304" pitchFamily="18" charset="0"/>
                <a:ea typeface="楷体_GB2312" pitchFamily="49" charset="-122"/>
              </a:rPr>
              <a:t>由于将文法分为</a:t>
            </a:r>
            <a:r>
              <a:rPr lang="en-US" altLang="zh-CN" sz="1200" b="1" dirty="0" smtClean="0">
                <a:latin typeface="Times New Roman" panose="02020603050405020304" pitchFamily="18" charset="0"/>
                <a:ea typeface="楷体_GB2312" pitchFamily="49" charset="-122"/>
              </a:rPr>
              <a:t>0</a:t>
            </a:r>
            <a:r>
              <a:rPr lang="zh-CN" altLang="en-US" sz="1200" b="1" dirty="0" smtClean="0">
                <a:latin typeface="Times New Roman" panose="02020603050405020304" pitchFamily="18" charset="0"/>
                <a:ea typeface="楷体_GB2312" pitchFamily="49" charset="-122"/>
              </a:rPr>
              <a:t>型、</a:t>
            </a:r>
            <a:r>
              <a:rPr lang="en-US" altLang="zh-CN" sz="1200" b="1" dirty="0" smtClean="0">
                <a:latin typeface="Times New Roman" panose="02020603050405020304" pitchFamily="18" charset="0"/>
                <a:ea typeface="楷体_GB2312" pitchFamily="49" charset="-122"/>
              </a:rPr>
              <a:t>1</a:t>
            </a:r>
            <a:r>
              <a:rPr lang="zh-CN" altLang="en-US" sz="1200" b="1" dirty="0" smtClean="0">
                <a:latin typeface="Times New Roman" panose="02020603050405020304" pitchFamily="18" charset="0"/>
                <a:ea typeface="楷体_GB2312" pitchFamily="49" charset="-122"/>
              </a:rPr>
              <a:t>型、</a:t>
            </a:r>
            <a:r>
              <a:rPr lang="en-US" altLang="zh-CN" sz="1200" b="1" dirty="0" smtClean="0">
                <a:latin typeface="Times New Roman" panose="02020603050405020304" pitchFamily="18" charset="0"/>
                <a:ea typeface="楷体_GB2312" pitchFamily="49" charset="-122"/>
              </a:rPr>
              <a:t>2</a:t>
            </a:r>
            <a:r>
              <a:rPr lang="zh-CN" altLang="en-US" sz="1200" b="1" dirty="0" smtClean="0">
                <a:latin typeface="Times New Roman" panose="02020603050405020304" pitchFamily="18" charset="0"/>
                <a:ea typeface="楷体_GB2312" pitchFamily="49" charset="-122"/>
              </a:rPr>
              <a:t>型、</a:t>
            </a:r>
            <a:r>
              <a:rPr lang="en-US" altLang="zh-CN" sz="1200" b="1" dirty="0" smtClean="0">
                <a:latin typeface="Times New Roman" panose="02020603050405020304" pitchFamily="18" charset="0"/>
                <a:ea typeface="楷体_GB2312" pitchFamily="49" charset="-122"/>
              </a:rPr>
              <a:t>3</a:t>
            </a:r>
            <a:r>
              <a:rPr lang="zh-CN" altLang="en-US" sz="1200" b="1" dirty="0" smtClean="0">
                <a:latin typeface="Times New Roman" panose="02020603050405020304" pitchFamily="18" charset="0"/>
                <a:ea typeface="楷体_GB2312" pitchFamily="49" charset="-122"/>
              </a:rPr>
              <a:t>型四类，是逐渐</a:t>
            </a:r>
          </a:p>
          <a:p>
            <a:pPr marL="419100" indent="-382905" algn="just">
              <a:lnSpc>
                <a:spcPct val="130000"/>
              </a:lnSpc>
              <a:spcBef>
                <a:spcPct val="20000"/>
              </a:spcBef>
              <a:buClr>
                <a:schemeClr val="accent1"/>
              </a:buClr>
              <a:buSzPct val="80000"/>
              <a:defRPr/>
            </a:pPr>
            <a:r>
              <a:rPr lang="zh-CN" altLang="en-US" sz="1200" b="1" dirty="0" smtClean="0">
                <a:latin typeface="Times New Roman" panose="02020603050405020304" pitchFamily="18" charset="0"/>
                <a:ea typeface="楷体_GB2312" pitchFamily="49" charset="-122"/>
              </a:rPr>
              <a:t>增加对规则限制条件而得到的。因此，由它们所定义的</a:t>
            </a:r>
          </a:p>
          <a:p>
            <a:pPr marL="419100" indent="-382905" algn="just">
              <a:lnSpc>
                <a:spcPct val="130000"/>
              </a:lnSpc>
              <a:spcBef>
                <a:spcPct val="20000"/>
              </a:spcBef>
              <a:buClr>
                <a:schemeClr val="accent1"/>
              </a:buClr>
              <a:buSzPct val="80000"/>
              <a:defRPr/>
            </a:pPr>
            <a:r>
              <a:rPr lang="zh-CN" altLang="en-US" sz="1200" b="1" dirty="0" smtClean="0">
                <a:latin typeface="Times New Roman" panose="02020603050405020304" pitchFamily="18" charset="0"/>
                <a:ea typeface="楷体_GB2312" pitchFamily="49" charset="-122"/>
              </a:rPr>
              <a:t>语言是依次缩小，如果分别用</a:t>
            </a:r>
            <a:r>
              <a:rPr lang="en-US" altLang="zh-CN" sz="1200" b="1" dirty="0" smtClean="0">
                <a:latin typeface="Times New Roman" panose="02020603050405020304" pitchFamily="18" charset="0"/>
                <a:ea typeface="楷体_GB2312" pitchFamily="49" charset="-122"/>
              </a:rPr>
              <a:t>L</a:t>
            </a:r>
            <a:r>
              <a:rPr lang="en-US" altLang="zh-CN" sz="1200" b="1" baseline="-25000" dirty="0" smtClean="0">
                <a:latin typeface="Times New Roman" panose="02020603050405020304" pitchFamily="18" charset="0"/>
                <a:ea typeface="楷体_GB2312" pitchFamily="49" charset="-122"/>
              </a:rPr>
              <a:t>0</a:t>
            </a:r>
            <a:r>
              <a:rPr lang="zh-CN" altLang="en-US" sz="1200" b="1"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rPr>
              <a:t>L</a:t>
            </a:r>
            <a:r>
              <a:rPr lang="en-US" altLang="zh-CN" sz="1200" b="1" baseline="-25000" dirty="0" smtClean="0">
                <a:latin typeface="Times New Roman" panose="02020603050405020304" pitchFamily="18" charset="0"/>
                <a:ea typeface="楷体_GB2312" pitchFamily="49" charset="-122"/>
              </a:rPr>
              <a:t>1</a:t>
            </a:r>
            <a:r>
              <a:rPr lang="zh-CN" altLang="en-US" sz="1200" b="1"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rPr>
              <a:t>L</a:t>
            </a:r>
            <a:r>
              <a:rPr lang="en-US" altLang="zh-CN" sz="1200" b="1" baseline="-25000" dirty="0" smtClean="0">
                <a:latin typeface="Times New Roman" panose="02020603050405020304" pitchFamily="18" charset="0"/>
                <a:ea typeface="楷体_GB2312" pitchFamily="49" charset="-122"/>
              </a:rPr>
              <a:t>2</a:t>
            </a:r>
            <a:r>
              <a:rPr lang="zh-CN" altLang="en-US" sz="1200" b="1" dirty="0" smtClean="0">
                <a:latin typeface="Times New Roman" panose="02020603050405020304" pitchFamily="18" charset="0"/>
                <a:ea typeface="楷体_GB2312" pitchFamily="49" charset="-122"/>
              </a:rPr>
              <a:t>和</a:t>
            </a:r>
            <a:r>
              <a:rPr lang="en-US" altLang="zh-CN" sz="1200" b="1" dirty="0" smtClean="0">
                <a:latin typeface="Times New Roman" panose="02020603050405020304" pitchFamily="18" charset="0"/>
                <a:ea typeface="楷体_GB2312" pitchFamily="49" charset="-122"/>
              </a:rPr>
              <a:t>L</a:t>
            </a:r>
            <a:r>
              <a:rPr lang="en-US" altLang="zh-CN" sz="1200" b="1" baseline="-25000" dirty="0" smtClean="0">
                <a:latin typeface="Times New Roman" panose="02020603050405020304" pitchFamily="18" charset="0"/>
                <a:ea typeface="楷体_GB2312" pitchFamily="49" charset="-122"/>
              </a:rPr>
              <a:t>3</a:t>
            </a:r>
            <a:r>
              <a:rPr lang="zh-CN" altLang="en-US" sz="1200" b="1" dirty="0" smtClean="0">
                <a:latin typeface="Times New Roman" panose="02020603050405020304" pitchFamily="18" charset="0"/>
                <a:ea typeface="楷体_GB2312" pitchFamily="49" charset="-122"/>
              </a:rPr>
              <a:t>表示</a:t>
            </a:r>
            <a:r>
              <a:rPr lang="en-US" altLang="zh-CN" sz="1200" b="1" dirty="0" smtClean="0">
                <a:latin typeface="Times New Roman" panose="02020603050405020304" pitchFamily="18" charset="0"/>
                <a:ea typeface="楷体_GB2312" pitchFamily="49" charset="-122"/>
              </a:rPr>
              <a:t>0</a:t>
            </a:r>
            <a:r>
              <a:rPr lang="zh-CN" altLang="en-US" sz="1200" b="1" dirty="0" smtClean="0">
                <a:latin typeface="Times New Roman" panose="02020603050405020304" pitchFamily="18" charset="0"/>
                <a:ea typeface="楷体_GB2312" pitchFamily="49" charset="-122"/>
              </a:rPr>
              <a:t>型</a:t>
            </a:r>
          </a:p>
          <a:p>
            <a:pPr marL="419100" indent="-382905" algn="just">
              <a:lnSpc>
                <a:spcPct val="130000"/>
              </a:lnSpc>
              <a:spcBef>
                <a:spcPct val="20000"/>
              </a:spcBef>
              <a:buClr>
                <a:schemeClr val="accent1"/>
              </a:buClr>
              <a:buSzPct val="80000"/>
              <a:defRPr/>
            </a:pPr>
            <a:r>
              <a:rPr lang="zh-CN" altLang="en-US" sz="1200" b="1"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rPr>
              <a:t>1</a:t>
            </a:r>
            <a:r>
              <a:rPr lang="zh-CN" altLang="en-US" sz="1200" b="1" dirty="0" smtClean="0">
                <a:latin typeface="Times New Roman" panose="02020603050405020304" pitchFamily="18" charset="0"/>
                <a:ea typeface="楷体_GB2312" pitchFamily="49" charset="-122"/>
              </a:rPr>
              <a:t>型、</a:t>
            </a:r>
            <a:r>
              <a:rPr lang="en-US" altLang="zh-CN" sz="1200" b="1" dirty="0" smtClean="0">
                <a:latin typeface="Times New Roman" panose="02020603050405020304" pitchFamily="18" charset="0"/>
                <a:ea typeface="楷体_GB2312" pitchFamily="49" charset="-122"/>
              </a:rPr>
              <a:t>2</a:t>
            </a:r>
            <a:r>
              <a:rPr lang="zh-CN" altLang="en-US" sz="1200" b="1" dirty="0" smtClean="0">
                <a:latin typeface="Times New Roman" panose="02020603050405020304" pitchFamily="18" charset="0"/>
                <a:ea typeface="楷体_GB2312" pitchFamily="49" charset="-122"/>
              </a:rPr>
              <a:t>型和</a:t>
            </a:r>
            <a:r>
              <a:rPr lang="en-US" altLang="zh-CN" sz="1200" b="1" dirty="0" smtClean="0">
                <a:latin typeface="Times New Roman" panose="02020603050405020304" pitchFamily="18" charset="0"/>
                <a:ea typeface="楷体_GB2312" pitchFamily="49" charset="-122"/>
              </a:rPr>
              <a:t>3</a:t>
            </a:r>
            <a:r>
              <a:rPr lang="zh-CN" altLang="en-US" sz="1200" b="1" dirty="0" smtClean="0">
                <a:latin typeface="Times New Roman" panose="02020603050405020304" pitchFamily="18" charset="0"/>
                <a:ea typeface="楷体_GB2312" pitchFamily="49" charset="-122"/>
              </a:rPr>
              <a:t>型语言，则有</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下面的包含关系成立</a:t>
            </a:r>
            <a:r>
              <a:rPr lang="zh-CN" altLang="en-US" sz="1200" b="1" dirty="0" smtClean="0">
                <a:solidFill>
                  <a:srgbClr val="FFC000"/>
                </a:solidFill>
                <a:latin typeface="Times New Roman" panose="02020603050405020304" pitchFamily="18" charset="0"/>
                <a:ea typeface="楷体_GB2312" pitchFamily="49" charset="-122"/>
              </a:rPr>
              <a:t>   </a:t>
            </a:r>
            <a:r>
              <a:rPr lang="en-US" altLang="zh-CN" sz="1200" b="1" dirty="0" smtClean="0">
                <a:solidFill>
                  <a:srgbClr val="FFC000"/>
                </a:solidFill>
                <a:latin typeface="Times New Roman" panose="02020603050405020304" pitchFamily="18" charset="0"/>
                <a:ea typeface="楷体_GB2312" pitchFamily="49" charset="-122"/>
              </a:rPr>
              <a:t>L</a:t>
            </a:r>
            <a:r>
              <a:rPr lang="en-US" altLang="zh-CN" sz="1200" b="1" baseline="-25000" dirty="0" smtClean="0">
                <a:solidFill>
                  <a:srgbClr val="FFC000"/>
                </a:solidFill>
                <a:latin typeface="Times New Roman" panose="02020603050405020304" pitchFamily="18" charset="0"/>
                <a:ea typeface="楷体_GB2312" pitchFamily="49" charset="-122"/>
              </a:rPr>
              <a:t>0</a:t>
            </a:r>
            <a:r>
              <a:rPr lang="en-US" altLang="zh-CN" sz="1200" b="1" dirty="0" smtClean="0">
                <a:solidFill>
                  <a:srgbClr val="FFC000"/>
                </a:solidFill>
                <a:latin typeface="Times New Roman" panose="02020603050405020304" pitchFamily="18" charset="0"/>
                <a:ea typeface="楷体_GB2312" pitchFamily="49" charset="-122"/>
                <a:sym typeface="Symbol" panose="05050102010706020507" pitchFamily="18" charset="2"/>
              </a:rPr>
              <a:t> </a:t>
            </a:r>
            <a:r>
              <a:rPr lang="en-US" altLang="zh-CN" sz="1200" b="1" dirty="0" smtClean="0">
                <a:solidFill>
                  <a:srgbClr val="FFC000"/>
                </a:solidFill>
                <a:latin typeface="Times New Roman" panose="02020603050405020304" pitchFamily="18" charset="0"/>
                <a:ea typeface="楷体_GB2312" pitchFamily="49" charset="-122"/>
              </a:rPr>
              <a:t>L</a:t>
            </a:r>
            <a:r>
              <a:rPr lang="en-US" altLang="zh-CN" sz="1200" b="1" baseline="-25000" dirty="0" smtClean="0">
                <a:solidFill>
                  <a:srgbClr val="FFC000"/>
                </a:solidFill>
                <a:latin typeface="Times New Roman" panose="02020603050405020304" pitchFamily="18" charset="0"/>
                <a:ea typeface="楷体_GB2312" pitchFamily="49" charset="-122"/>
              </a:rPr>
              <a:t>1 </a:t>
            </a:r>
            <a:r>
              <a:rPr lang="en-US" altLang="zh-CN" sz="1200" b="1" dirty="0" smtClean="0">
                <a:solidFill>
                  <a:srgbClr val="FFC000"/>
                </a:solidFill>
                <a:latin typeface="Times New Roman" panose="02020603050405020304" pitchFamily="18" charset="0"/>
                <a:ea typeface="楷体_GB2312" pitchFamily="49" charset="-122"/>
                <a:sym typeface="Symbol" panose="05050102010706020507" pitchFamily="18" charset="2"/>
              </a:rPr>
              <a:t> </a:t>
            </a:r>
            <a:r>
              <a:rPr lang="en-US" altLang="zh-CN" sz="1200" b="1" baseline="-25000" dirty="0" smtClean="0">
                <a:solidFill>
                  <a:srgbClr val="FFC000"/>
                </a:solidFill>
                <a:latin typeface="Times New Roman" panose="02020603050405020304" pitchFamily="18" charset="0"/>
                <a:ea typeface="楷体_GB2312" pitchFamily="49" charset="-122"/>
              </a:rPr>
              <a:t> </a:t>
            </a:r>
            <a:r>
              <a:rPr lang="en-US" altLang="zh-CN" sz="1200" b="1" dirty="0" smtClean="0">
                <a:solidFill>
                  <a:srgbClr val="FFC000"/>
                </a:solidFill>
                <a:latin typeface="Times New Roman" panose="02020603050405020304" pitchFamily="18" charset="0"/>
                <a:ea typeface="楷体_GB2312" pitchFamily="49" charset="-122"/>
              </a:rPr>
              <a:t>L</a:t>
            </a:r>
            <a:r>
              <a:rPr lang="en-US" altLang="zh-CN" sz="1200" b="1" baseline="-25000" dirty="0" smtClean="0">
                <a:solidFill>
                  <a:srgbClr val="FFC000"/>
                </a:solidFill>
                <a:latin typeface="Times New Roman" panose="02020603050405020304" pitchFamily="18" charset="0"/>
                <a:ea typeface="楷体_GB2312" pitchFamily="49" charset="-122"/>
              </a:rPr>
              <a:t>2 </a:t>
            </a:r>
            <a:r>
              <a:rPr lang="en-US" altLang="zh-CN" sz="1200" b="1" dirty="0" smtClean="0">
                <a:solidFill>
                  <a:srgbClr val="FFC000"/>
                </a:solidFill>
                <a:latin typeface="Times New Roman" panose="02020603050405020304" pitchFamily="18" charset="0"/>
                <a:ea typeface="楷体_GB2312" pitchFamily="49" charset="-122"/>
                <a:sym typeface="Symbol" panose="05050102010706020507" pitchFamily="18" charset="2"/>
              </a:rPr>
              <a:t> </a:t>
            </a:r>
            <a:r>
              <a:rPr lang="en-US" altLang="zh-CN" sz="1200" b="1" baseline="-25000" dirty="0" smtClean="0">
                <a:solidFill>
                  <a:srgbClr val="FFC000"/>
                </a:solidFill>
                <a:latin typeface="Times New Roman" panose="02020603050405020304" pitchFamily="18" charset="0"/>
                <a:ea typeface="楷体_GB2312" pitchFamily="49" charset="-122"/>
              </a:rPr>
              <a:t> </a:t>
            </a:r>
            <a:r>
              <a:rPr lang="en-US" altLang="zh-CN" sz="1200" b="1" dirty="0" smtClean="0">
                <a:solidFill>
                  <a:srgbClr val="FFC000"/>
                </a:solidFill>
                <a:latin typeface="Times New Roman" panose="02020603050405020304" pitchFamily="18" charset="0"/>
                <a:ea typeface="楷体_GB2312" pitchFamily="49" charset="-122"/>
              </a:rPr>
              <a:t>L</a:t>
            </a:r>
            <a:r>
              <a:rPr lang="en-US" altLang="zh-CN" sz="1200" b="1" baseline="-25000" dirty="0" smtClean="0">
                <a:solidFill>
                  <a:srgbClr val="FFC000"/>
                </a:solidFill>
                <a:latin typeface="Times New Roman" panose="02020603050405020304" pitchFamily="18" charset="0"/>
                <a:ea typeface="楷体_GB2312" pitchFamily="49" charset="-122"/>
              </a:rPr>
              <a:t>3</a:t>
            </a:r>
            <a:r>
              <a:rPr lang="zh-CN" altLang="en-US" sz="1200" b="1" baseline="0" dirty="0" smtClean="0">
                <a:solidFill>
                  <a:srgbClr val="FFC000"/>
                </a:solidFill>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编译中分别借助于</a:t>
            </a:r>
            <a:r>
              <a:rPr lang="en-US" altLang="zh-CN" sz="1200" b="1" dirty="0" smtClean="0">
                <a:latin typeface="Times New Roman" panose="02020603050405020304" pitchFamily="18" charset="0"/>
                <a:ea typeface="楷体_GB2312" pitchFamily="49" charset="-122"/>
              </a:rPr>
              <a:t>2</a:t>
            </a:r>
            <a:r>
              <a:rPr lang="zh-CN" altLang="en-US" sz="1200" b="1" dirty="0" smtClean="0">
                <a:latin typeface="Times New Roman" panose="02020603050405020304" pitchFamily="18" charset="0"/>
                <a:ea typeface="楷体_GB2312" pitchFamily="49" charset="-122"/>
              </a:rPr>
              <a:t>型</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上下文无关</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文法和</a:t>
            </a:r>
            <a:r>
              <a:rPr lang="en-US" altLang="zh-CN" sz="1200" b="1" dirty="0" smtClean="0">
                <a:latin typeface="Times New Roman" panose="02020603050405020304" pitchFamily="18" charset="0"/>
                <a:ea typeface="楷体_GB2312" pitchFamily="49" charset="-122"/>
              </a:rPr>
              <a:t>3</a:t>
            </a:r>
            <a:r>
              <a:rPr lang="zh-CN" altLang="en-US" sz="1200" b="1" dirty="0" smtClean="0">
                <a:latin typeface="Times New Roman" panose="02020603050405020304" pitchFamily="18" charset="0"/>
                <a:ea typeface="楷体_GB2312" pitchFamily="49" charset="-122"/>
              </a:rPr>
              <a:t>型（正规）文法来研究语法分析和词法分析</a:t>
            </a:r>
            <a:endParaRPr lang="en-US" altLang="zh-CN" sz="1200" b="1" dirty="0" smtClean="0">
              <a:solidFill>
                <a:srgbClr val="FFC000"/>
              </a:solidFill>
              <a:latin typeface="Times New Roman" panose="02020603050405020304"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48</a:t>
            </a:fld>
            <a:endParaRPr lang="zh-CN" altLang="en-US"/>
          </a:p>
        </p:txBody>
      </p:sp>
    </p:spTree>
    <p:extLst>
      <p:ext uri="{BB962C8B-B14F-4D97-AF65-F5344CB8AC3E}">
        <p14:creationId xmlns:p14="http://schemas.microsoft.com/office/powerpoint/2010/main" val="402172469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语言是字母表上符号串所组成集合的子集，即句子的集合。除了使用文法定义相应的语言外，还可以从识别句子的角度出发，设计一种模型，这种模型以字母表上的符号串为输入，判断该符号串是否该语言的句子，如果是，则接受它，反之，则拒绝接受。我们将这种模型称为自动机。自动机给出了有穷的方式来描述无穷的语言的另一种手段。理论上已经证明，对于</a:t>
            </a:r>
            <a:r>
              <a:rPr lang="en-US" altLang="zh-CN" sz="1200" kern="1200" dirty="0" smtClean="0">
                <a:solidFill>
                  <a:schemeClr val="tx1"/>
                </a:solidFill>
                <a:effectLst/>
                <a:latin typeface="+mn-lt"/>
                <a:ea typeface="+mn-ea"/>
                <a:cs typeface="+mn-cs"/>
              </a:rPr>
              <a:t>L</a:t>
            </a:r>
            <a:r>
              <a:rPr lang="en-US" altLang="zh-CN" sz="1200" kern="1200" baseline="-25000" dirty="0" smtClean="0">
                <a:solidFill>
                  <a:schemeClr val="tx1"/>
                </a:solidFill>
                <a:effectLst/>
                <a:latin typeface="+mn-lt"/>
                <a:ea typeface="+mn-ea"/>
                <a:cs typeface="+mn-cs"/>
              </a:rPr>
              <a:t>0</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L</a:t>
            </a:r>
            <a:r>
              <a:rPr lang="en-US" altLang="zh-CN" sz="1200" kern="1200" baseline="-250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L</a:t>
            </a:r>
            <a:r>
              <a:rPr lang="en-US" altLang="zh-CN" sz="1200" kern="1200" baseline="-250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和</a:t>
            </a:r>
            <a:r>
              <a:rPr lang="en-US" altLang="zh-CN" sz="1200" kern="1200" dirty="0" smtClean="0">
                <a:solidFill>
                  <a:schemeClr val="tx1"/>
                </a:solidFill>
                <a:effectLst/>
                <a:latin typeface="+mn-lt"/>
                <a:ea typeface="+mn-ea"/>
                <a:cs typeface="+mn-cs"/>
              </a:rPr>
              <a:t>L</a:t>
            </a:r>
            <a:r>
              <a:rPr lang="en-US" altLang="zh-CN" sz="1200" kern="1200" baseline="-250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四种语言，正好有一类自动机与之对应</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49</a:t>
            </a:fld>
            <a:endParaRPr lang="zh-CN" altLang="en-US"/>
          </a:p>
        </p:txBody>
      </p:sp>
    </p:spTree>
    <p:extLst>
      <p:ext uri="{BB962C8B-B14F-4D97-AF65-F5344CB8AC3E}">
        <p14:creationId xmlns:p14="http://schemas.microsoft.com/office/powerpoint/2010/main" val="22490719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t>这张表给出了文法与自动机的对应关系。</a:t>
            </a:r>
            <a:r>
              <a:rPr lang="zh-CN" altLang="en-US" sz="1200" kern="1200" dirty="0" smtClean="0">
                <a:solidFill>
                  <a:schemeClr val="tx1"/>
                </a:solidFill>
                <a:effectLst/>
                <a:latin typeface="+mn-lt"/>
                <a:ea typeface="+mn-ea"/>
                <a:cs typeface="+mn-cs"/>
              </a:rPr>
              <a:t>我们</a:t>
            </a:r>
            <a:r>
              <a:rPr lang="zh-CN" altLang="zh-CN" sz="1200" kern="1200" dirty="0" smtClean="0">
                <a:solidFill>
                  <a:schemeClr val="tx1"/>
                </a:solidFill>
                <a:effectLst/>
                <a:latin typeface="+mn-lt"/>
                <a:ea typeface="+mn-ea"/>
                <a:cs typeface="+mn-cs"/>
              </a:rPr>
              <a:t>主要讨论</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型语言及相应的自动机。如果对其他两类语言和自动机感兴趣，可以参阅有关形式语言和自动机理论方面的书籍。</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50</a:t>
            </a:fld>
            <a:endParaRPr lang="zh-CN" altLang="en-US"/>
          </a:p>
        </p:txBody>
      </p:sp>
    </p:spTree>
    <p:extLst>
      <p:ext uri="{BB962C8B-B14F-4D97-AF65-F5344CB8AC3E}">
        <p14:creationId xmlns:p14="http://schemas.microsoft.com/office/powerpoint/2010/main" val="412268745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30000"/>
              </a:lnSpc>
              <a:defRPr/>
            </a:pPr>
            <a:r>
              <a:rPr lang="zh-CN" altLang="en-US" dirty="0" smtClean="0"/>
              <a:t>下面我们一起学习文法的其他表示方法。</a:t>
            </a:r>
            <a:r>
              <a:rPr lang="zh-CN" altLang="en-US" sz="1100" b="1" dirty="0" smtClean="0">
                <a:latin typeface="Times New Roman" panose="02020603050405020304" pitchFamily="18" charset="0"/>
                <a:ea typeface="楷体_GB2312" pitchFamily="49" charset="-122"/>
              </a:rPr>
              <a:t> </a:t>
            </a:r>
            <a:r>
              <a:rPr lang="zh-CN" altLang="en-US" sz="1200" b="1" dirty="0" smtClean="0">
                <a:latin typeface="Times New Roman" panose="02020603050405020304" pitchFamily="18" charset="0"/>
                <a:ea typeface="楷体_GB2312" pitchFamily="49" charset="-122"/>
              </a:rPr>
              <a:t>在前面我们介绍了文法的形式定义，对于形式定义中的规则我们用巴科斯范式（</a:t>
            </a:r>
            <a:r>
              <a:rPr lang="en-US" altLang="zh-CN" sz="1200" b="1" dirty="0" smtClean="0">
                <a:latin typeface="Times New Roman" panose="02020603050405020304" pitchFamily="18" charset="0"/>
                <a:ea typeface="楷体_GB2312" pitchFamily="49" charset="-122"/>
              </a:rPr>
              <a:t>BNF</a:t>
            </a:r>
            <a:r>
              <a:rPr lang="zh-CN" altLang="en-US" sz="1200" b="1" dirty="0" smtClean="0">
                <a:latin typeface="Times New Roman" panose="02020603050405020304" pitchFamily="18" charset="0"/>
                <a:ea typeface="楷体_GB2312" pitchFamily="49" charset="-122"/>
              </a:rPr>
              <a:t>）来表示，但是除了用</a:t>
            </a:r>
            <a:r>
              <a:rPr lang="en-US" altLang="zh-CN" sz="1200" b="1" dirty="0" smtClean="0">
                <a:latin typeface="Times New Roman" panose="02020603050405020304" pitchFamily="18" charset="0"/>
                <a:ea typeface="楷体_GB2312" pitchFamily="49" charset="-122"/>
              </a:rPr>
              <a:t>BNF</a:t>
            </a:r>
            <a:r>
              <a:rPr lang="zh-CN" altLang="en-US" sz="1200" b="1" dirty="0" smtClean="0">
                <a:latin typeface="Times New Roman" panose="02020603050405020304" pitchFamily="18" charset="0"/>
                <a:ea typeface="楷体_GB2312" pitchFamily="49" charset="-122"/>
              </a:rPr>
              <a:t>表示来定义文法以外，还可以用其它一些表示方法。</a:t>
            </a:r>
            <a:r>
              <a:rPr kumimoji="1" lang="zh-CN" altLang="en-US" sz="1100" b="1" dirty="0" smtClean="0">
                <a:latin typeface="Times New Roman" panose="02020603050405020304" pitchFamily="18" charset="0"/>
                <a:ea typeface="楷体_GB2312" pitchFamily="49" charset="-122"/>
                <a:cs typeface="Courier New" panose="02070309020205020404" pitchFamily="49" charset="0"/>
              </a:rPr>
              <a:t> </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在文法</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BNF</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表示中，使用下列</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4</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个元语言符号：</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&lt;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&gt;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。在扩充的</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BNF</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中，除了使用上述</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4</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个元符号外，还引入以下</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6</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个元语言符号使用，</a:t>
            </a:r>
          </a:p>
          <a:p>
            <a:pPr algn="just" eaLnBrk="1" hangingPunct="1">
              <a:lnSpc>
                <a:spcPct val="130000"/>
              </a:lnSpc>
              <a:defRPr/>
            </a:pP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         这</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6</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个符号是</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这</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3</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对括号。和普</a:t>
            </a:r>
            <a:r>
              <a:rPr kumimoji="1" lang="zh-CN" altLang="en-US" sz="1200" b="1" dirty="0" smtClean="0">
                <a:latin typeface="Times New Roman" panose="02020603050405020304" pitchFamily="18" charset="0"/>
                <a:ea typeface="楷体_GB2312" pitchFamily="49" charset="-122"/>
              </a:rPr>
              <a:t>通括号一样，这</a:t>
            </a:r>
            <a:r>
              <a:rPr kumimoji="1" lang="en-US" altLang="zh-CN" sz="1200" b="1" dirty="0" smtClean="0">
                <a:latin typeface="Times New Roman" panose="02020603050405020304" pitchFamily="18" charset="0"/>
                <a:ea typeface="楷体_GB2312" pitchFamily="49" charset="-122"/>
              </a:rPr>
              <a:t>6</a:t>
            </a:r>
            <a:r>
              <a:rPr kumimoji="1" lang="zh-CN" altLang="en-US" sz="1200" b="1" dirty="0" smtClean="0">
                <a:latin typeface="Times New Roman" panose="02020603050405020304" pitchFamily="18" charset="0"/>
                <a:ea typeface="楷体_GB2312" pitchFamily="49" charset="-122"/>
              </a:rPr>
              <a:t>个符号在文法中是两两成对出现。下面简单介绍这些符号的使用。</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51</a:t>
            </a:fld>
            <a:endParaRPr lang="zh-CN" altLang="en-US"/>
          </a:p>
        </p:txBody>
      </p:sp>
    </p:spTree>
    <p:extLst>
      <p:ext uri="{BB962C8B-B14F-4D97-AF65-F5344CB8AC3E}">
        <p14:creationId xmlns:p14="http://schemas.microsoft.com/office/powerpoint/2010/main" val="41767989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30000"/>
              </a:lnSpc>
              <a:defRPr/>
            </a:pPr>
            <a:r>
              <a:rPr lang="zh-CN" altLang="en-US" dirty="0" smtClean="0"/>
              <a:t>下面我们一起学习文法的其他表示方法。</a:t>
            </a:r>
            <a:r>
              <a:rPr lang="zh-CN" altLang="en-US" sz="1100" b="1" dirty="0" smtClean="0">
                <a:latin typeface="Times New Roman" panose="02020603050405020304" pitchFamily="18" charset="0"/>
                <a:ea typeface="楷体_GB2312" pitchFamily="49" charset="-122"/>
              </a:rPr>
              <a:t> </a:t>
            </a:r>
            <a:r>
              <a:rPr lang="zh-CN" altLang="en-US" sz="1200" b="1" dirty="0" smtClean="0">
                <a:latin typeface="Times New Roman" panose="02020603050405020304" pitchFamily="18" charset="0"/>
                <a:ea typeface="楷体_GB2312" pitchFamily="49" charset="-122"/>
              </a:rPr>
              <a:t>在前面我们介绍了文法的形式定义，对于形式定义中的规则我们用巴科斯范式（</a:t>
            </a:r>
            <a:r>
              <a:rPr lang="en-US" altLang="zh-CN" sz="1200" b="1" dirty="0" smtClean="0">
                <a:latin typeface="Times New Roman" panose="02020603050405020304" pitchFamily="18" charset="0"/>
                <a:ea typeface="楷体_GB2312" pitchFamily="49" charset="-122"/>
              </a:rPr>
              <a:t>BNF</a:t>
            </a:r>
            <a:r>
              <a:rPr lang="zh-CN" altLang="en-US" sz="1200" b="1" dirty="0" smtClean="0">
                <a:latin typeface="Times New Roman" panose="02020603050405020304" pitchFamily="18" charset="0"/>
                <a:ea typeface="楷体_GB2312" pitchFamily="49" charset="-122"/>
              </a:rPr>
              <a:t>）来表示，但是除了用</a:t>
            </a:r>
            <a:r>
              <a:rPr lang="en-US" altLang="zh-CN" sz="1200" b="1" dirty="0" smtClean="0">
                <a:latin typeface="Times New Roman" panose="02020603050405020304" pitchFamily="18" charset="0"/>
                <a:ea typeface="楷体_GB2312" pitchFamily="49" charset="-122"/>
              </a:rPr>
              <a:t>BNF</a:t>
            </a:r>
            <a:r>
              <a:rPr lang="zh-CN" altLang="en-US" sz="1200" b="1" dirty="0" smtClean="0">
                <a:latin typeface="Times New Roman" panose="02020603050405020304" pitchFamily="18" charset="0"/>
                <a:ea typeface="楷体_GB2312" pitchFamily="49" charset="-122"/>
              </a:rPr>
              <a:t>表示来定义文法以外，还可以用其它一些表示方法。</a:t>
            </a:r>
            <a:r>
              <a:rPr kumimoji="1" lang="zh-CN" altLang="en-US" sz="1100" b="1" dirty="0" smtClean="0">
                <a:latin typeface="Times New Roman" panose="02020603050405020304" pitchFamily="18" charset="0"/>
                <a:ea typeface="楷体_GB2312" pitchFamily="49" charset="-122"/>
                <a:cs typeface="Courier New" panose="02070309020205020404" pitchFamily="49" charset="0"/>
              </a:rPr>
              <a:t> </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在文法</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BNF</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表示中，使用下列</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4</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个元语言符号：</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&lt;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&gt;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。在扩充的</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BNF</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中，除了使用上述</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4</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个元符号外，还引入以下</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6</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个元语言符号使用，</a:t>
            </a:r>
          </a:p>
          <a:p>
            <a:pPr algn="just" eaLnBrk="1" hangingPunct="1">
              <a:lnSpc>
                <a:spcPct val="130000"/>
              </a:lnSpc>
              <a:defRPr/>
            </a:pP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         这</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6</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个符号是</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这</a:t>
            </a:r>
            <a:r>
              <a:rPr kumimoji="1" lang="en-US" altLang="zh-CN" sz="1200" b="1" dirty="0" smtClean="0">
                <a:latin typeface="Times New Roman" panose="02020603050405020304" pitchFamily="18" charset="0"/>
                <a:ea typeface="楷体_GB2312" pitchFamily="49" charset="-122"/>
                <a:cs typeface="Courier New" panose="02070309020205020404" pitchFamily="49" charset="0"/>
              </a:rPr>
              <a:t>3</a:t>
            </a:r>
            <a:r>
              <a:rPr kumimoji="1" lang="zh-CN" altLang="en-US" sz="1200" b="1" dirty="0" smtClean="0">
                <a:latin typeface="Times New Roman" panose="02020603050405020304" pitchFamily="18" charset="0"/>
                <a:ea typeface="楷体_GB2312" pitchFamily="49" charset="-122"/>
                <a:cs typeface="Courier New" panose="02070309020205020404" pitchFamily="49" charset="0"/>
              </a:rPr>
              <a:t>对括号。和普</a:t>
            </a:r>
            <a:r>
              <a:rPr kumimoji="1" lang="zh-CN" altLang="en-US" sz="1200" b="1" dirty="0" smtClean="0">
                <a:latin typeface="Times New Roman" panose="02020603050405020304" pitchFamily="18" charset="0"/>
                <a:ea typeface="楷体_GB2312" pitchFamily="49" charset="-122"/>
              </a:rPr>
              <a:t>通括号一样，这</a:t>
            </a:r>
            <a:r>
              <a:rPr kumimoji="1" lang="en-US" altLang="zh-CN" sz="1200" b="1" dirty="0" smtClean="0">
                <a:latin typeface="Times New Roman" panose="02020603050405020304" pitchFamily="18" charset="0"/>
                <a:ea typeface="楷体_GB2312" pitchFamily="49" charset="-122"/>
              </a:rPr>
              <a:t>6</a:t>
            </a:r>
            <a:r>
              <a:rPr kumimoji="1" lang="zh-CN" altLang="en-US" sz="1200" b="1" dirty="0" smtClean="0">
                <a:latin typeface="Times New Roman" panose="02020603050405020304" pitchFamily="18" charset="0"/>
                <a:ea typeface="楷体_GB2312" pitchFamily="49" charset="-122"/>
              </a:rPr>
              <a:t>个符号在文法中是两两成对出现。下面简单介绍这些符号的使用。</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52</a:t>
            </a:fld>
            <a:endParaRPr lang="zh-CN" altLang="en-US"/>
          </a:p>
        </p:txBody>
      </p:sp>
    </p:spTree>
    <p:extLst>
      <p:ext uri="{BB962C8B-B14F-4D97-AF65-F5344CB8AC3E}">
        <p14:creationId xmlns:p14="http://schemas.microsoft.com/office/powerpoint/2010/main" val="2117296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20000"/>
              </a:lnSpc>
              <a:spcBef>
                <a:spcPct val="20000"/>
              </a:spcBef>
              <a:buClr>
                <a:schemeClr val="hlink"/>
              </a:buClr>
              <a:buSzPct val="80000"/>
              <a:buFont typeface="Wingdings" pitchFamily="2" charset="2"/>
              <a:buNone/>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我们以上例文法</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G</a:t>
            </a: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S</a:t>
            </a: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］为例，句型</a:t>
            </a:r>
            <a:r>
              <a:rPr lang="en-US" altLang="zh-CN" sz="1200" b="1" dirty="0" err="1" smtClean="0">
                <a:effectLst>
                  <a:outerShdw blurRad="38100" dist="38100" dir="2700000" algn="tl">
                    <a:srgbClr val="000000"/>
                  </a:outerShdw>
                </a:effectLst>
                <a:latin typeface="Times New Roman" pitchFamily="18" charset="0"/>
                <a:ea typeface="楷体_GB2312" pitchFamily="49" charset="-122"/>
                <a:cs typeface="Courier New" pitchFamily="49" charset="0"/>
              </a:rPr>
              <a:t>baSb</a:t>
            </a: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的推导</a:t>
            </a:r>
          </a:p>
          <a:p>
            <a:pPr algn="just" eaLnBrk="1" hangingPunct="1">
              <a:lnSpc>
                <a:spcPct val="120000"/>
              </a:lnSpc>
              <a:spcBef>
                <a:spcPct val="20000"/>
              </a:spcBef>
              <a:buClr>
                <a:schemeClr val="hlink"/>
              </a:buClr>
              <a:buSzPct val="80000"/>
              <a:buFont typeface="Wingdings" pitchFamily="2" charset="2"/>
              <a:buNone/>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设有文法</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G</a:t>
            </a: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S</a:t>
            </a: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=({S,A,B},{</a:t>
            </a:r>
            <a:r>
              <a:rPr lang="en-US" altLang="zh-CN" sz="1200" b="1" dirty="0" err="1" smtClean="0">
                <a:effectLst>
                  <a:outerShdw blurRad="38100" dist="38100" dir="2700000" algn="tl">
                    <a:srgbClr val="000000"/>
                  </a:outerShdw>
                </a:effectLst>
                <a:latin typeface="Times New Roman" pitchFamily="18" charset="0"/>
                <a:ea typeface="楷体_GB2312" pitchFamily="49" charset="-122"/>
                <a:cs typeface="Courier New" pitchFamily="49" charset="0"/>
              </a:rPr>
              <a:t>a,b</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},P,S),</a:t>
            </a: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其中</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P</a:t>
            </a: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为</a:t>
            </a:r>
          </a:p>
          <a:p>
            <a:pPr algn="just" eaLnBrk="1" hangingPunct="1">
              <a:lnSpc>
                <a:spcPct val="120000"/>
              </a:lnSpc>
              <a:spcBef>
                <a:spcPct val="20000"/>
              </a:spcBef>
              <a:buClr>
                <a:schemeClr val="hlink"/>
              </a:buClr>
              <a:buSzPct val="80000"/>
              <a:buFont typeface="Wingdings" pitchFamily="2" charset="2"/>
              <a:buNone/>
              <a:defRPr/>
            </a:pPr>
            <a:r>
              <a:rPr lang="zh-CN" altLang="en-US"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   </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S∷=AB      A∷=</a:t>
            </a:r>
            <a:r>
              <a:rPr lang="en-US" altLang="zh-CN" sz="1200" b="1" dirty="0" err="1" smtClean="0">
                <a:effectLst>
                  <a:outerShdw blurRad="38100" dist="38100" dir="2700000" algn="tl">
                    <a:srgbClr val="000000"/>
                  </a:outerShdw>
                </a:effectLst>
                <a:latin typeface="Times New Roman" pitchFamily="18" charset="0"/>
                <a:ea typeface="楷体_GB2312" pitchFamily="49" charset="-122"/>
                <a:cs typeface="Courier New" pitchFamily="49" charset="0"/>
              </a:rPr>
              <a:t>Aa|bB</a:t>
            </a:r>
            <a:r>
              <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rPr>
              <a:t>       B∷=</a:t>
            </a:r>
            <a:r>
              <a:rPr lang="en-US" altLang="zh-CN" sz="1200" b="1" dirty="0" err="1" smtClean="0">
                <a:effectLst>
                  <a:outerShdw blurRad="38100" dist="38100" dir="2700000" algn="tl">
                    <a:srgbClr val="000000"/>
                  </a:outerShdw>
                </a:effectLst>
                <a:latin typeface="Times New Roman" pitchFamily="18" charset="0"/>
                <a:ea typeface="楷体_GB2312" pitchFamily="49" charset="-122"/>
                <a:cs typeface="Courier New" pitchFamily="49" charset="0"/>
              </a:rPr>
              <a:t>a|Sb</a:t>
            </a:r>
            <a:endPar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endParaRPr>
          </a:p>
          <a:p>
            <a:pPr algn="just" eaLnBrk="1" hangingPunct="1">
              <a:lnSpc>
                <a:spcPct val="120000"/>
              </a:lnSpc>
              <a:spcBef>
                <a:spcPct val="20000"/>
              </a:spcBef>
              <a:buClr>
                <a:schemeClr val="hlink"/>
              </a:buClr>
              <a:buSzPct val="80000"/>
              <a:buFont typeface="Wingdings" pitchFamily="2" charset="2"/>
              <a:buNone/>
              <a:defRPr/>
            </a:pPr>
            <a:r>
              <a:rPr lang="en-US" altLang="zh-CN" sz="1200" b="1" dirty="0" smtClean="0">
                <a:solidFill>
                  <a:srgbClr val="FFC000"/>
                </a:solidFill>
                <a:latin typeface="Times New Roman" pitchFamily="18" charset="0"/>
                <a:ea typeface="楷体_GB2312" pitchFamily="49" charset="-122"/>
                <a:cs typeface="Courier New" pitchFamily="49" charset="0"/>
              </a:rPr>
              <a:t>S </a:t>
            </a:r>
            <a:r>
              <a:rPr lang="en-US" altLang="zh-CN" sz="1200" b="1" dirty="0" smtClean="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1200" b="1" dirty="0" smtClean="0">
                <a:solidFill>
                  <a:srgbClr val="FFC000"/>
                </a:solidFill>
                <a:latin typeface="Times New Roman" pitchFamily="18" charset="0"/>
                <a:ea typeface="楷体_GB2312" pitchFamily="49" charset="-122"/>
                <a:cs typeface="Courier New" pitchFamily="49" charset="0"/>
              </a:rPr>
              <a:t> AB </a:t>
            </a:r>
            <a:r>
              <a:rPr lang="en-US" altLang="zh-CN" sz="1200" b="1" dirty="0" smtClean="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1200" b="1" dirty="0" smtClean="0">
                <a:solidFill>
                  <a:srgbClr val="FFC000"/>
                </a:solidFill>
                <a:latin typeface="Times New Roman" pitchFamily="18" charset="0"/>
                <a:ea typeface="楷体_GB2312" pitchFamily="49" charset="-122"/>
                <a:cs typeface="Courier New" pitchFamily="49" charset="0"/>
              </a:rPr>
              <a:t> </a:t>
            </a:r>
            <a:r>
              <a:rPr lang="en-US" altLang="zh-CN" sz="1200" b="1" dirty="0" err="1" smtClean="0">
                <a:solidFill>
                  <a:srgbClr val="FFC000"/>
                </a:solidFill>
                <a:latin typeface="Times New Roman" pitchFamily="18" charset="0"/>
                <a:ea typeface="楷体_GB2312" pitchFamily="49" charset="-122"/>
                <a:cs typeface="Courier New" pitchFamily="49" charset="0"/>
              </a:rPr>
              <a:t>bBB</a:t>
            </a:r>
            <a:r>
              <a:rPr lang="en-US" altLang="zh-CN" sz="1200" b="1" dirty="0" smtClean="0">
                <a:solidFill>
                  <a:srgbClr val="FFC000"/>
                </a:solidFill>
                <a:latin typeface="Times New Roman" pitchFamily="18" charset="0"/>
                <a:ea typeface="楷体_GB2312" pitchFamily="49" charset="-122"/>
                <a:cs typeface="Courier New" pitchFamily="49" charset="0"/>
              </a:rPr>
              <a:t> </a:t>
            </a:r>
            <a:r>
              <a:rPr lang="en-US" altLang="zh-CN" sz="1200" b="1" dirty="0" smtClean="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1200" b="1" dirty="0" smtClean="0">
                <a:solidFill>
                  <a:srgbClr val="FFC000"/>
                </a:solidFill>
                <a:latin typeface="Times New Roman" pitchFamily="18" charset="0"/>
                <a:ea typeface="楷体_GB2312" pitchFamily="49" charset="-122"/>
                <a:cs typeface="Courier New" pitchFamily="49" charset="0"/>
              </a:rPr>
              <a:t> </a:t>
            </a:r>
            <a:r>
              <a:rPr lang="en-US" altLang="zh-CN" sz="1200" b="1" dirty="0" err="1" smtClean="0">
                <a:solidFill>
                  <a:srgbClr val="FFC000"/>
                </a:solidFill>
                <a:latin typeface="Times New Roman" pitchFamily="18" charset="0"/>
                <a:ea typeface="楷体_GB2312" pitchFamily="49" charset="-122"/>
                <a:cs typeface="Courier New" pitchFamily="49" charset="0"/>
              </a:rPr>
              <a:t>baB</a:t>
            </a:r>
            <a:r>
              <a:rPr lang="en-US" altLang="zh-CN" sz="1200" b="1" dirty="0" smtClean="0">
                <a:solidFill>
                  <a:srgbClr val="FFC000"/>
                </a:solidFill>
                <a:latin typeface="Times New Roman" pitchFamily="18" charset="0"/>
                <a:ea typeface="楷体_GB2312" pitchFamily="49" charset="-122"/>
                <a:cs typeface="Courier New" pitchFamily="49" charset="0"/>
              </a:rPr>
              <a:t> </a:t>
            </a:r>
            <a:r>
              <a:rPr lang="en-US" altLang="zh-CN" sz="1200" b="1" dirty="0" smtClean="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1200" b="1" dirty="0" smtClean="0">
                <a:solidFill>
                  <a:srgbClr val="FFC000"/>
                </a:solidFill>
                <a:latin typeface="Times New Roman" pitchFamily="18" charset="0"/>
                <a:ea typeface="楷体_GB2312" pitchFamily="49" charset="-122"/>
                <a:cs typeface="Courier New" pitchFamily="49" charset="0"/>
              </a:rPr>
              <a:t> </a:t>
            </a:r>
            <a:r>
              <a:rPr lang="en-US" altLang="zh-CN" sz="1200" b="1" dirty="0" err="1" smtClean="0">
                <a:solidFill>
                  <a:srgbClr val="FFC000"/>
                </a:solidFill>
                <a:latin typeface="Times New Roman" pitchFamily="18" charset="0"/>
                <a:ea typeface="楷体_GB2312" pitchFamily="49" charset="-122"/>
                <a:cs typeface="Courier New" pitchFamily="49" charset="0"/>
              </a:rPr>
              <a:t>baSb</a:t>
            </a:r>
            <a:endParaRPr lang="en-US" altLang="zh-CN" sz="1200" b="1" dirty="0" smtClean="0">
              <a:solidFill>
                <a:srgbClr val="FFC000"/>
              </a:solidFill>
              <a:latin typeface="Times New Roman" pitchFamily="18" charset="0"/>
              <a:ea typeface="楷体_GB2312" pitchFamily="49" charset="-122"/>
              <a:cs typeface="Courier New" pitchFamily="49" charset="0"/>
            </a:endParaRPr>
          </a:p>
          <a:p>
            <a:pPr algn="just" eaLnBrk="1" hangingPunct="1">
              <a:lnSpc>
                <a:spcPct val="120000"/>
              </a:lnSpc>
              <a:spcBef>
                <a:spcPct val="20000"/>
              </a:spcBef>
              <a:buClr>
                <a:schemeClr val="hlink"/>
              </a:buClr>
              <a:buSzPct val="80000"/>
              <a:buFont typeface="Wingdings" pitchFamily="2" charset="2"/>
              <a:buNone/>
              <a:defRPr/>
            </a:pPr>
            <a:r>
              <a:rPr lang="zh-CN" altLang="en-US" sz="1200" b="1" dirty="0" smtClean="0">
                <a:solidFill>
                  <a:srgbClr val="FFC000"/>
                </a:solidFill>
                <a:latin typeface="Times New Roman" pitchFamily="18" charset="0"/>
                <a:ea typeface="楷体_GB2312" pitchFamily="49" charset="-122"/>
              </a:rPr>
              <a:t>从识别符号</a:t>
            </a:r>
            <a:r>
              <a:rPr lang="en-US" altLang="zh-CN" sz="1200" b="1" dirty="0" smtClean="0">
                <a:solidFill>
                  <a:srgbClr val="FFC000"/>
                </a:solidFill>
                <a:latin typeface="Times New Roman" pitchFamily="18" charset="0"/>
                <a:ea typeface="楷体_GB2312" pitchFamily="49" charset="-122"/>
              </a:rPr>
              <a:t>S</a:t>
            </a:r>
            <a:r>
              <a:rPr lang="zh-CN" altLang="en-US" sz="1200" b="1" dirty="0" smtClean="0">
                <a:solidFill>
                  <a:srgbClr val="FFC000"/>
                </a:solidFill>
                <a:latin typeface="Times New Roman" pitchFamily="18" charset="0"/>
                <a:ea typeface="楷体_GB2312" pitchFamily="49" charset="-122"/>
              </a:rPr>
              <a:t>开始构建树</a:t>
            </a:r>
            <a:endParaRPr lang="en-US" altLang="zh-CN" sz="1200" b="1" dirty="0" smtClean="0">
              <a:effectLst>
                <a:outerShdw blurRad="38100" dist="38100" dir="2700000" algn="tl">
                  <a:srgbClr val="000000"/>
                </a:outerShdw>
              </a:effectLst>
              <a:latin typeface="Times New Roman" pitchFamily="18" charset="0"/>
              <a:ea typeface="楷体_GB2312" pitchFamily="49" charset="-122"/>
              <a:cs typeface="Courier New" pitchFamily="49" charset="0"/>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7</a:t>
            </a:fld>
            <a:endParaRPr lang="zh-CN" altLang="en-US"/>
          </a:p>
        </p:txBody>
      </p:sp>
    </p:spTree>
    <p:extLst>
      <p:ext uri="{BB962C8B-B14F-4D97-AF65-F5344CB8AC3E}">
        <p14:creationId xmlns:p14="http://schemas.microsoft.com/office/powerpoint/2010/main" val="37526765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lnSpc>
                <a:spcPct val="150000"/>
              </a:lnSpc>
              <a:defRPr/>
            </a:pPr>
            <a:r>
              <a:rPr lang="zh-CN" altLang="en-US" dirty="0" smtClean="0"/>
              <a:t>我们首先学习花括号的用法， </a:t>
            </a:r>
            <a:r>
              <a:rPr lang="en-US" altLang="zh-CN" dirty="0" smtClean="0"/>
              <a:t>{t}</a:t>
            </a:r>
            <a:r>
              <a:rPr lang="zh-CN" altLang="en-US" dirty="0" smtClean="0"/>
              <a:t>上表</a:t>
            </a:r>
            <a:r>
              <a:rPr lang="en-US" altLang="zh-CN" dirty="0" smtClean="0"/>
              <a:t>n</a:t>
            </a:r>
            <a:r>
              <a:rPr lang="zh-CN" altLang="en-US" dirty="0" smtClean="0"/>
              <a:t>下表</a:t>
            </a:r>
            <a:r>
              <a:rPr lang="en-US" altLang="zh-CN" dirty="0" smtClean="0"/>
              <a:t>m</a:t>
            </a:r>
            <a:r>
              <a:rPr lang="zh-CN" altLang="en-US" dirty="0" smtClean="0"/>
              <a:t>，表示</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符号串</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t </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可重复出现</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m</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次、</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m+1</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次、   </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m+2</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次</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直到</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n</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次，即上标</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n</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为符号串</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t</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最多出现的次数，下标</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m</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表示</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t</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最少出现的次数。如果不写下标</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m</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，则表示最少出现的次数为</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0</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次，即表示符号串</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t</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不出现或之多出现</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n</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次，如果写了下标</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m</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，而不写上标</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n</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，则表示符号串</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t</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最多可以出现任意多次，即符号串</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t</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至少重复</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m</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次。如果上标和下标都不写，则</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{t}</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表示</a:t>
            </a:r>
            <a:r>
              <a:rPr kumimoji="1" lang="en-US" altLang="zh-CN" sz="1200" b="1" dirty="0" smtClean="0">
                <a:effectLst>
                  <a:outerShdw blurRad="38100" dist="38100" dir="2700000" algn="tl">
                    <a:srgbClr val="000000"/>
                  </a:outerShdw>
                </a:effectLst>
                <a:latin typeface="Times New Roman" panose="02020603050405020304" pitchFamily="18" charset="0"/>
                <a:ea typeface="楷体_GB2312" pitchFamily="49" charset="-122"/>
              </a:rPr>
              <a:t>t</a:t>
            </a:r>
            <a:r>
              <a:rPr kumimoji="1" lang="zh-CN" altLang="en-US" sz="1200" b="1" dirty="0" smtClean="0">
                <a:effectLst>
                  <a:outerShdw blurRad="38100" dist="38100" dir="2700000" algn="tl">
                    <a:srgbClr val="000000"/>
                  </a:outerShdw>
                </a:effectLst>
                <a:latin typeface="Times New Roman" panose="02020603050405020304" pitchFamily="18" charset="0"/>
                <a:ea typeface="楷体_GB2312" pitchFamily="49" charset="-122"/>
              </a:rPr>
              <a:t>不出现或出现任意多次。</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53</a:t>
            </a:fld>
            <a:endParaRPr lang="zh-CN" altLang="en-US"/>
          </a:p>
        </p:txBody>
      </p:sp>
    </p:spTree>
    <p:extLst>
      <p:ext uri="{BB962C8B-B14F-4D97-AF65-F5344CB8AC3E}">
        <p14:creationId xmlns:p14="http://schemas.microsoft.com/office/powerpoint/2010/main" val="190901458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905" algn="just">
              <a:lnSpc>
                <a:spcPct val="130000"/>
              </a:lnSpc>
              <a:spcBef>
                <a:spcPct val="20000"/>
              </a:spcBef>
              <a:buClr>
                <a:schemeClr val="accent1"/>
              </a:buClr>
              <a:buSzPct val="80000"/>
              <a:defRPr/>
            </a:pPr>
            <a:r>
              <a:rPr lang="zh-CN" altLang="en-US" sz="1200" b="1" dirty="0" smtClean="0">
                <a:latin typeface="Times New Roman" panose="02020603050405020304" pitchFamily="18" charset="0"/>
                <a:ea typeface="楷体_GB2312" pitchFamily="49" charset="-122"/>
              </a:rPr>
              <a:t>用</a:t>
            </a:r>
            <a:r>
              <a:rPr lang="en-US" altLang="zh-CN" sz="1200" b="1" dirty="0" smtClean="0">
                <a:latin typeface="Times New Roman" panose="02020603050405020304" pitchFamily="18" charset="0"/>
                <a:ea typeface="楷体_GB2312" pitchFamily="49" charset="-122"/>
              </a:rPr>
              <a:t>BNF</a:t>
            </a:r>
            <a:r>
              <a:rPr lang="zh-CN" altLang="en-US" sz="1200" b="1" dirty="0" smtClean="0">
                <a:latin typeface="Times New Roman" panose="02020603050405020304" pitchFamily="18" charset="0"/>
                <a:ea typeface="楷体_GB2312" pitchFamily="49" charset="-122"/>
              </a:rPr>
              <a:t>表示下列文法规则：</a:t>
            </a:r>
          </a:p>
          <a:p>
            <a:pPr marL="419100" indent="-382905" algn="just">
              <a:lnSpc>
                <a:spcPct val="130000"/>
              </a:lnSpc>
              <a:spcBef>
                <a:spcPct val="20000"/>
              </a:spcBef>
              <a:buClr>
                <a:schemeClr val="accent1"/>
              </a:buClr>
              <a:buSzPct val="80000"/>
              <a:defRPr/>
            </a:pP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标识符</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字母</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标识符</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字母</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标识符</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数字</a:t>
            </a:r>
            <a:r>
              <a:rPr lang="en-US" altLang="zh-CN" sz="1200" b="1" dirty="0" smtClean="0">
                <a:latin typeface="Times New Roman" panose="02020603050405020304" pitchFamily="18" charset="0"/>
                <a:ea typeface="楷体_GB2312" pitchFamily="49" charset="-122"/>
              </a:rPr>
              <a:t>〉</a:t>
            </a:r>
          </a:p>
          <a:p>
            <a:pPr marL="419100" indent="-382905" algn="just">
              <a:lnSpc>
                <a:spcPct val="130000"/>
              </a:lnSpc>
              <a:spcBef>
                <a:spcPct val="20000"/>
              </a:spcBef>
              <a:buClr>
                <a:schemeClr val="accent1"/>
              </a:buClr>
              <a:buSzPct val="80000"/>
              <a:defRPr/>
            </a:pPr>
            <a:r>
              <a:rPr lang="zh-CN" altLang="en-US" sz="1200" b="1" dirty="0" smtClean="0">
                <a:latin typeface="Times New Roman" panose="02020603050405020304" pitchFamily="18" charset="0"/>
                <a:ea typeface="楷体_GB2312" pitchFamily="49" charset="-122"/>
              </a:rPr>
              <a:t>引入花括号，用扩展</a:t>
            </a:r>
            <a:r>
              <a:rPr lang="en-US" altLang="zh-CN" sz="1200" b="1" dirty="0" smtClean="0">
                <a:latin typeface="Times New Roman" panose="02020603050405020304" pitchFamily="18" charset="0"/>
                <a:ea typeface="楷体_GB2312" pitchFamily="49" charset="-122"/>
              </a:rPr>
              <a:t>BNF</a:t>
            </a:r>
            <a:r>
              <a:rPr lang="zh-CN" altLang="en-US" sz="1200" b="1" dirty="0" smtClean="0">
                <a:latin typeface="Times New Roman" panose="02020603050405020304" pitchFamily="18" charset="0"/>
                <a:ea typeface="楷体_GB2312" pitchFamily="49" charset="-122"/>
              </a:rPr>
              <a:t>表示上面同样文法规则为</a:t>
            </a:r>
          </a:p>
          <a:p>
            <a:pPr marL="419100" indent="-382905" algn="just">
              <a:lnSpc>
                <a:spcPct val="130000"/>
              </a:lnSpc>
              <a:spcBef>
                <a:spcPct val="20000"/>
              </a:spcBef>
              <a:buClr>
                <a:schemeClr val="accent1"/>
              </a:buClr>
              <a:buSzPct val="80000"/>
              <a:defRPr/>
            </a:pPr>
            <a:r>
              <a:rPr lang="zh-CN" altLang="en-US" sz="1200" b="1" dirty="0" smtClean="0">
                <a:solidFill>
                  <a:srgbClr val="FFFF00"/>
                </a:solidFill>
                <a:latin typeface="Times New Roman" panose="02020603050405020304" pitchFamily="18" charset="0"/>
                <a:ea typeface="楷体_GB2312" pitchFamily="49" charset="-122"/>
              </a:rPr>
              <a:t> </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标识符</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字母</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字母</a:t>
            </a:r>
            <a:r>
              <a:rPr lang="en-US" altLang="zh-CN" sz="1200" b="1" dirty="0" smtClean="0">
                <a:solidFill>
                  <a:srgbClr val="FFC000"/>
                </a:solidFill>
                <a:latin typeface="Times New Roman" panose="02020603050405020304" pitchFamily="18" charset="0"/>
                <a:ea typeface="楷体_GB2312" pitchFamily="49" charset="-122"/>
              </a:rPr>
              <a:t>〉|〈</a:t>
            </a:r>
            <a:r>
              <a:rPr lang="zh-CN" altLang="en-US" sz="1200" b="1" dirty="0" smtClean="0">
                <a:solidFill>
                  <a:srgbClr val="FFC000"/>
                </a:solidFill>
                <a:latin typeface="Times New Roman" panose="02020603050405020304" pitchFamily="18" charset="0"/>
                <a:ea typeface="楷体_GB2312" pitchFamily="49" charset="-122"/>
              </a:rPr>
              <a:t>数字</a:t>
            </a:r>
            <a:r>
              <a:rPr lang="en-US" altLang="zh-CN" sz="1200" b="1" dirty="0" smtClean="0">
                <a:solidFill>
                  <a:srgbClr val="FFC000"/>
                </a:solidFill>
                <a:latin typeface="Times New Roman" panose="02020603050405020304" pitchFamily="18" charset="0"/>
                <a:ea typeface="楷体_GB2312" pitchFamily="49" charset="-122"/>
              </a:rPr>
              <a:t>〉}</a:t>
            </a:r>
          </a:p>
          <a:p>
            <a:pPr marL="419100" marR="0" lvl="0" indent="-382905" algn="just" defTabSz="914400" rtl="0" eaLnBrk="1" fontAlgn="auto" latinLnBrk="0" hangingPunct="1">
              <a:lnSpc>
                <a:spcPct val="130000"/>
              </a:lnSpc>
              <a:spcBef>
                <a:spcPct val="20000"/>
              </a:spcBef>
              <a:spcAft>
                <a:spcPts val="0"/>
              </a:spcAft>
              <a:buClr>
                <a:schemeClr val="accent1"/>
              </a:buClr>
              <a:buSzPct val="80000"/>
              <a:buFontTx/>
              <a:buNone/>
              <a:defRPr/>
            </a:pPr>
            <a:r>
              <a:rPr lang="zh-CN" altLang="en-US" sz="1200" b="1" dirty="0" smtClean="0">
                <a:latin typeface="Times New Roman" panose="02020603050405020304" pitchFamily="18" charset="0"/>
                <a:ea typeface="楷体_GB2312" pitchFamily="49" charset="-122"/>
              </a:rPr>
              <a:t>采用花括号表示文法，除能方便表示重复次数外，还能消除文法中左递归，这在采用自顶向下语法分析时将是十分有用的。</a:t>
            </a:r>
          </a:p>
          <a:p>
            <a:pPr marL="419100" indent="-382905" algn="just">
              <a:lnSpc>
                <a:spcPct val="130000"/>
              </a:lnSpc>
              <a:spcBef>
                <a:spcPct val="20000"/>
              </a:spcBef>
              <a:buClr>
                <a:schemeClr val="accent1"/>
              </a:buClr>
              <a:buSzPct val="80000"/>
              <a:defRPr/>
            </a:pPr>
            <a:endParaRPr lang="en-US" altLang="zh-CN" sz="1200" b="1" dirty="0" smtClean="0">
              <a:solidFill>
                <a:srgbClr val="FFC000"/>
              </a:solidFill>
              <a:latin typeface="Times New Roman" panose="02020603050405020304"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54</a:t>
            </a:fld>
            <a:endParaRPr lang="zh-CN" altLang="en-US"/>
          </a:p>
        </p:txBody>
      </p:sp>
    </p:spTree>
    <p:extLst>
      <p:ext uri="{BB962C8B-B14F-4D97-AF65-F5344CB8AC3E}">
        <p14:creationId xmlns:p14="http://schemas.microsoft.com/office/powerpoint/2010/main" val="426828966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smtClean="0">
                <a:latin typeface="Times New Roman" panose="02020603050405020304" pitchFamily="18" charset="0"/>
                <a:ea typeface="楷体_GB2312" pitchFamily="49" charset="-122"/>
              </a:rPr>
              <a:t>方括号用来表示可供选择的符号串，即［</a:t>
            </a:r>
            <a:r>
              <a:rPr lang="en-US" altLang="zh-CN" sz="1200" b="1" dirty="0" smtClean="0">
                <a:latin typeface="Times New Roman" panose="02020603050405020304" pitchFamily="18" charset="0"/>
                <a:ea typeface="楷体_GB2312" pitchFamily="49" charset="-122"/>
              </a:rPr>
              <a:t>t</a:t>
            </a:r>
            <a:r>
              <a:rPr lang="zh-CN" altLang="en-US" sz="1200" b="1" dirty="0" smtClean="0">
                <a:latin typeface="Times New Roman" panose="02020603050405020304" pitchFamily="18" charset="0"/>
                <a:ea typeface="楷体_GB2312" pitchFamily="49" charset="-122"/>
              </a:rPr>
              <a:t>］</a:t>
            </a:r>
            <a:r>
              <a:rPr lang="en-US" altLang="zh-CN" sz="1200" b="1" dirty="0" smtClean="0">
                <a:latin typeface="Times New Roman" panose="02020603050405020304" pitchFamily="18" charset="0"/>
                <a:ea typeface="楷体_GB2312" pitchFamily="49" charset="-122"/>
              </a:rPr>
              <a:t>=ε</a:t>
            </a:r>
            <a:r>
              <a:rPr lang="zh-CN" altLang="en-US" sz="1200" b="1" dirty="0" smtClean="0">
                <a:latin typeface="Times New Roman" panose="02020603050405020304" pitchFamily="18" charset="0"/>
                <a:ea typeface="楷体_GB2312" pitchFamily="49" charset="-122"/>
              </a:rPr>
              <a:t>或</a:t>
            </a:r>
            <a:r>
              <a:rPr lang="en-US" altLang="zh-CN" sz="1200" b="1" dirty="0" smtClean="0">
                <a:latin typeface="Times New Roman" panose="02020603050405020304" pitchFamily="18" charset="0"/>
                <a:ea typeface="楷体_GB2312" pitchFamily="49" charset="-122"/>
              </a:rPr>
              <a:t>t   </a:t>
            </a:r>
            <a:r>
              <a:rPr lang="zh-CN" altLang="en-US" sz="1200" b="1" dirty="0" smtClean="0">
                <a:latin typeface="Times New Roman" panose="02020603050405020304" pitchFamily="18" charset="0"/>
                <a:ea typeface="楷体_GB2312" pitchFamily="49" charset="-122"/>
              </a:rPr>
              <a:t>，因此</a:t>
            </a:r>
            <a:r>
              <a:rPr lang="en-US" altLang="zh-CN" sz="1200" b="1" dirty="0" smtClean="0">
                <a:latin typeface="Times New Roman" panose="02020603050405020304" pitchFamily="18" charset="0"/>
                <a:ea typeface="楷体_GB2312" pitchFamily="49" charset="-122"/>
              </a:rPr>
              <a:t>[t]={t}</a:t>
            </a:r>
            <a:r>
              <a:rPr lang="zh-CN" altLang="en-US" sz="1200" b="1" dirty="0" smtClean="0">
                <a:latin typeface="Times New Roman" panose="02020603050405020304" pitchFamily="18" charset="0"/>
                <a:ea typeface="楷体_GB2312" pitchFamily="49" charset="-122"/>
              </a:rPr>
              <a:t>上标为</a:t>
            </a:r>
            <a:r>
              <a:rPr lang="en-US" altLang="zh-CN" sz="1200" b="1" dirty="0" smtClean="0">
                <a:latin typeface="Times New Roman" panose="02020603050405020304" pitchFamily="18" charset="0"/>
                <a:ea typeface="楷体_GB2312" pitchFamily="49" charset="-122"/>
              </a:rPr>
              <a:t>1</a:t>
            </a:r>
            <a:r>
              <a:rPr lang="zh-CN" altLang="en-US" sz="1200" b="1" dirty="0" smtClean="0">
                <a:latin typeface="Times New Roman" panose="02020603050405020304" pitchFamily="18" charset="0"/>
                <a:ea typeface="楷体_GB2312" pitchFamily="49" charset="-122"/>
              </a:rPr>
              <a:t>，下标为</a:t>
            </a:r>
            <a:r>
              <a:rPr lang="en-US" altLang="zh-CN" sz="1200" b="1" dirty="0" smtClean="0">
                <a:latin typeface="Times New Roman" panose="02020603050405020304" pitchFamily="18" charset="0"/>
                <a:ea typeface="楷体_GB2312" pitchFamily="49" charset="-122"/>
              </a:rPr>
              <a:t>0</a:t>
            </a: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smtClean="0">
                <a:latin typeface="Times New Roman" panose="02020603050405020304" pitchFamily="18" charset="0"/>
                <a:ea typeface="楷体_GB2312" pitchFamily="49" charset="-122"/>
              </a:rPr>
              <a:t>例如，关于</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语句</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的</a:t>
            </a:r>
            <a:r>
              <a:rPr lang="en-US" altLang="zh-CN" sz="1200" b="1" dirty="0" smtClean="0">
                <a:latin typeface="Times New Roman" panose="02020603050405020304" pitchFamily="18" charset="0"/>
                <a:ea typeface="楷体_GB2312" pitchFamily="49" charset="-122"/>
              </a:rPr>
              <a:t>BNF</a:t>
            </a:r>
            <a:r>
              <a:rPr lang="zh-CN" altLang="en-US" sz="1200" b="1" dirty="0" smtClean="0">
                <a:latin typeface="Times New Roman" panose="02020603050405020304" pitchFamily="18" charset="0"/>
                <a:ea typeface="楷体_GB2312" pitchFamily="49" charset="-122"/>
              </a:rPr>
              <a:t>表示为</a:t>
            </a:r>
          </a:p>
          <a:p>
            <a:pPr algn="just" eaLnBrk="1" hangingPunct="1">
              <a:lnSpc>
                <a:spcPct val="120000"/>
              </a:lnSpc>
              <a:defRPr/>
            </a:pP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语句</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变量</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表达式</a:t>
            </a:r>
            <a:r>
              <a:rPr lang="en-US" altLang="zh-CN" sz="1200" b="1" dirty="0" smtClean="0">
                <a:latin typeface="Times New Roman" panose="02020603050405020304" pitchFamily="18" charset="0"/>
                <a:ea typeface="楷体_GB2312" pitchFamily="49" charset="-122"/>
              </a:rPr>
              <a:t>〉| IF〈</a:t>
            </a:r>
            <a:r>
              <a:rPr lang="zh-CN" altLang="en-US" sz="1200" b="1" dirty="0" smtClean="0">
                <a:latin typeface="Times New Roman" panose="02020603050405020304" pitchFamily="18" charset="0"/>
                <a:ea typeface="楷体_GB2312" pitchFamily="49" charset="-122"/>
              </a:rPr>
              <a:t>布尔表达式</a:t>
            </a:r>
            <a:r>
              <a:rPr lang="en-US" altLang="zh-CN" sz="1200" b="1" dirty="0" smtClean="0">
                <a:latin typeface="Times New Roman" panose="02020603050405020304" pitchFamily="18" charset="0"/>
                <a:ea typeface="楷体_GB2312" pitchFamily="49" charset="-122"/>
              </a:rPr>
              <a:t>〉THEN〈</a:t>
            </a:r>
            <a:r>
              <a:rPr lang="zh-CN" altLang="en-US" sz="1200" b="1" dirty="0" smtClean="0">
                <a:latin typeface="Times New Roman" panose="02020603050405020304" pitchFamily="18" charset="0"/>
                <a:ea typeface="楷体_GB2312" pitchFamily="49" charset="-122"/>
              </a:rPr>
              <a:t>语句</a:t>
            </a:r>
            <a:r>
              <a:rPr lang="en-US" altLang="zh-CN" sz="1200" b="1" dirty="0" smtClean="0">
                <a:latin typeface="Times New Roman" panose="02020603050405020304" pitchFamily="18" charset="0"/>
                <a:ea typeface="楷体_GB2312" pitchFamily="49" charset="-122"/>
              </a:rPr>
              <a:t>〉| IF〈</a:t>
            </a:r>
            <a:r>
              <a:rPr lang="zh-CN" altLang="en-US" sz="1200" b="1" dirty="0" smtClean="0">
                <a:latin typeface="Times New Roman" panose="02020603050405020304" pitchFamily="18" charset="0"/>
                <a:ea typeface="楷体_GB2312" pitchFamily="49" charset="-122"/>
              </a:rPr>
              <a:t>布尔表达式</a:t>
            </a:r>
            <a:r>
              <a:rPr lang="en-US" altLang="zh-CN" sz="1200" b="1" dirty="0" smtClean="0">
                <a:latin typeface="Times New Roman" panose="02020603050405020304" pitchFamily="18" charset="0"/>
                <a:ea typeface="楷体_GB2312" pitchFamily="49" charset="-122"/>
              </a:rPr>
              <a:t>〉THEN〈</a:t>
            </a:r>
            <a:r>
              <a:rPr lang="zh-CN" altLang="en-US" sz="1200" b="1" dirty="0" smtClean="0">
                <a:latin typeface="Times New Roman" panose="02020603050405020304" pitchFamily="18" charset="0"/>
                <a:ea typeface="楷体_GB2312" pitchFamily="49" charset="-122"/>
              </a:rPr>
              <a:t>语句</a:t>
            </a:r>
            <a:r>
              <a:rPr lang="en-US" altLang="zh-CN" sz="1200" b="1" dirty="0" smtClean="0">
                <a:latin typeface="Times New Roman" panose="02020603050405020304" pitchFamily="18" charset="0"/>
                <a:ea typeface="楷体_GB2312" pitchFamily="49" charset="-122"/>
              </a:rPr>
              <a:t>〉ELSE〈</a:t>
            </a:r>
            <a:r>
              <a:rPr lang="zh-CN" altLang="en-US" sz="1200" b="1" dirty="0" smtClean="0">
                <a:latin typeface="Times New Roman" panose="02020603050405020304" pitchFamily="18" charset="0"/>
                <a:ea typeface="楷体_GB2312" pitchFamily="49" charset="-122"/>
              </a:rPr>
              <a:t>语句</a:t>
            </a:r>
            <a:r>
              <a:rPr lang="en-US" altLang="zh-CN" sz="1200" b="1" dirty="0" smtClean="0">
                <a:latin typeface="Times New Roman" panose="02020603050405020304" pitchFamily="18" charset="0"/>
                <a:ea typeface="楷体_GB2312" pitchFamily="49" charset="-122"/>
              </a:rPr>
              <a:t>〉</a:t>
            </a:r>
          </a:p>
          <a:p>
            <a:pPr algn="just" eaLnBrk="1" hangingPunct="1">
              <a:lnSpc>
                <a:spcPct val="120000"/>
              </a:lnSpc>
              <a:defRPr/>
            </a:pP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变量</a:t>
            </a:r>
            <a:r>
              <a:rPr lang="en-US" altLang="zh-CN" sz="1200" b="1" dirty="0" smtClean="0">
                <a:latin typeface="Times New Roman" panose="02020603050405020304" pitchFamily="18" charset="0"/>
                <a:ea typeface="楷体_GB2312" pitchFamily="49" charset="-122"/>
              </a:rPr>
              <a:t>〉∷=</a:t>
            </a:r>
            <a:r>
              <a:rPr lang="en-US" altLang="zh-CN" sz="1200" b="1" dirty="0" err="1" smtClean="0">
                <a:latin typeface="Times New Roman" panose="02020603050405020304" pitchFamily="18" charset="0"/>
                <a:ea typeface="楷体_GB2312" pitchFamily="49" charset="-122"/>
              </a:rPr>
              <a:t>i</a:t>
            </a:r>
            <a:r>
              <a:rPr lang="en-US" altLang="zh-CN" sz="1200" b="1" dirty="0" smtClean="0">
                <a:latin typeface="Times New Roman" panose="02020603050405020304" pitchFamily="18" charset="0"/>
                <a:ea typeface="楷体_GB2312" pitchFamily="49" charset="-122"/>
              </a:rPr>
              <a:t> | </a:t>
            </a:r>
            <a:r>
              <a:rPr lang="en-US" altLang="zh-CN" sz="1200" b="1" dirty="0" err="1" smtClean="0">
                <a:latin typeface="Times New Roman" panose="02020603050405020304" pitchFamily="18" charset="0"/>
                <a:ea typeface="楷体_GB2312" pitchFamily="49" charset="-122"/>
              </a:rPr>
              <a:t>i</a:t>
            </a:r>
            <a:r>
              <a:rPr lang="en-US" altLang="zh-CN" sz="1200" b="1" dirty="0" smtClean="0">
                <a:latin typeface="Times New Roman" panose="02020603050405020304" pitchFamily="18" charset="0"/>
                <a:ea typeface="楷体_GB2312" pitchFamily="49" charset="-122"/>
              </a:rPr>
              <a:t>(〈</a:t>
            </a:r>
            <a:r>
              <a:rPr lang="zh-CN" altLang="en-US" sz="1200" b="1" dirty="0" smtClean="0">
                <a:latin typeface="Times New Roman" panose="02020603050405020304" pitchFamily="18" charset="0"/>
                <a:ea typeface="楷体_GB2312" pitchFamily="49" charset="-122"/>
              </a:rPr>
              <a:t>表达式</a:t>
            </a:r>
            <a:r>
              <a:rPr lang="en-US" altLang="zh-CN" sz="1200" b="1" dirty="0" smtClean="0">
                <a:latin typeface="Times New Roman" panose="02020603050405020304" pitchFamily="18" charset="0"/>
                <a:ea typeface="楷体_GB2312" pitchFamily="49" charset="-122"/>
              </a:rPr>
              <a:t>〉)</a:t>
            </a:r>
            <a:r>
              <a:rPr lang="en-US" altLang="zh-CN" sz="1200" b="1" baseline="0" dirty="0" smtClean="0">
                <a:latin typeface="Times New Roman" panose="02020603050405020304" pitchFamily="18" charset="0"/>
                <a:ea typeface="楷体_GB2312" pitchFamily="49" charset="-122"/>
              </a:rPr>
              <a:t> </a:t>
            </a:r>
            <a:r>
              <a:rPr lang="zh-CN" altLang="en-US" sz="1200" b="1" baseline="0" dirty="0" smtClean="0">
                <a:latin typeface="Times New Roman" panose="02020603050405020304" pitchFamily="18" charset="0"/>
                <a:ea typeface="楷体_GB2312" pitchFamily="49" charset="-122"/>
              </a:rPr>
              <a:t>可以表示为如下的形式。</a:t>
            </a:r>
            <a:endParaRPr lang="en-US" altLang="zh-CN" sz="1200" b="1" dirty="0" smtClean="0">
              <a:latin typeface="Times New Roman" panose="02020603050405020304" pitchFamily="18" charset="0"/>
              <a:ea typeface="楷体_GB2312"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200" b="1" dirty="0" smtClean="0">
              <a:latin typeface="Times New Roman" panose="02020603050405020304"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55</a:t>
            </a:fld>
            <a:endParaRPr lang="zh-CN" altLang="en-US"/>
          </a:p>
        </p:txBody>
      </p:sp>
    </p:spTree>
    <p:extLst>
      <p:ext uri="{BB962C8B-B14F-4D97-AF65-F5344CB8AC3E}">
        <p14:creationId xmlns:p14="http://schemas.microsoft.com/office/powerpoint/2010/main" val="314283692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40000"/>
              </a:lnSpc>
              <a:defRPr/>
            </a:pPr>
            <a:r>
              <a:rPr lang="en-US" altLang="zh-CN" sz="1200" b="1" dirty="0" smtClean="0">
                <a:latin typeface="Times New Roman" panose="02020603050405020304" pitchFamily="18" charset="0"/>
                <a:ea typeface="+mn-ea"/>
              </a:rPr>
              <a:t> </a:t>
            </a:r>
            <a:r>
              <a:rPr lang="zh-CN" altLang="en-US" sz="1200" b="1" dirty="0" smtClean="0">
                <a:latin typeface="Times New Roman" panose="02020603050405020304" pitchFamily="18" charset="0"/>
                <a:ea typeface="+mn-ea"/>
              </a:rPr>
              <a:t>圆括号与算术表达式中的圆括号类似，</a:t>
            </a:r>
            <a:r>
              <a:rPr lang="zh-CN" altLang="en-US" sz="1200" b="1" dirty="0" smtClean="0">
                <a:latin typeface="Times New Roman" panose="02020603050405020304" pitchFamily="18" charset="0"/>
                <a:ea typeface="楷体_GB2312" pitchFamily="49" charset="-122"/>
              </a:rPr>
              <a:t>可以在规则中提取因子，但是要注意不要把元语言符号圆括号和规则中出现的 </a:t>
            </a:r>
            <a:r>
              <a:rPr lang="en-US" altLang="zh-CN" sz="1200" b="1" dirty="0" smtClean="0">
                <a:latin typeface="Times New Roman" panose="02020603050405020304" pitchFamily="18" charset="0"/>
                <a:ea typeface="楷体_GB2312" pitchFamily="49" charset="-122"/>
              </a:rPr>
              <a:t>( </a:t>
            </a:r>
            <a:r>
              <a:rPr lang="zh-CN" altLang="en-US" sz="1200" b="1" dirty="0" smtClean="0">
                <a:latin typeface="Times New Roman" panose="02020603050405020304" pitchFamily="18" charset="0"/>
                <a:ea typeface="楷体_GB2312" pitchFamily="49" charset="-122"/>
              </a:rPr>
              <a:t>和 </a:t>
            </a:r>
            <a:r>
              <a:rPr lang="en-US" altLang="zh-CN" sz="1200" b="1" dirty="0" smtClean="0">
                <a:latin typeface="Times New Roman" panose="02020603050405020304" pitchFamily="18" charset="0"/>
                <a:ea typeface="楷体_GB2312" pitchFamily="49" charset="-122"/>
              </a:rPr>
              <a:t>) </a:t>
            </a:r>
            <a:r>
              <a:rPr lang="zh-CN" altLang="en-US" sz="1200" b="1" dirty="0" smtClean="0">
                <a:latin typeface="Times New Roman" panose="02020603050405020304" pitchFamily="18" charset="0"/>
                <a:ea typeface="楷体_GB2312" pitchFamily="49" charset="-122"/>
              </a:rPr>
              <a:t>终结符相混。</a:t>
            </a:r>
            <a:r>
              <a:rPr kumimoji="1" lang="zh-CN" altLang="en-US" sz="1200" b="1" dirty="0" smtClean="0">
                <a:latin typeface="Times New Roman" panose="02020603050405020304" pitchFamily="18" charset="0"/>
                <a:ea typeface="楷体_GB2312" pitchFamily="49" charset="-122"/>
              </a:rPr>
              <a:t>例如：</a:t>
            </a:r>
            <a:endParaRPr kumimoji="1" lang="en-US" altLang="zh-CN" sz="1200" b="1" dirty="0" smtClean="0">
              <a:latin typeface="Times New Roman" panose="02020603050405020304" pitchFamily="18" charset="0"/>
              <a:ea typeface="楷体_GB2312" pitchFamily="49" charset="-122"/>
            </a:endParaRPr>
          </a:p>
          <a:p>
            <a:pPr algn="just" eaLnBrk="1" hangingPunct="1">
              <a:lnSpc>
                <a:spcPct val="140000"/>
              </a:lnSpc>
              <a:defRPr/>
            </a:pPr>
            <a:r>
              <a:rPr kumimoji="1" lang="zh-CN" altLang="en-US" sz="1200" b="1" dirty="0" smtClean="0">
                <a:latin typeface="Times New Roman" panose="02020603050405020304" pitchFamily="18" charset="0"/>
                <a:ea typeface="楷体_GB2312" pitchFamily="49" charset="-122"/>
              </a:rPr>
              <a:t>设文法规则</a:t>
            </a:r>
            <a:r>
              <a:rPr kumimoji="1" lang="en-US" altLang="zh-CN" sz="1200" b="1" dirty="0" smtClean="0">
                <a:latin typeface="Times New Roman" panose="02020603050405020304" pitchFamily="18" charset="0"/>
                <a:ea typeface="楷体_GB2312" pitchFamily="49" charset="-122"/>
              </a:rPr>
              <a:t>Z∷=AB|AC</a:t>
            </a:r>
            <a:r>
              <a:rPr kumimoji="1" lang="zh-CN" altLang="en-US" sz="1200" b="1" dirty="0" smtClean="0">
                <a:latin typeface="Times New Roman" panose="02020603050405020304" pitchFamily="18" charset="0"/>
                <a:ea typeface="楷体_GB2312" pitchFamily="49" charset="-122"/>
              </a:rPr>
              <a:t>，可以表示成</a:t>
            </a:r>
            <a:r>
              <a:rPr kumimoji="1" lang="en-US" altLang="zh-CN" sz="1200" b="1" dirty="0" smtClean="0">
                <a:latin typeface="Times New Roman" panose="02020603050405020304" pitchFamily="18" charset="0"/>
                <a:ea typeface="楷体_GB2312" pitchFamily="49" charset="-122"/>
              </a:rPr>
              <a:t>Z∷=A(B|C)</a:t>
            </a:r>
            <a:r>
              <a:rPr kumimoji="1" lang="zh-CN" altLang="en-US" sz="1200" b="1" dirty="0" smtClean="0">
                <a:latin typeface="Times New Roman" panose="02020603050405020304" pitchFamily="18" charset="0"/>
                <a:ea typeface="楷体_GB2312" pitchFamily="49" charset="-122"/>
              </a:rPr>
              <a:t>，规则含义不变。</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56</a:t>
            </a:fld>
            <a:endParaRPr lang="zh-CN" altLang="en-US"/>
          </a:p>
        </p:txBody>
      </p:sp>
    </p:spTree>
    <p:extLst>
      <p:ext uri="{BB962C8B-B14F-4D97-AF65-F5344CB8AC3E}">
        <p14:creationId xmlns:p14="http://schemas.microsoft.com/office/powerpoint/2010/main" val="428667682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t>除了用扩充的</a:t>
            </a:r>
            <a:r>
              <a:rPr lang="en-US" altLang="zh-CN" dirty="0" smtClean="0"/>
              <a:t>BNF</a:t>
            </a:r>
            <a:r>
              <a:rPr lang="zh-CN" altLang="en-US" dirty="0" smtClean="0"/>
              <a:t>范式表示文法外，语法图是另一种常用的方法。</a:t>
            </a:r>
            <a:r>
              <a:rPr lang="zh-CN" altLang="zh-CN" sz="1200" kern="1200" dirty="0" smtClean="0">
                <a:solidFill>
                  <a:schemeClr val="tx1"/>
                </a:solidFill>
                <a:effectLst/>
                <a:latin typeface="+mn-lt"/>
                <a:ea typeface="+mn-ea"/>
                <a:cs typeface="+mn-cs"/>
              </a:rPr>
              <a:t>用图形结构来表示语言文法结构称为语法图，语法图比</a:t>
            </a:r>
            <a:r>
              <a:rPr lang="en-US" altLang="zh-CN" sz="1200" kern="1200" dirty="0" smtClean="0">
                <a:solidFill>
                  <a:schemeClr val="tx1"/>
                </a:solidFill>
                <a:effectLst/>
                <a:latin typeface="+mn-lt"/>
                <a:ea typeface="+mn-ea"/>
                <a:cs typeface="+mn-cs"/>
              </a:rPr>
              <a:t>BNF</a:t>
            </a:r>
            <a:r>
              <a:rPr lang="zh-CN" altLang="zh-CN" sz="1200" kern="1200" dirty="0" smtClean="0">
                <a:solidFill>
                  <a:schemeClr val="tx1"/>
                </a:solidFill>
                <a:effectLst/>
                <a:latin typeface="+mn-lt"/>
                <a:ea typeface="+mn-ea"/>
                <a:cs typeface="+mn-cs"/>
              </a:rPr>
              <a:t>表示显得更直观更形象。</a:t>
            </a:r>
            <a:r>
              <a:rPr kumimoji="1" lang="zh-CN" altLang="en-US" sz="1200" b="1" dirty="0" smtClean="0">
                <a:latin typeface="楷体_GB2312" pitchFamily="49" charset="-122"/>
                <a:ea typeface="楷体_GB2312" pitchFamily="49" charset="-122"/>
              </a:rPr>
              <a:t>语法图表示法由以下三种符号组成</a:t>
            </a:r>
            <a:r>
              <a:rPr kumimoji="1" lang="en-US" altLang="zh-CN" sz="1200" b="1" dirty="0" smtClean="0">
                <a:latin typeface="Times New Roman" panose="02020603050405020304"/>
                <a:ea typeface="楷体_GB2312" pitchFamily="49" charset="-122"/>
              </a:rPr>
              <a:t>——</a:t>
            </a:r>
            <a:r>
              <a:rPr kumimoji="1" lang="zh-CN" altLang="en-US" sz="1200" b="1" dirty="0" smtClean="0">
                <a:latin typeface="楷体_GB2312" pitchFamily="49" charset="-122"/>
                <a:ea typeface="楷体_GB2312" pitchFamily="49" charset="-122"/>
              </a:rPr>
              <a:t>矩形：表示文法的非终结符，圆形表示文法的终结符号，流向线表示文法产生式的路径</a:t>
            </a:r>
            <a:endParaRPr kumimoji="1" lang="en-US" altLang="zh-CN" sz="1200" b="1" dirty="0" smtClean="0">
              <a:latin typeface="楷体_GB2312" pitchFamily="49" charset="-122"/>
              <a:ea typeface="楷体_GB2312" pitchFamily="49"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57</a:t>
            </a:fld>
            <a:endParaRPr lang="zh-CN" altLang="en-US"/>
          </a:p>
        </p:txBody>
      </p:sp>
    </p:spTree>
    <p:extLst>
      <p:ext uri="{BB962C8B-B14F-4D97-AF65-F5344CB8AC3E}">
        <p14:creationId xmlns:p14="http://schemas.microsoft.com/office/powerpoint/2010/main" val="41273685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下面看一个简单的例子，</a:t>
            </a:r>
            <a:r>
              <a:rPr lang="en-US" altLang="zh-CN" dirty="0" smtClean="0"/>
              <a:t>A::=BC</a:t>
            </a:r>
            <a:r>
              <a:rPr lang="zh-CN" altLang="en-US" dirty="0" smtClean="0"/>
              <a:t>的语法图如图所示，非终结符号</a:t>
            </a:r>
            <a:r>
              <a:rPr lang="en-US" altLang="zh-CN" dirty="0" smtClean="0"/>
              <a:t>A</a:t>
            </a:r>
            <a:r>
              <a:rPr lang="zh-CN" altLang="en-US" dirty="0" smtClean="0"/>
              <a:t>写在初始流向线上。</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58</a:t>
            </a:fld>
            <a:endParaRPr lang="zh-CN" altLang="en-US"/>
          </a:p>
        </p:txBody>
      </p:sp>
    </p:spTree>
    <p:extLst>
      <p:ext uri="{BB962C8B-B14F-4D97-AF65-F5344CB8AC3E}">
        <p14:creationId xmlns:p14="http://schemas.microsoft.com/office/powerpoint/2010/main" val="57569122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在这个例子中，非终结符号有两个不同的候选式，表现在语法图上，从源到目的有两条不同的路径。</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59</a:t>
            </a:fld>
            <a:endParaRPr lang="zh-CN" altLang="en-US"/>
          </a:p>
        </p:txBody>
      </p:sp>
    </p:spTree>
    <p:extLst>
      <p:ext uri="{BB962C8B-B14F-4D97-AF65-F5344CB8AC3E}">
        <p14:creationId xmlns:p14="http://schemas.microsoft.com/office/powerpoint/2010/main" val="215490063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标识符文法所对应的语法图展示了如何描述一个递归文法，在图中我们看到了一个回路，表示字母和数字可以出现任意多次。在一些编译程序自动生成器（例如</a:t>
            </a:r>
            <a:r>
              <a:rPr lang="en-US" altLang="zh-CN" dirty="0" smtClean="0"/>
              <a:t>ANTLR</a:t>
            </a:r>
            <a:r>
              <a:rPr lang="zh-CN" altLang="en-US" smtClean="0"/>
              <a:t>）中，会使用语法图描述其文法。</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60</a:t>
            </a:fld>
            <a:endParaRPr lang="zh-CN" altLang="en-US"/>
          </a:p>
        </p:txBody>
      </p:sp>
    </p:spTree>
    <p:extLst>
      <p:ext uri="{BB962C8B-B14F-4D97-AF65-F5344CB8AC3E}">
        <p14:creationId xmlns:p14="http://schemas.microsoft.com/office/powerpoint/2010/main" val="246915063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40000"/>
              </a:lnSpc>
              <a:spcBef>
                <a:spcPct val="20000"/>
              </a:spcBef>
              <a:buClr>
                <a:schemeClr val="folHlink"/>
              </a:buClr>
              <a:buSzPct val="60000"/>
              <a:buFont typeface="Wingdings" pitchFamily="2" charset="2"/>
              <a:buNone/>
              <a:defRPr/>
            </a:pPr>
            <a:r>
              <a:rPr lang="zh-CN" altLang="zh-CN" sz="1200" kern="1200" dirty="0" smtClean="0">
                <a:solidFill>
                  <a:schemeClr val="tx1"/>
                </a:solidFill>
                <a:effectLst/>
                <a:latin typeface="+mn-lt"/>
                <a:ea typeface="+mn-ea"/>
                <a:cs typeface="+mn-cs"/>
              </a:rPr>
              <a:t>对于</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型和</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型文法，从实用的角度增加以下两条限制：</a:t>
            </a:r>
            <a:r>
              <a:rPr kumimoji="1"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在文法中不含有形如</a:t>
            </a:r>
            <a:r>
              <a:rPr kumimoji="1" lang="en-US" altLang="zh-CN"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A∷=A</a:t>
            </a:r>
            <a:r>
              <a:rPr kumimoji="1"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这样的有害规则，第二，</a:t>
            </a:r>
            <a:r>
              <a:rPr kumimoji="1" lang="zh-CN" altLang="en-US" sz="1200" b="1" dirty="0" smtClean="0">
                <a:solidFill>
                  <a:srgbClr val="FFC000"/>
                </a:solidFill>
                <a:latin typeface="Times New Roman" pitchFamily="18" charset="0"/>
                <a:ea typeface="楷体_GB2312" pitchFamily="49" charset="-122"/>
              </a:rPr>
              <a:t>在文法中不包含多余规则。首先我们看为什么</a:t>
            </a:r>
            <a:r>
              <a:rPr kumimoji="1" lang="en-US" altLang="zh-CN" sz="1200" b="1" dirty="0" smtClean="0">
                <a:solidFill>
                  <a:srgbClr val="FFC000"/>
                </a:solidFill>
                <a:latin typeface="Times New Roman" pitchFamily="18" charset="0"/>
                <a:ea typeface="楷体_GB2312" pitchFamily="49" charset="-122"/>
              </a:rPr>
              <a:t>A::=A</a:t>
            </a:r>
            <a:r>
              <a:rPr kumimoji="1" lang="zh-CN" altLang="en-US" sz="1200" b="1" dirty="0" smtClean="0">
                <a:solidFill>
                  <a:srgbClr val="FFC000"/>
                </a:solidFill>
                <a:latin typeface="Times New Roman" pitchFamily="18" charset="0"/>
                <a:ea typeface="楷体_GB2312" pitchFamily="49" charset="-122"/>
              </a:rPr>
              <a:t>这样的规则是有害规则。</a:t>
            </a:r>
            <a:r>
              <a:rPr kumimoji="1" lang="zh-CN" altLang="en-US" sz="1200" b="1" dirty="0" smtClean="0">
                <a:effectLst>
                  <a:outerShdw blurRad="38100" dist="38100" dir="2700000" algn="tl">
                    <a:srgbClr val="000000"/>
                  </a:outerShdw>
                </a:effectLst>
                <a:latin typeface="Times New Roman" pitchFamily="18" charset="0"/>
                <a:ea typeface="楷体_GB2312" pitchFamily="49" charset="-122"/>
              </a:rPr>
              <a:t>文法</a:t>
            </a:r>
            <a:r>
              <a:rPr kumimoji="1" lang="en-US" altLang="zh-CN" sz="1200" b="1" dirty="0" smtClean="0">
                <a:effectLst>
                  <a:outerShdw blurRad="38100" dist="38100" dir="2700000" algn="tl">
                    <a:srgbClr val="000000"/>
                  </a:outerShdw>
                </a:effectLst>
                <a:latin typeface="Times New Roman" pitchFamily="18" charset="0"/>
                <a:ea typeface="楷体_GB2312" pitchFamily="49" charset="-122"/>
              </a:rPr>
              <a:t>G</a:t>
            </a:r>
            <a:r>
              <a:rPr kumimoji="1" lang="zh-CN" altLang="en-US" sz="1200" b="1" dirty="0" smtClean="0">
                <a:effectLst>
                  <a:outerShdw blurRad="38100" dist="38100" dir="2700000" algn="tl">
                    <a:srgbClr val="000000"/>
                  </a:outerShdw>
                </a:effectLst>
                <a:latin typeface="Times New Roman" pitchFamily="18" charset="0"/>
                <a:ea typeface="楷体_GB2312" pitchFamily="49" charset="-122"/>
              </a:rPr>
              <a:t>，其产生式</a:t>
            </a:r>
            <a:r>
              <a:rPr kumimoji="1" lang="en-US" altLang="zh-CN" sz="1200" b="1" dirty="0" smtClean="0">
                <a:effectLst>
                  <a:outerShdw blurRad="38100" dist="38100" dir="2700000" algn="tl">
                    <a:srgbClr val="000000"/>
                  </a:outerShdw>
                </a:effectLst>
                <a:latin typeface="Times New Roman" pitchFamily="18" charset="0"/>
                <a:ea typeface="楷体_GB2312" pitchFamily="49" charset="-122"/>
              </a:rPr>
              <a:t>P</a:t>
            </a:r>
            <a:r>
              <a:rPr kumimoji="1" lang="zh-CN" altLang="en-US" sz="1200" b="1" dirty="0" smtClean="0">
                <a:effectLst>
                  <a:outerShdw blurRad="38100" dist="38100" dir="2700000" algn="tl">
                    <a:srgbClr val="000000"/>
                  </a:outerShdw>
                </a:effectLst>
                <a:latin typeface="Times New Roman" pitchFamily="18" charset="0"/>
                <a:ea typeface="楷体_GB2312" pitchFamily="49" charset="-122"/>
              </a:rPr>
              <a:t>为：</a:t>
            </a:r>
            <a:r>
              <a:rPr kumimoji="1" lang="en-US" altLang="zh-CN" sz="1200" b="1" dirty="0" smtClean="0">
                <a:effectLst>
                  <a:outerShdw blurRad="38100" dist="38100" dir="2700000" algn="tl">
                    <a:srgbClr val="000000"/>
                  </a:outerShdw>
                </a:effectLst>
                <a:latin typeface="Times New Roman" pitchFamily="18" charset="0"/>
                <a:ea typeface="楷体_GB2312" pitchFamily="49" charset="-122"/>
              </a:rPr>
              <a:t>S∷= 0S1 | 01</a:t>
            </a:r>
            <a:r>
              <a:rPr kumimoji="1" lang="zh-CN" altLang="en-US" sz="1200" b="1" dirty="0" smtClean="0">
                <a:effectLst>
                  <a:outerShdw blurRad="38100" dist="38100" dir="2700000" algn="tl">
                    <a:srgbClr val="000000"/>
                  </a:outerShdw>
                </a:effectLst>
                <a:latin typeface="Times New Roman" pitchFamily="18" charset="0"/>
                <a:ea typeface="楷体_GB2312" pitchFamily="49" charset="-122"/>
              </a:rPr>
              <a:t>，显然它是一个无二义文法，其描述的语言</a:t>
            </a:r>
            <a:r>
              <a:rPr kumimoji="1" lang="en-US" altLang="zh-CN" sz="1200" b="1" dirty="0" smtClean="0">
                <a:effectLst>
                  <a:outerShdw blurRad="38100" dist="38100" dir="2700000" algn="tl">
                    <a:srgbClr val="000000"/>
                  </a:outerShdw>
                </a:effectLst>
                <a:latin typeface="Times New Roman" pitchFamily="18" charset="0"/>
                <a:ea typeface="楷体_GB2312" pitchFamily="49" charset="-122"/>
              </a:rPr>
              <a:t>L(G)={0</a:t>
            </a:r>
            <a:r>
              <a:rPr kumimoji="1" lang="en-US" altLang="zh-CN" sz="1200" b="1" baseline="30000" dirty="0" smtClean="0">
                <a:effectLst>
                  <a:outerShdw blurRad="38100" dist="38100" dir="2700000" algn="tl">
                    <a:srgbClr val="000000"/>
                  </a:outerShdw>
                </a:effectLst>
                <a:latin typeface="Times New Roman" pitchFamily="18" charset="0"/>
                <a:ea typeface="楷体_GB2312" pitchFamily="49" charset="-122"/>
              </a:rPr>
              <a:t>n</a:t>
            </a:r>
            <a:r>
              <a:rPr kumimoji="1" lang="en-US" altLang="zh-CN" sz="1200" b="1" dirty="0" smtClean="0">
                <a:effectLst>
                  <a:outerShdw blurRad="38100" dist="38100" dir="2700000" algn="tl">
                    <a:srgbClr val="000000"/>
                  </a:outerShdw>
                </a:effectLst>
                <a:latin typeface="Times New Roman" pitchFamily="18" charset="0"/>
                <a:ea typeface="楷体_GB2312" pitchFamily="49" charset="-122"/>
              </a:rPr>
              <a:t>1</a:t>
            </a:r>
            <a:r>
              <a:rPr kumimoji="1" lang="en-US" altLang="zh-CN" sz="1200" b="1" baseline="30000" dirty="0" smtClean="0">
                <a:effectLst>
                  <a:outerShdw blurRad="38100" dist="38100" dir="2700000" algn="tl">
                    <a:srgbClr val="000000"/>
                  </a:outerShdw>
                </a:effectLst>
                <a:latin typeface="Times New Roman" pitchFamily="18" charset="0"/>
                <a:ea typeface="楷体_GB2312" pitchFamily="49" charset="-122"/>
              </a:rPr>
              <a:t>n</a:t>
            </a:r>
            <a:r>
              <a:rPr kumimoji="1" lang="en-US" altLang="zh-CN" sz="1200" b="1" dirty="0" smtClean="0">
                <a:effectLst>
                  <a:outerShdw blurRad="38100" dist="38100" dir="2700000" algn="tl">
                    <a:srgbClr val="000000"/>
                  </a:outerShdw>
                </a:effectLst>
                <a:latin typeface="Times New Roman" pitchFamily="18" charset="0"/>
                <a:ea typeface="楷体_GB2312" pitchFamily="49" charset="-122"/>
              </a:rPr>
              <a:t>|n≥1}. </a:t>
            </a:r>
            <a:r>
              <a:rPr kumimoji="1" lang="zh-CN" altLang="en-US" sz="1200" b="1" dirty="0" smtClean="0">
                <a:effectLst>
                  <a:outerShdw blurRad="38100" dist="38100" dir="2700000" algn="tl">
                    <a:srgbClr val="000000"/>
                  </a:outerShdw>
                </a:effectLst>
                <a:latin typeface="Times New Roman" pitchFamily="18" charset="0"/>
                <a:ea typeface="楷体_GB2312" pitchFamily="49" charset="-122"/>
              </a:rPr>
              <a:t>若将规则</a:t>
            </a:r>
            <a:r>
              <a:rPr kumimoji="1" lang="en-US" altLang="zh-CN" sz="1200" b="1" dirty="0" smtClean="0">
                <a:effectLst>
                  <a:outerShdw blurRad="38100" dist="38100" dir="2700000" algn="tl">
                    <a:srgbClr val="000000"/>
                  </a:outerShdw>
                </a:effectLst>
                <a:latin typeface="Times New Roman" pitchFamily="18" charset="0"/>
                <a:ea typeface="楷体_GB2312" pitchFamily="49" charset="-122"/>
              </a:rPr>
              <a:t>P</a:t>
            </a:r>
            <a:r>
              <a:rPr kumimoji="1" lang="zh-CN" altLang="en-US" sz="1200" b="1" dirty="0" smtClean="0">
                <a:effectLst>
                  <a:outerShdw blurRad="38100" dist="38100" dir="2700000" algn="tl">
                    <a:srgbClr val="000000"/>
                  </a:outerShdw>
                </a:effectLst>
                <a:latin typeface="Times New Roman" pitchFamily="18" charset="0"/>
                <a:ea typeface="楷体_GB2312" pitchFamily="49" charset="-122"/>
              </a:rPr>
              <a:t>改为： </a:t>
            </a:r>
            <a:r>
              <a:rPr kumimoji="1" lang="en-US" altLang="zh-CN" sz="1200" b="1" dirty="0" smtClean="0">
                <a:effectLst>
                  <a:outerShdw blurRad="38100" dist="38100" dir="2700000" algn="tl">
                    <a:srgbClr val="000000"/>
                  </a:outerShdw>
                </a:effectLst>
                <a:latin typeface="Times New Roman" pitchFamily="18" charset="0"/>
                <a:ea typeface="楷体_GB2312" pitchFamily="49" charset="-122"/>
              </a:rPr>
              <a:t>S∷=S|0S1|01</a:t>
            </a:r>
            <a:r>
              <a:rPr kumimoji="1" lang="zh-CN" altLang="en-US" sz="1200" b="1" dirty="0" smtClean="0">
                <a:effectLst>
                  <a:outerShdw blurRad="38100" dist="38100" dir="2700000" algn="tl">
                    <a:srgbClr val="000000"/>
                  </a:outerShdw>
                </a:effectLst>
                <a:latin typeface="Times New Roman" pitchFamily="18" charset="0"/>
                <a:ea typeface="楷体_GB2312" pitchFamily="49" charset="-122"/>
              </a:rPr>
              <a:t>，对于句子</a:t>
            </a:r>
            <a:r>
              <a:rPr kumimoji="1" lang="en-US" altLang="zh-CN" sz="1200" b="1" dirty="0" smtClean="0">
                <a:effectLst>
                  <a:outerShdw blurRad="38100" dist="38100" dir="2700000" algn="tl">
                    <a:srgbClr val="000000"/>
                  </a:outerShdw>
                </a:effectLst>
                <a:latin typeface="Times New Roman" pitchFamily="18" charset="0"/>
                <a:ea typeface="楷体_GB2312" pitchFamily="49" charset="-122"/>
              </a:rPr>
              <a:t>0011</a:t>
            </a:r>
            <a:r>
              <a:rPr kumimoji="1" lang="zh-CN" altLang="en-US" sz="1200" b="1" dirty="0" smtClean="0">
                <a:effectLst>
                  <a:outerShdw blurRad="38100" dist="38100" dir="2700000" algn="tl">
                    <a:srgbClr val="000000"/>
                  </a:outerShdw>
                </a:effectLst>
                <a:latin typeface="Times New Roman" pitchFamily="18" charset="0"/>
                <a:ea typeface="楷体_GB2312" pitchFamily="49" charset="-122"/>
              </a:rPr>
              <a:t>可以画出多棵语法树，引起二义性。</a:t>
            </a:r>
            <a:endParaRPr kumimoji="1" lang="en-US" altLang="zh-CN" sz="1200" b="1" dirty="0" smtClean="0">
              <a:effectLst>
                <a:outerShdw blurRad="38100" dist="38100" dir="2700000" algn="tl">
                  <a:srgbClr val="000000"/>
                </a:outerShdw>
              </a:effectLst>
              <a:latin typeface="Times New Roman" pitchFamily="18" charset="0"/>
              <a:ea typeface="楷体_GB2312"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00" b="1" dirty="0" smtClean="0">
              <a:solidFill>
                <a:srgbClr val="FFC000"/>
              </a:solidFill>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61</a:t>
            </a:fld>
            <a:endParaRPr lang="zh-CN" altLang="en-US"/>
          </a:p>
        </p:txBody>
      </p:sp>
    </p:spTree>
    <p:extLst>
      <p:ext uri="{BB962C8B-B14F-4D97-AF65-F5344CB8AC3E}">
        <p14:creationId xmlns:p14="http://schemas.microsoft.com/office/powerpoint/2010/main" val="60072762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从图中可以看到</a:t>
            </a:r>
            <a:r>
              <a:rPr lang="en-US" altLang="zh-CN" dirty="0" smtClean="0"/>
              <a:t>0011</a:t>
            </a:r>
            <a:r>
              <a:rPr lang="zh-CN" altLang="en-US" dirty="0" smtClean="0"/>
              <a:t>这条句子可以对应多颗语法树，</a:t>
            </a:r>
            <a:r>
              <a:rPr kumimoji="1" lang="en-US" altLang="zh-CN" sz="1200" b="1" dirty="0" smtClean="0">
                <a:effectLst>
                  <a:outerShdw blurRad="38100" dist="38100" dir="2700000" algn="tl">
                    <a:srgbClr val="000000"/>
                  </a:outerShdw>
                </a:effectLst>
                <a:latin typeface="Times New Roman" pitchFamily="18" charset="0"/>
                <a:ea typeface="楷体_GB2312" pitchFamily="49" charset="-122"/>
              </a:rPr>
              <a:t>S∷=S</a:t>
            </a:r>
            <a:r>
              <a:rPr kumimoji="1" lang="zh-CN" altLang="en-US" sz="1200" b="1" dirty="0" smtClean="0">
                <a:effectLst>
                  <a:outerShdw blurRad="38100" dist="38100" dir="2700000" algn="tl">
                    <a:srgbClr val="000000"/>
                  </a:outerShdw>
                </a:effectLst>
                <a:latin typeface="Times New Roman" pitchFamily="18" charset="0"/>
                <a:ea typeface="楷体_GB2312" pitchFamily="49" charset="-122"/>
              </a:rPr>
              <a:t>对于产生句子并没有帮助，反而导致了文法的二义性，因此，</a:t>
            </a:r>
            <a:r>
              <a:rPr kumimoji="1" lang="en-US" altLang="zh-CN" sz="1200" b="1" dirty="0" smtClean="0">
                <a:effectLst>
                  <a:outerShdw blurRad="38100" dist="38100" dir="2700000" algn="tl">
                    <a:srgbClr val="000000"/>
                  </a:outerShdw>
                </a:effectLst>
                <a:latin typeface="Times New Roman" pitchFamily="18" charset="0"/>
                <a:ea typeface="楷体_GB2312" pitchFamily="49" charset="-122"/>
              </a:rPr>
              <a:t>S∷=S </a:t>
            </a:r>
            <a:r>
              <a:rPr kumimoji="1" lang="zh-CN" altLang="en-US" sz="1200" b="1" dirty="0" smtClean="0">
                <a:effectLst>
                  <a:outerShdw blurRad="38100" dist="38100" dir="2700000" algn="tl">
                    <a:srgbClr val="000000"/>
                  </a:outerShdw>
                </a:effectLst>
                <a:latin typeface="Times New Roman" pitchFamily="18" charset="0"/>
                <a:ea typeface="楷体_GB2312" pitchFamily="49" charset="-122"/>
              </a:rPr>
              <a:t>这样规则是</a:t>
            </a:r>
            <a:r>
              <a:rPr kumimoji="1" lang="zh-CN" altLang="en-US" sz="12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有害的，应该将其</a:t>
            </a:r>
            <a:r>
              <a:rPr kumimoji="1" lang="zh-CN" altLang="en-US" sz="1200" b="1" dirty="0" smtClean="0">
                <a:effectLst>
                  <a:outerShdw blurRad="38100" dist="38100" dir="2700000" algn="tl">
                    <a:srgbClr val="000000"/>
                  </a:outerShdw>
                </a:effectLst>
                <a:latin typeface="Times New Roman" pitchFamily="18" charset="0"/>
                <a:ea typeface="楷体_GB2312" pitchFamily="49" charset="-122"/>
              </a:rPr>
              <a:t>删除掉</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62</a:t>
            </a:fld>
            <a:endParaRPr lang="zh-CN" altLang="en-US"/>
          </a:p>
        </p:txBody>
      </p:sp>
    </p:spTree>
    <p:extLst>
      <p:ext uri="{BB962C8B-B14F-4D97-AF65-F5344CB8AC3E}">
        <p14:creationId xmlns:p14="http://schemas.microsoft.com/office/powerpoint/2010/main" val="270175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2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rPr>
              <a:t>从识别符号</a:t>
            </a:r>
            <a:r>
              <a:rPr lang="en-US" altLang="zh-CN" sz="1200" b="1" dirty="0" smtClean="0">
                <a:solidFill>
                  <a:srgbClr val="FFC000"/>
                </a:solidFill>
                <a:latin typeface="Times New Roman" pitchFamily="18" charset="0"/>
                <a:ea typeface="楷体_GB2312" pitchFamily="49" charset="-122"/>
              </a:rPr>
              <a:t>S</a:t>
            </a:r>
            <a:r>
              <a:rPr lang="zh-CN" altLang="en-US" sz="1200" b="1" dirty="0" smtClean="0">
                <a:solidFill>
                  <a:srgbClr val="FFC000"/>
                </a:solidFill>
                <a:latin typeface="Times New Roman" pitchFamily="18" charset="0"/>
                <a:ea typeface="楷体_GB2312" pitchFamily="49" charset="-122"/>
              </a:rPr>
              <a:t>开始</a:t>
            </a:r>
            <a:r>
              <a:rPr lang="en-US" altLang="zh-CN" sz="1200" b="1" dirty="0" smtClean="0">
                <a:solidFill>
                  <a:srgbClr val="FFC000"/>
                </a:solidFill>
                <a:latin typeface="Times New Roman" pitchFamily="18" charset="0"/>
                <a:ea typeface="楷体_GB2312" pitchFamily="49" charset="-122"/>
              </a:rPr>
              <a:t>,</a:t>
            </a:r>
            <a:r>
              <a:rPr lang="zh-CN" altLang="en-US" sz="1200" b="1" dirty="0" smtClean="0">
                <a:solidFill>
                  <a:srgbClr val="FFC000"/>
                </a:solidFill>
                <a:latin typeface="Times New Roman" pitchFamily="18" charset="0"/>
                <a:ea typeface="楷体_GB2312" pitchFamily="49" charset="-122"/>
              </a:rPr>
              <a:t>向下画一分支，表示第一个直接推导（</a:t>
            </a:r>
            <a:r>
              <a:rPr lang="en-US" altLang="zh-CN" sz="1200" b="1" dirty="0" smtClean="0">
                <a:solidFill>
                  <a:srgbClr val="FFC000"/>
                </a:solidFill>
                <a:latin typeface="Times New Roman" pitchFamily="18" charset="0"/>
                <a:ea typeface="楷体_GB2312" pitchFamily="49" charset="-122"/>
              </a:rPr>
              <a:t>S</a:t>
            </a:r>
            <a:r>
              <a:rPr lang="en-US" altLang="zh-CN" sz="1200" b="1" dirty="0" smtClean="0">
                <a:solidFill>
                  <a:srgbClr val="FFC000"/>
                </a:solidFill>
                <a:latin typeface="Times New Roman" pitchFamily="18" charset="0"/>
                <a:ea typeface="楷体_GB2312" pitchFamily="49" charset="-122"/>
                <a:sym typeface="Symbol" pitchFamily="18" charset="2"/>
              </a:rPr>
              <a:t></a:t>
            </a:r>
            <a:r>
              <a:rPr lang="en-US" altLang="zh-CN" sz="1200" b="1" dirty="0" smtClean="0">
                <a:solidFill>
                  <a:srgbClr val="FFC000"/>
                </a:solidFill>
                <a:latin typeface="Times New Roman" pitchFamily="18" charset="0"/>
                <a:ea typeface="楷体_GB2312" pitchFamily="49" charset="-122"/>
              </a:rPr>
              <a:t>AB</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S</a:t>
            </a:r>
            <a:r>
              <a:rPr lang="zh-CN" altLang="en-US" sz="1200" b="1" dirty="0" smtClean="0">
                <a:solidFill>
                  <a:srgbClr val="FFC000"/>
                </a:solidFill>
                <a:latin typeface="Times New Roman" pitchFamily="18" charset="0"/>
                <a:ea typeface="楷体_GB2312" pitchFamily="49" charset="-122"/>
              </a:rPr>
              <a:t>被替换为</a:t>
            </a:r>
            <a:r>
              <a:rPr lang="en-US" altLang="zh-CN" sz="1200" b="1" dirty="0" smtClean="0">
                <a:solidFill>
                  <a:srgbClr val="FFC000"/>
                </a:solidFill>
                <a:latin typeface="Times New Roman" pitchFamily="18" charset="0"/>
                <a:ea typeface="楷体_GB2312" pitchFamily="49" charset="-122"/>
              </a:rPr>
              <a:t>AB </a:t>
            </a:r>
            <a:r>
              <a:rPr lang="zh-CN" altLang="en-US" sz="1200" b="1" dirty="0" smtClean="0">
                <a:solidFill>
                  <a:srgbClr val="FFC000"/>
                </a:solidFill>
                <a:latin typeface="Times New Roman" pitchFamily="18" charset="0"/>
                <a:ea typeface="楷体_GB2312" pitchFamily="49" charset="-122"/>
              </a:rPr>
              <a:t>（规则</a:t>
            </a:r>
            <a:r>
              <a:rPr lang="en-US" altLang="zh-CN" sz="1200" b="1" dirty="0" smtClean="0">
                <a:solidFill>
                  <a:srgbClr val="FFC000"/>
                </a:solidFill>
                <a:latin typeface="Times New Roman" pitchFamily="18" charset="0"/>
                <a:ea typeface="楷体_GB2312" pitchFamily="49" charset="-122"/>
              </a:rPr>
              <a:t>S∷=AB </a:t>
            </a:r>
            <a:r>
              <a:rPr lang="zh-CN" altLang="en-US" sz="1200" b="1" dirty="0" smtClean="0">
                <a:solidFill>
                  <a:srgbClr val="FFC000"/>
                </a:solidFill>
                <a:latin typeface="Times New Roman" pitchFamily="18" charset="0"/>
                <a:ea typeface="楷体_GB2312" pitchFamily="49" charset="-122"/>
              </a:rPr>
              <a:t>）。</a:t>
            </a:r>
            <a:endParaRPr lang="zh-CN" altLang="en-US" sz="1200" b="1" dirty="0">
              <a:solidFill>
                <a:srgbClr val="FFC000"/>
              </a:solidFill>
              <a:latin typeface="Times New Roman" pitchFamily="18" charset="0"/>
              <a:ea typeface="楷体_GB2312" pitchFamily="49" charset="-122"/>
            </a:endParaRPr>
          </a:p>
        </p:txBody>
      </p:sp>
      <p:sp>
        <p:nvSpPr>
          <p:cNvPr id="4" name="灯片编号占位符 3"/>
          <p:cNvSpPr>
            <a:spLocks noGrp="1"/>
          </p:cNvSpPr>
          <p:nvPr>
            <p:ph type="sldNum" sz="quarter" idx="10"/>
          </p:nvPr>
        </p:nvSpPr>
        <p:spPr/>
        <p:txBody>
          <a:bodyPr/>
          <a:lstStyle/>
          <a:p>
            <a:fld id="{DCCF9155-6E7B-4459-9A3D-B60496DBBCCA}" type="slidenum">
              <a:rPr lang="zh-CN" altLang="en-US" smtClean="0"/>
              <a:t>8</a:t>
            </a:fld>
            <a:endParaRPr lang="zh-CN" altLang="en-US"/>
          </a:p>
        </p:txBody>
      </p:sp>
    </p:spTree>
    <p:extLst>
      <p:ext uri="{BB962C8B-B14F-4D97-AF65-F5344CB8AC3E}">
        <p14:creationId xmlns:p14="http://schemas.microsoft.com/office/powerpoint/2010/main" val="244806826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CN" altLang="en-US" sz="1200" b="1" dirty="0" smtClean="0">
                <a:solidFill>
                  <a:srgbClr val="FFC000"/>
                </a:solidFill>
                <a:latin typeface="Times New Roman" pitchFamily="18" charset="0"/>
                <a:ea typeface="楷体_GB2312" pitchFamily="49" charset="-122"/>
              </a:rPr>
              <a:t>在文法中不包含多余规则是指非终结符号的引入必须为产生句子服务，如果某个非终结符号的引入不能为产生句子服务，则有关这个非终结符号的产生式都是过于的。也就是非终结符号必须满足下面两个条件：第一，</a:t>
            </a:r>
            <a:r>
              <a:rPr lang="zh-CN" altLang="zh-CN" sz="1200" kern="1200" dirty="0" smtClean="0">
                <a:solidFill>
                  <a:schemeClr val="tx1"/>
                </a:solidFill>
                <a:effectLst/>
                <a:latin typeface="+mn-lt"/>
                <a:ea typeface="+mn-ea"/>
                <a:cs typeface="+mn-cs"/>
              </a:rPr>
              <a:t>每个非终结符号</a:t>
            </a:r>
            <a:r>
              <a:rPr lang="en-US" altLang="zh-CN" sz="1200" kern="1200" dirty="0"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必须是在某个句型中出现，即</a:t>
            </a:r>
            <a:r>
              <a:rPr lang="en-US" altLang="zh-CN" sz="1200" kern="1200" dirty="0" smtClean="0">
                <a:solidFill>
                  <a:schemeClr val="tx1"/>
                </a:solidFill>
                <a:effectLst/>
                <a:latin typeface="+mn-lt"/>
                <a:ea typeface="+mn-ea"/>
                <a:cs typeface="+mn-cs"/>
              </a:rPr>
              <a:t>Z</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kern="1200" dirty="0" smtClean="0">
                <a:solidFill>
                  <a:schemeClr val="tx1"/>
                </a:solidFill>
                <a:effectLst/>
                <a:latin typeface="+mn-lt"/>
                <a:ea typeface="+mn-ea"/>
                <a:cs typeface="+mn-cs"/>
              </a:rPr>
              <a:t>A</a:t>
            </a:r>
            <a:r>
              <a:rPr lang="en-US" altLang="zh-CN" sz="1200" kern="1200" dirty="0" smtClean="0">
                <a:solidFill>
                  <a:schemeClr val="tx1"/>
                </a:solidFill>
                <a:effectLst/>
                <a:latin typeface="+mn-lt"/>
                <a:ea typeface="+mn-ea"/>
                <a:cs typeface="+mn-cs"/>
                <a:sym typeface="Symbol" panose="05050102010706020507" pitchFamily="18" charset="2"/>
              </a:rPr>
              <a:t></a:t>
            </a:r>
            <a:r>
              <a:rPr lang="zh-CN" altLang="zh-CN" sz="1200" kern="1200" dirty="0" smtClean="0">
                <a:solidFill>
                  <a:schemeClr val="tx1"/>
                </a:solidFill>
                <a:effectLst/>
                <a:latin typeface="+mn-lt"/>
                <a:ea typeface="+mn-ea"/>
                <a:cs typeface="+mn-cs"/>
              </a:rPr>
              <a:t>，其中</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N</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T</a:t>
            </a:r>
            <a:r>
              <a:rPr lang="en-US" altLang="zh-CN" sz="1200" kern="1200" dirty="0" smtClean="0">
                <a:solidFill>
                  <a:schemeClr val="tx1"/>
                </a:solidFill>
                <a:effectLst/>
                <a:latin typeface="+mn-lt"/>
                <a:ea typeface="+mn-ea"/>
                <a:cs typeface="+mn-cs"/>
              </a:rPr>
              <a:t>)</a:t>
            </a:r>
            <a:r>
              <a:rPr lang="en-US" altLang="zh-CN" sz="1200" kern="1200" baseline="300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a:t>
            </a:r>
            <a:r>
              <a:rPr lang="zh-CN" altLang="en-US" sz="1200" kern="1200" dirty="0" smtClean="0">
                <a:solidFill>
                  <a:schemeClr val="tx1"/>
                </a:solidFill>
                <a:effectLst/>
                <a:latin typeface="+mn-lt"/>
                <a:ea typeface="+mn-ea"/>
                <a:cs typeface="+mn-cs"/>
              </a:rPr>
              <a:t>也就意味着</a:t>
            </a:r>
            <a:r>
              <a:rPr lang="zh-CN" altLang="zh-CN" sz="1200" kern="1200" dirty="0" smtClean="0">
                <a:solidFill>
                  <a:schemeClr val="tx1"/>
                </a:solidFill>
                <a:effectLst/>
                <a:latin typeface="+mn-lt"/>
                <a:ea typeface="+mn-ea"/>
                <a:cs typeface="+mn-cs"/>
              </a:rPr>
              <a:t>非终结符号</a:t>
            </a:r>
            <a:r>
              <a:rPr lang="en-US" altLang="zh-CN" sz="1200" kern="1200" dirty="0"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在其他任何规则右部出现（文法开始符号</a:t>
            </a:r>
            <a:r>
              <a:rPr lang="en-US" altLang="zh-CN" sz="1200" kern="1200" dirty="0" smtClean="0">
                <a:solidFill>
                  <a:schemeClr val="tx1"/>
                </a:solidFill>
                <a:effectLst/>
                <a:latin typeface="+mn-lt"/>
                <a:ea typeface="+mn-ea"/>
                <a:cs typeface="+mn-cs"/>
              </a:rPr>
              <a:t>S</a:t>
            </a:r>
            <a:r>
              <a:rPr lang="zh-CN" altLang="zh-CN" sz="1200" kern="1200" dirty="0" smtClean="0">
                <a:solidFill>
                  <a:schemeClr val="tx1"/>
                </a:solidFill>
                <a:effectLst/>
                <a:latin typeface="+mn-lt"/>
                <a:ea typeface="+mn-ea"/>
                <a:cs typeface="+mn-cs"/>
              </a:rPr>
              <a:t>除外）；</a:t>
            </a:r>
            <a:r>
              <a:rPr lang="zh-CN" altLang="en-US" sz="1200" kern="1200" dirty="0" smtClean="0">
                <a:solidFill>
                  <a:schemeClr val="tx1"/>
                </a:solidFill>
                <a:effectLst/>
                <a:latin typeface="+mn-lt"/>
                <a:ea typeface="+mn-ea"/>
                <a:cs typeface="+mn-cs"/>
              </a:rPr>
              <a:t>第二，</a:t>
            </a:r>
            <a:r>
              <a:rPr lang="zh-CN" altLang="zh-CN" sz="1200" kern="1200" dirty="0" smtClean="0">
                <a:solidFill>
                  <a:schemeClr val="tx1"/>
                </a:solidFill>
                <a:effectLst/>
                <a:latin typeface="+mn-lt"/>
                <a:ea typeface="+mn-ea"/>
                <a:cs typeface="+mn-cs"/>
              </a:rPr>
              <a:t>非终结符号</a:t>
            </a:r>
            <a:r>
              <a:rPr lang="en-US" altLang="zh-CN" sz="1200" kern="1200" dirty="0" smtClean="0">
                <a:solidFill>
                  <a:schemeClr val="tx1"/>
                </a:solidFill>
                <a:effectLst/>
                <a:latin typeface="+mn-lt"/>
                <a:ea typeface="+mn-ea"/>
                <a:cs typeface="+mn-cs"/>
              </a:rPr>
              <a:t>A</a:t>
            </a:r>
            <a:r>
              <a:rPr lang="zh-CN" altLang="zh-CN" sz="1200" kern="1200" dirty="0" smtClean="0">
                <a:solidFill>
                  <a:schemeClr val="tx1"/>
                </a:solidFill>
                <a:effectLst/>
                <a:latin typeface="+mn-lt"/>
                <a:ea typeface="+mn-ea"/>
                <a:cs typeface="+mn-cs"/>
              </a:rPr>
              <a:t>必须推出终结符号串来，即</a:t>
            </a:r>
            <a:r>
              <a:rPr lang="en-US" altLang="zh-CN" sz="1200" kern="1200" dirty="0" smtClean="0">
                <a:solidFill>
                  <a:schemeClr val="tx1"/>
                </a:solidFill>
                <a:effectLst/>
                <a:latin typeface="+mn-lt"/>
                <a:ea typeface="+mn-ea"/>
                <a:cs typeface="+mn-cs"/>
              </a:rPr>
              <a:t>A</a:t>
            </a:r>
            <a:r>
              <a:rPr lang="en-US" altLang="zh-CN" sz="1200" kern="1200" dirty="0" smtClean="0">
                <a:solidFill>
                  <a:schemeClr val="tx1"/>
                </a:solidFill>
                <a:effectLst/>
                <a:latin typeface="+mn-lt"/>
                <a:ea typeface="+mn-ea"/>
                <a:cs typeface="+mn-cs"/>
                <a:sym typeface="Symbol" panose="05050102010706020507" pitchFamily="18" charset="2"/>
              </a:rPr>
              <a:t></a:t>
            </a:r>
            <a:r>
              <a:rPr lang="en-US" altLang="zh-CN" sz="1200" kern="1200" dirty="0" smtClean="0">
                <a:solidFill>
                  <a:schemeClr val="tx1"/>
                </a:solidFill>
                <a:effectLst/>
                <a:latin typeface="+mn-lt"/>
                <a:ea typeface="+mn-ea"/>
                <a:cs typeface="+mn-cs"/>
              </a:rPr>
              <a:t>+t</a:t>
            </a:r>
            <a:r>
              <a:rPr lang="zh-CN" altLang="zh-CN" sz="1200" kern="1200" dirty="0" smtClean="0">
                <a:solidFill>
                  <a:schemeClr val="tx1"/>
                </a:solidFill>
                <a:effectLst/>
                <a:latin typeface="+mn-lt"/>
                <a:ea typeface="+mn-ea"/>
                <a:cs typeface="+mn-cs"/>
              </a:rPr>
              <a:t>，其中</a:t>
            </a:r>
            <a:r>
              <a:rPr lang="en-US" altLang="zh-CN" sz="1200" kern="1200" dirty="0" err="1" smtClean="0">
                <a:solidFill>
                  <a:schemeClr val="tx1"/>
                </a:solidFill>
                <a:effectLst/>
                <a:latin typeface="+mn-lt"/>
                <a:ea typeface="+mn-ea"/>
                <a:cs typeface="+mn-cs"/>
              </a:rPr>
              <a:t>t</a:t>
            </a:r>
            <a:r>
              <a:rPr lang="en-US" altLang="zh-CN" sz="1200" kern="1200" dirty="0" err="1" smtClean="0">
                <a:solidFill>
                  <a:schemeClr val="tx1"/>
                </a:solidFill>
                <a:effectLst/>
                <a:latin typeface="+mn-lt"/>
                <a:ea typeface="+mn-ea"/>
                <a:cs typeface="+mn-cs"/>
                <a:sym typeface="Symbol" panose="05050102010706020507" pitchFamily="18" charset="2"/>
              </a:rPr>
              <a:t></a:t>
            </a:r>
            <a:r>
              <a:rPr lang="en-US" altLang="zh-CN" sz="1200" kern="1200" dirty="0" err="1" smtClean="0">
                <a:solidFill>
                  <a:schemeClr val="tx1"/>
                </a:solidFill>
                <a:effectLst/>
                <a:latin typeface="+mn-lt"/>
                <a:ea typeface="+mn-ea"/>
                <a:cs typeface="+mn-cs"/>
              </a:rPr>
              <a:t>V</a:t>
            </a:r>
            <a:r>
              <a:rPr lang="en-US" altLang="zh-CN" sz="1200" kern="1200" baseline="-25000" dirty="0" err="1" smtClean="0">
                <a:solidFill>
                  <a:schemeClr val="tx1"/>
                </a:solidFill>
                <a:effectLst/>
                <a:latin typeface="+mn-lt"/>
                <a:ea typeface="+mn-ea"/>
                <a:cs typeface="+mn-cs"/>
              </a:rPr>
              <a:t>T</a:t>
            </a:r>
            <a:r>
              <a:rPr lang="en-US" altLang="zh-CN" sz="1200" kern="1200" baseline="300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a:t>
            </a: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63</a:t>
            </a:fld>
            <a:endParaRPr lang="zh-CN" altLang="en-US"/>
          </a:p>
        </p:txBody>
      </p:sp>
    </p:spTree>
    <p:extLst>
      <p:ext uri="{BB962C8B-B14F-4D97-AF65-F5344CB8AC3E}">
        <p14:creationId xmlns:p14="http://schemas.microsoft.com/office/powerpoint/2010/main" val="41715332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我们将不含有有害规则和多余规则的文法成为压缩过文法</a:t>
            </a:r>
          </a:p>
        </p:txBody>
      </p:sp>
      <p:sp>
        <p:nvSpPr>
          <p:cNvPr id="4" name="灯片编号占位符 3"/>
          <p:cNvSpPr>
            <a:spLocks noGrp="1"/>
          </p:cNvSpPr>
          <p:nvPr>
            <p:ph type="sldNum" sz="quarter" idx="10"/>
          </p:nvPr>
        </p:nvSpPr>
        <p:spPr/>
        <p:txBody>
          <a:bodyPr/>
          <a:lstStyle/>
          <a:p>
            <a:fld id="{DCCF9155-6E7B-4459-9A3D-B60496DBBCCA}" type="slidenum">
              <a:rPr lang="zh-CN" altLang="en-US" smtClean="0"/>
              <a:t>64</a:t>
            </a:fld>
            <a:endParaRPr lang="zh-CN" altLang="en-US"/>
          </a:p>
        </p:txBody>
      </p:sp>
    </p:spTree>
    <p:extLst>
      <p:ext uri="{BB962C8B-B14F-4D97-AF65-F5344CB8AC3E}">
        <p14:creationId xmlns:p14="http://schemas.microsoft.com/office/powerpoint/2010/main" val="367428876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eaLnBrk="1" hangingPunct="1">
              <a:lnSpc>
                <a:spcPct val="120000"/>
              </a:lnSpc>
              <a:defRPr/>
            </a:pPr>
            <a:r>
              <a:rPr lang="zh-CN" altLang="en-US" dirty="0" smtClean="0"/>
              <a:t>下面我们看一个例子。</a:t>
            </a:r>
            <a:r>
              <a:rPr kumimoji="1" lang="zh-CN" altLang="en-US" sz="1200" b="1" dirty="0" smtClean="0">
                <a:latin typeface="Times New Roman" pitchFamily="18" charset="0"/>
                <a:ea typeface="楷体_GB2312" pitchFamily="49" charset="-122"/>
              </a:rPr>
              <a:t>已知文法</a:t>
            </a:r>
            <a:r>
              <a:rPr kumimoji="1" lang="en-US" altLang="zh-CN" sz="1200" b="1" dirty="0" smtClean="0">
                <a:latin typeface="Times New Roman" pitchFamily="18" charset="0"/>
                <a:ea typeface="楷体_GB2312" pitchFamily="49" charset="-122"/>
              </a:rPr>
              <a:t>G</a:t>
            </a:r>
            <a:r>
              <a:rPr kumimoji="1" lang="zh-CN" altLang="en-US" sz="1200" b="1" dirty="0" smtClean="0">
                <a:latin typeface="Times New Roman" pitchFamily="18" charset="0"/>
                <a:ea typeface="楷体_GB2312" pitchFamily="49" charset="-122"/>
              </a:rPr>
              <a:t>，其产生规则</a:t>
            </a:r>
            <a:r>
              <a:rPr kumimoji="1" lang="en-US" altLang="zh-CN" sz="1200" b="1" dirty="0" smtClean="0">
                <a:latin typeface="Times New Roman" pitchFamily="18" charset="0"/>
                <a:ea typeface="楷体_GB2312" pitchFamily="49" charset="-122"/>
              </a:rPr>
              <a:t>P</a:t>
            </a:r>
            <a:r>
              <a:rPr kumimoji="1" lang="zh-CN" altLang="en-US" sz="1200" b="1" dirty="0" smtClean="0">
                <a:latin typeface="Times New Roman" pitchFamily="18" charset="0"/>
                <a:ea typeface="楷体_GB2312" pitchFamily="49" charset="-122"/>
              </a:rPr>
              <a:t>为：</a:t>
            </a:r>
          </a:p>
          <a:p>
            <a:pPr algn="just" eaLnBrk="1" hangingPunct="1">
              <a:lnSpc>
                <a:spcPct val="120000"/>
              </a:lnSpc>
              <a:defRPr/>
            </a:pPr>
            <a:r>
              <a:rPr kumimoji="1" lang="zh-CN" altLang="en-US" sz="1200" b="1" dirty="0" smtClean="0">
                <a:latin typeface="Times New Roman" pitchFamily="18" charset="0"/>
                <a:ea typeface="楷体_GB2312" pitchFamily="49" charset="-122"/>
              </a:rPr>
              <a:t> </a:t>
            </a:r>
            <a:r>
              <a:rPr kumimoji="1" lang="en-US" altLang="zh-CN" sz="1200" b="1" dirty="0" smtClean="0">
                <a:latin typeface="Times New Roman" pitchFamily="18" charset="0"/>
                <a:ea typeface="楷体_GB2312" pitchFamily="49" charset="-122"/>
              </a:rPr>
              <a:t>Z∷=Be   A∷=</a:t>
            </a:r>
            <a:r>
              <a:rPr kumimoji="1" lang="en-US" altLang="zh-CN" sz="1200" b="1" dirty="0" err="1" smtClean="0">
                <a:latin typeface="Times New Roman" pitchFamily="18" charset="0"/>
                <a:ea typeface="楷体_GB2312" pitchFamily="49" charset="-122"/>
              </a:rPr>
              <a:t>Ae|e</a:t>
            </a:r>
            <a:r>
              <a:rPr kumimoji="1" lang="en-US" altLang="zh-CN" sz="1200" b="1" dirty="0" smtClean="0">
                <a:latin typeface="Times New Roman" pitchFamily="18" charset="0"/>
                <a:ea typeface="楷体_GB2312" pitchFamily="49" charset="-122"/>
              </a:rPr>
              <a:t>    B∷=</a:t>
            </a:r>
            <a:r>
              <a:rPr kumimoji="1" lang="en-US" altLang="zh-CN" sz="1200" b="1" dirty="0" err="1" smtClean="0">
                <a:latin typeface="Times New Roman" pitchFamily="18" charset="0"/>
                <a:ea typeface="楷体_GB2312" pitchFamily="49" charset="-122"/>
              </a:rPr>
              <a:t>Ce|Af</a:t>
            </a:r>
            <a:r>
              <a:rPr kumimoji="1" lang="en-US" altLang="zh-CN" sz="1200" b="1" dirty="0" smtClean="0">
                <a:latin typeface="Times New Roman" pitchFamily="18" charset="0"/>
                <a:ea typeface="楷体_GB2312" pitchFamily="49" charset="-122"/>
              </a:rPr>
              <a:t>    C∷=</a:t>
            </a:r>
            <a:r>
              <a:rPr kumimoji="1" lang="en-US" altLang="zh-CN" sz="1200" b="1" dirty="0" err="1" smtClean="0">
                <a:latin typeface="Times New Roman" pitchFamily="18" charset="0"/>
                <a:ea typeface="楷体_GB2312" pitchFamily="49" charset="-122"/>
              </a:rPr>
              <a:t>Cf</a:t>
            </a:r>
            <a:r>
              <a:rPr kumimoji="1" lang="en-US" altLang="zh-CN" sz="1200" b="1" dirty="0" smtClean="0">
                <a:latin typeface="Times New Roman" pitchFamily="18" charset="0"/>
                <a:ea typeface="楷体_GB2312" pitchFamily="49" charset="-122"/>
              </a:rPr>
              <a:t>    D∷=f </a:t>
            </a:r>
            <a:r>
              <a:rPr kumimoji="1" lang="zh-CN" altLang="en-US" sz="1200" b="1" dirty="0" smtClean="0">
                <a:latin typeface="Times New Roman" pitchFamily="18" charset="0"/>
                <a:ea typeface="楷体_GB2312" pitchFamily="49" charset="-122"/>
              </a:rPr>
              <a:t>，求这个文法的压缩过文法。</a:t>
            </a:r>
            <a:endParaRPr kumimoji="1" lang="en-US" altLang="zh-CN" sz="1200" b="1" dirty="0" smtClean="0">
              <a:latin typeface="Times New Roman" pitchFamily="18" charset="0"/>
              <a:ea typeface="楷体_GB2312" pitchFamily="49" charset="-122"/>
            </a:endParaRPr>
          </a:p>
          <a:p>
            <a:pPr algn="just" eaLnBrk="1" hangingPunct="1">
              <a:lnSpc>
                <a:spcPct val="120000"/>
              </a:lnSpc>
              <a:defRPr/>
            </a:pPr>
            <a:r>
              <a:rPr kumimoji="1" lang="en-US" altLang="zh-CN" sz="1200" b="1" dirty="0" smtClean="0">
                <a:latin typeface="Times New Roman" pitchFamily="18" charset="0"/>
                <a:ea typeface="楷体_GB2312" pitchFamily="49" charset="-122"/>
              </a:rPr>
              <a:t>      </a:t>
            </a:r>
            <a:r>
              <a:rPr kumimoji="1" lang="zh-CN" altLang="en-US" sz="1200" b="1" dirty="0" smtClean="0">
                <a:latin typeface="Times New Roman" pitchFamily="18" charset="0"/>
                <a:ea typeface="楷体_GB2312" pitchFamily="49" charset="-122"/>
              </a:rPr>
              <a:t>由该文法可知，因为规则</a:t>
            </a:r>
            <a:r>
              <a:rPr kumimoji="1" lang="en-US" altLang="zh-CN" sz="1200" b="1" dirty="0" smtClean="0">
                <a:latin typeface="Times New Roman" pitchFamily="18" charset="0"/>
                <a:ea typeface="楷体_GB2312" pitchFamily="49" charset="-122"/>
              </a:rPr>
              <a:t>D∷=f</a:t>
            </a:r>
            <a:r>
              <a:rPr kumimoji="1" lang="zh-CN" altLang="en-US" sz="1200" b="1" dirty="0" smtClean="0">
                <a:latin typeface="Times New Roman" pitchFamily="18" charset="0"/>
                <a:ea typeface="楷体_GB2312" pitchFamily="49" charset="-122"/>
              </a:rPr>
              <a:t>中非终结符</a:t>
            </a:r>
            <a:r>
              <a:rPr kumimoji="1" lang="en-US" altLang="zh-CN" sz="1200" b="1" dirty="0" smtClean="0">
                <a:latin typeface="Times New Roman" pitchFamily="18" charset="0"/>
                <a:ea typeface="楷体_GB2312" pitchFamily="49" charset="-122"/>
              </a:rPr>
              <a:t>D</a:t>
            </a:r>
            <a:r>
              <a:rPr kumimoji="1" lang="zh-CN" altLang="en-US" sz="1200" b="1" dirty="0" smtClean="0">
                <a:latin typeface="Times New Roman" pitchFamily="18" charset="0"/>
                <a:ea typeface="楷体_GB2312" pitchFamily="49" charset="-122"/>
              </a:rPr>
              <a:t>不在其它任何规则右部出现，所以规则</a:t>
            </a:r>
            <a:r>
              <a:rPr kumimoji="1" lang="en-US" altLang="zh-CN" sz="1200" b="1" dirty="0" smtClean="0">
                <a:latin typeface="Times New Roman" pitchFamily="18" charset="0"/>
                <a:ea typeface="楷体_GB2312" pitchFamily="49" charset="-122"/>
              </a:rPr>
              <a:t>D∷=f</a:t>
            </a:r>
            <a:r>
              <a:rPr kumimoji="1" lang="zh-CN" altLang="en-US" sz="1200" b="1" dirty="0" smtClean="0">
                <a:latin typeface="Times New Roman" pitchFamily="18" charset="0"/>
                <a:ea typeface="楷体_GB2312" pitchFamily="49" charset="-122"/>
              </a:rPr>
              <a:t>在推导中不起作用，为多余规则，应将其删除</a:t>
            </a:r>
            <a:r>
              <a:rPr kumimoji="1" lang="en-US" altLang="zh-CN" sz="1200" b="1" dirty="0" smtClean="0">
                <a:latin typeface="Times New Roman" pitchFamily="18" charset="0"/>
                <a:ea typeface="楷体_GB2312" pitchFamily="49" charset="-122"/>
              </a:rPr>
              <a:t>.</a:t>
            </a:r>
          </a:p>
          <a:p>
            <a:pPr algn="just" eaLnBrk="1" hangingPunct="1">
              <a:lnSpc>
                <a:spcPct val="120000"/>
              </a:lnSpc>
              <a:defRPr/>
            </a:pPr>
            <a:r>
              <a:rPr kumimoji="1" lang="en-US" altLang="zh-CN" sz="1200" b="1" dirty="0" smtClean="0">
                <a:latin typeface="Times New Roman" pitchFamily="18" charset="0"/>
                <a:ea typeface="楷体_GB2312" pitchFamily="49" charset="-122"/>
              </a:rPr>
              <a:t>      </a:t>
            </a:r>
            <a:r>
              <a:rPr kumimoji="1" lang="zh-CN" altLang="en-US" sz="1200" b="1" dirty="0" smtClean="0">
                <a:latin typeface="Times New Roman" pitchFamily="18" charset="0"/>
                <a:ea typeface="楷体_GB2312" pitchFamily="49" charset="-122"/>
              </a:rPr>
              <a:t>另外，规则</a:t>
            </a:r>
            <a:r>
              <a:rPr kumimoji="1" lang="en-US" altLang="zh-CN" sz="1200" b="1" dirty="0" smtClean="0">
                <a:latin typeface="Times New Roman" pitchFamily="18" charset="0"/>
                <a:ea typeface="楷体_GB2312" pitchFamily="49" charset="-122"/>
              </a:rPr>
              <a:t>C∷=</a:t>
            </a:r>
            <a:r>
              <a:rPr kumimoji="1" lang="en-US" altLang="zh-CN" sz="1200" b="1" dirty="0" err="1" smtClean="0">
                <a:latin typeface="Times New Roman" pitchFamily="18" charset="0"/>
                <a:ea typeface="楷体_GB2312" pitchFamily="49" charset="-122"/>
              </a:rPr>
              <a:t>Cf</a:t>
            </a:r>
            <a:r>
              <a:rPr kumimoji="1" lang="zh-CN" altLang="en-US" sz="1200" b="1" dirty="0" smtClean="0">
                <a:latin typeface="Times New Roman" pitchFamily="18" charset="0"/>
                <a:ea typeface="楷体_GB2312" pitchFamily="49" charset="-122"/>
              </a:rPr>
              <a:t>也是多余规则，因为一旦使用了这条规则，便会使推导无限制进行下去，最终无法推出终结符号串，所以也是该删除的多余规则；</a:t>
            </a:r>
          </a:p>
          <a:p>
            <a:pPr algn="just" eaLnBrk="1" hangingPunct="1">
              <a:lnSpc>
                <a:spcPct val="120000"/>
              </a:lnSpc>
              <a:defRPr/>
            </a:pPr>
            <a:r>
              <a:rPr kumimoji="1" lang="zh-CN" altLang="en-US" sz="1200" b="1" dirty="0" smtClean="0">
                <a:latin typeface="Times New Roman" pitchFamily="18" charset="0"/>
                <a:ea typeface="楷体_GB2312" pitchFamily="49" charset="-122"/>
              </a:rPr>
              <a:t>      同理， </a:t>
            </a:r>
            <a:r>
              <a:rPr kumimoji="1" lang="en-US" altLang="zh-CN" sz="1200" b="1" dirty="0" smtClean="0">
                <a:latin typeface="Times New Roman" pitchFamily="18" charset="0"/>
                <a:ea typeface="楷体_GB2312" pitchFamily="49" charset="-122"/>
              </a:rPr>
              <a:t>B∷=Ce</a:t>
            </a:r>
            <a:r>
              <a:rPr kumimoji="1" lang="zh-CN" altLang="en-US" sz="1200" b="1" dirty="0" smtClean="0">
                <a:latin typeface="Times New Roman" pitchFamily="18" charset="0"/>
                <a:ea typeface="楷体_GB2312" pitchFamily="49" charset="-122"/>
              </a:rPr>
              <a:t>也是多余规则，因为它含有非终结符</a:t>
            </a:r>
            <a:r>
              <a:rPr kumimoji="1" lang="en-US" altLang="zh-CN" sz="1200" b="1" dirty="0" smtClean="0">
                <a:latin typeface="Times New Roman" pitchFamily="18" charset="0"/>
                <a:ea typeface="楷体_GB2312" pitchFamily="49" charset="-122"/>
              </a:rPr>
              <a:t>C</a:t>
            </a:r>
            <a:r>
              <a:rPr kumimoji="1" lang="zh-CN" altLang="en-US" sz="1200" b="1" dirty="0" smtClean="0">
                <a:latin typeface="Times New Roman" pitchFamily="18" charset="0"/>
                <a:ea typeface="楷体_GB2312" pitchFamily="49" charset="-122"/>
              </a:rPr>
              <a:t>。</a:t>
            </a:r>
          </a:p>
          <a:p>
            <a:pPr marL="0" marR="0" lvl="0" indent="0" algn="just" defTabSz="914400" rtl="0" eaLnBrk="1" fontAlgn="auto" latinLnBrk="0" hangingPunct="1">
              <a:lnSpc>
                <a:spcPct val="120000"/>
              </a:lnSpc>
              <a:spcBef>
                <a:spcPts val="0"/>
              </a:spcBef>
              <a:spcAft>
                <a:spcPts val="0"/>
              </a:spcAft>
              <a:buClrTx/>
              <a:buSzTx/>
              <a:buFontTx/>
              <a:buNone/>
              <a:tabLst/>
              <a:defRPr/>
            </a:pPr>
            <a:r>
              <a:rPr kumimoji="1" lang="zh-CN" altLang="en-US" sz="1200" b="1" dirty="0" smtClean="0">
                <a:latin typeface="Times New Roman" pitchFamily="18" charset="0"/>
                <a:ea typeface="楷体_GB2312" pitchFamily="49" charset="-122"/>
              </a:rPr>
              <a:t>所以，将该文法多余文法删除得到压缩过文法为</a:t>
            </a:r>
            <a:r>
              <a:rPr kumimoji="1" lang="en-US" altLang="zh-CN" sz="1200" b="1" dirty="0" smtClean="0">
                <a:latin typeface="Times New Roman" pitchFamily="18" charset="0"/>
                <a:ea typeface="楷体_GB2312" pitchFamily="49" charset="-122"/>
              </a:rPr>
              <a:t>G’</a:t>
            </a:r>
            <a:r>
              <a:rPr kumimoji="1" lang="zh-CN" altLang="en-US" sz="1200" b="1" dirty="0" smtClean="0">
                <a:latin typeface="Times New Roman" pitchFamily="18" charset="0"/>
                <a:ea typeface="楷体_GB2312" pitchFamily="49" charset="-122"/>
              </a:rPr>
              <a:t>，其规则为：                   </a:t>
            </a:r>
            <a:r>
              <a:rPr kumimoji="1" lang="en-US" altLang="zh-CN" sz="1200" b="1" dirty="0" smtClean="0">
                <a:latin typeface="Times New Roman" pitchFamily="18" charset="0"/>
                <a:ea typeface="楷体_GB2312" pitchFamily="49" charset="-122"/>
              </a:rPr>
              <a:t>Z∷=Be   A∷=</a:t>
            </a:r>
            <a:r>
              <a:rPr kumimoji="1" lang="en-US" altLang="zh-CN" sz="1200" b="1" dirty="0" err="1" smtClean="0">
                <a:latin typeface="Times New Roman" pitchFamily="18" charset="0"/>
                <a:ea typeface="楷体_GB2312" pitchFamily="49" charset="-122"/>
              </a:rPr>
              <a:t>Ae|e</a:t>
            </a:r>
            <a:r>
              <a:rPr kumimoji="1" lang="en-US" altLang="zh-CN" sz="1200" b="1" dirty="0" smtClean="0">
                <a:latin typeface="Times New Roman" pitchFamily="18" charset="0"/>
                <a:ea typeface="楷体_GB2312" pitchFamily="49" charset="-122"/>
              </a:rPr>
              <a:t>    B∷=</a:t>
            </a:r>
            <a:r>
              <a:rPr kumimoji="1" lang="en-US" altLang="zh-CN" sz="1200" b="1" dirty="0" err="1" smtClean="0">
                <a:latin typeface="Times New Roman" pitchFamily="18" charset="0"/>
                <a:ea typeface="楷体_GB2312" pitchFamily="49" charset="-122"/>
              </a:rPr>
              <a:t>Af</a:t>
            </a:r>
            <a:endParaRPr kumimoji="1" lang="en-US" altLang="zh-CN" sz="1200" b="1" dirty="0" smtClean="0">
              <a:latin typeface="Times New Roman" pitchFamily="18" charset="0"/>
              <a:ea typeface="楷体_GB2312" pitchFamily="49" charset="-122"/>
            </a:endParaRPr>
          </a:p>
          <a:p>
            <a:pPr algn="just" eaLnBrk="1" hangingPunct="1">
              <a:lnSpc>
                <a:spcPct val="120000"/>
              </a:lnSpc>
              <a:defRPr/>
            </a:pPr>
            <a:endParaRPr kumimoji="1" lang="zh-CN" altLang="en-US" sz="1200" b="1" dirty="0" smtClean="0">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65</a:t>
            </a:fld>
            <a:endParaRPr lang="zh-CN" altLang="en-US"/>
          </a:p>
        </p:txBody>
      </p:sp>
    </p:spTree>
    <p:extLst>
      <p:ext uri="{BB962C8B-B14F-4D97-AF65-F5344CB8AC3E}">
        <p14:creationId xmlns:p14="http://schemas.microsoft.com/office/powerpoint/2010/main" val="224506673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本章是编译原理课程的理论基础，介绍了形式语言的基本概念和理论，主要内容如下：</a:t>
            </a:r>
          </a:p>
          <a:p>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形式语言是指用一组数学符号和规则来描述的语言。任何一种语言，都是由该语言的字母表中的基本符号所组成的满足一定规则的符号串的集合。符号串的基本概念及有关运算（连接运算、幂运算和闭包运算等）是理解形式语言的前提。</a:t>
            </a:r>
          </a:p>
          <a:p>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）文法是描述语言语法结构的规则，可以形式化地表示为一个四元组</a:t>
            </a:r>
            <a:r>
              <a:rPr lang="en-US" altLang="zh-CN" sz="1200" kern="1200" dirty="0" smtClean="0">
                <a:solidFill>
                  <a:schemeClr val="tx1"/>
                </a:solidFill>
                <a:effectLst/>
                <a:latin typeface="+mn-lt"/>
                <a:ea typeface="+mn-ea"/>
                <a:cs typeface="+mn-cs"/>
              </a:rPr>
              <a:t>G = (V</a:t>
            </a:r>
            <a:r>
              <a:rPr lang="en-US" altLang="zh-CN" sz="1200" kern="1200" baseline="-25000" dirty="0" smtClean="0">
                <a:solidFill>
                  <a:schemeClr val="tx1"/>
                </a:solidFill>
                <a:effectLst/>
                <a:latin typeface="+mn-lt"/>
                <a:ea typeface="+mn-ea"/>
                <a:cs typeface="+mn-cs"/>
              </a:rPr>
              <a:t>N</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T</a:t>
            </a:r>
            <a:r>
              <a:rPr lang="en-US" altLang="zh-CN" sz="1200" kern="1200" dirty="0" smtClean="0">
                <a:solidFill>
                  <a:schemeClr val="tx1"/>
                </a:solidFill>
                <a:effectLst/>
                <a:latin typeface="+mn-lt"/>
                <a:ea typeface="+mn-ea"/>
                <a:cs typeface="+mn-cs"/>
              </a:rPr>
              <a:t>,P,S)</a:t>
            </a:r>
            <a:r>
              <a:rPr lang="zh-CN" altLang="zh-CN" sz="1200" kern="1200" dirty="0" smtClean="0">
                <a:solidFill>
                  <a:schemeClr val="tx1"/>
                </a:solidFill>
                <a:effectLst/>
                <a:latin typeface="+mn-lt"/>
                <a:ea typeface="+mn-ea"/>
                <a:cs typeface="+mn-cs"/>
              </a:rPr>
              <a:t>。语言是文法所产生的所有句子的集合。给定一个文法，可以通过推导从而确定它所产生的语言。给定一个语言，能确定其文法，但还没有形式化的方法，而且得到的文法可能不是唯一形式，但这些文法都是等价的。如果语言是无穷的，描述该语言的文法一定是递归的。</a:t>
            </a:r>
          </a:p>
          <a:p>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）对于给定的句型，可以通过自顶向下推导和自底向上的归约对其进行分析，本章给出了在句型分析的过程中会涉及短语、简单短语和句柄的概念，语法树的构造过程，以及二义性文法的定义和消除方法。</a:t>
            </a:r>
          </a:p>
          <a:p>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4</a:t>
            </a:r>
            <a:r>
              <a:rPr lang="zh-CN" altLang="zh-CN" sz="1200" kern="1200" dirty="0" smtClean="0">
                <a:solidFill>
                  <a:schemeClr val="tx1"/>
                </a:solidFill>
                <a:effectLst/>
                <a:latin typeface="+mn-lt"/>
                <a:ea typeface="+mn-ea"/>
                <a:cs typeface="+mn-cs"/>
              </a:rPr>
              <a:t>）乔姆斯基通过对文法产生式左部和右部给予了不同限制，将文法分成四种类型，分别对应四种不同的语言和自动机。</a:t>
            </a:r>
          </a:p>
          <a:p>
            <a:pPr indent="304800" algn="just">
              <a:lnSpc>
                <a:spcPct val="125000"/>
              </a:lnSpc>
              <a:spcAft>
                <a:spcPts val="0"/>
              </a:spcAft>
            </a:pPr>
            <a:r>
              <a:rPr lang="zh-CN" altLang="zh-CN" kern="100" dirty="0" smtClean="0">
                <a:latin typeface="Times New Roman" panose="02020603050405020304" pitchFamily="18" charset="0"/>
                <a:cs typeface="Times New Roman" panose="02020603050405020304" pitchFamily="18" charset="0"/>
              </a:rPr>
              <a:t>（</a:t>
            </a:r>
            <a:r>
              <a:rPr lang="en-US" altLang="zh-CN" kern="100" dirty="0" smtClean="0">
                <a:latin typeface="Times New Roman" panose="02020603050405020304" pitchFamily="18" charset="0"/>
                <a:cs typeface="Times New Roman" panose="02020603050405020304" pitchFamily="18" charset="0"/>
              </a:rPr>
              <a:t>5</a:t>
            </a:r>
            <a:r>
              <a:rPr lang="zh-CN" altLang="zh-CN" kern="100" dirty="0" smtClean="0">
                <a:latin typeface="Times New Roman" panose="02020603050405020304" pitchFamily="18" charset="0"/>
                <a:cs typeface="Times New Roman" panose="02020603050405020304" pitchFamily="18" charset="0"/>
              </a:rPr>
              <a:t>）文法除了</a:t>
            </a:r>
            <a:r>
              <a:rPr lang="en-US" altLang="zh-CN" kern="100" dirty="0" smtClean="0">
                <a:latin typeface="Times New Roman" panose="02020603050405020304" pitchFamily="18" charset="0"/>
                <a:cs typeface="Times New Roman" panose="02020603050405020304" pitchFamily="18" charset="0"/>
              </a:rPr>
              <a:t>BNF</a:t>
            </a:r>
            <a:r>
              <a:rPr lang="zh-CN" altLang="zh-CN" kern="100" dirty="0" smtClean="0">
                <a:latin typeface="Times New Roman" panose="02020603050405020304" pitchFamily="18" charset="0"/>
                <a:cs typeface="Times New Roman" panose="02020603050405020304" pitchFamily="18" charset="0"/>
              </a:rPr>
              <a:t>范式表示方法外，还可以使用诸如</a:t>
            </a:r>
            <a:r>
              <a:rPr lang="en-US" altLang="zh-CN" kern="100" dirty="0" smtClean="0">
                <a:latin typeface="Times New Roman" panose="02020603050405020304" pitchFamily="18" charset="0"/>
                <a:cs typeface="Times New Roman" panose="02020603050405020304" pitchFamily="18" charset="0"/>
              </a:rPr>
              <a:t>EBNF</a:t>
            </a:r>
            <a:r>
              <a:rPr lang="zh-CN" altLang="zh-CN" kern="100" dirty="0" smtClean="0">
                <a:latin typeface="Times New Roman" panose="02020603050405020304" pitchFamily="18" charset="0"/>
                <a:cs typeface="Times New Roman" panose="02020603050405020304" pitchFamily="18" charset="0"/>
              </a:rPr>
              <a:t>和语法图等其他表示方法</a:t>
            </a:r>
            <a:endParaRPr lang="en-US" altLang="zh-CN" kern="100" dirty="0" smtClean="0">
              <a:latin typeface="Times New Roman" panose="02020603050405020304" pitchFamily="18" charset="0"/>
              <a:cs typeface="Times New Roman" panose="02020603050405020304" pitchFamily="18" charset="0"/>
            </a:endParaRPr>
          </a:p>
          <a:p>
            <a:pPr indent="304800" algn="just">
              <a:lnSpc>
                <a:spcPct val="125000"/>
              </a:lnSpc>
              <a:spcAft>
                <a:spcPts val="0"/>
              </a:spcAft>
            </a:pPr>
            <a:r>
              <a:rPr lang="zh-CN" altLang="en-US" kern="100" dirty="0" smtClean="0">
                <a:latin typeface="Times New Roman" panose="02020603050405020304" pitchFamily="18" charset="0"/>
                <a:cs typeface="Times New Roman" panose="02020603050405020304" pitchFamily="18" charset="0"/>
              </a:rPr>
              <a:t>（</a:t>
            </a:r>
            <a:r>
              <a:rPr lang="en-US" altLang="zh-CN" kern="100" dirty="0" smtClean="0">
                <a:latin typeface="Times New Roman" panose="02020603050405020304" pitchFamily="18" charset="0"/>
                <a:cs typeface="Times New Roman" panose="02020603050405020304" pitchFamily="18" charset="0"/>
              </a:rPr>
              <a:t>6</a:t>
            </a:r>
            <a:r>
              <a:rPr lang="zh-CN" altLang="en-US" kern="100" dirty="0" smtClean="0">
                <a:latin typeface="Times New Roman" panose="02020603050405020304" pitchFamily="18" charset="0"/>
                <a:cs typeface="Times New Roman" panose="02020603050405020304" pitchFamily="18" charset="0"/>
              </a:rPr>
              <a:t>）在编写文法时，要注意有害规则和多余规则</a:t>
            </a:r>
            <a:r>
              <a:rPr lang="zh-CN" altLang="zh-CN" kern="100" dirty="0" smtClean="0">
                <a:latin typeface="Times New Roman" panose="02020603050405020304" pitchFamily="18" charset="0"/>
                <a:cs typeface="Times New Roman" panose="02020603050405020304" pitchFamily="18" charset="0"/>
              </a:rPr>
              <a:t>。 </a:t>
            </a:r>
            <a:endParaRPr lang="zh-CN" altLang="zh-CN" kern="100" dirty="0" smtClean="0">
              <a:latin typeface="Times New Roman" panose="02020603050405020304" pitchFamily="18" charset="0"/>
              <a:cs typeface="黑体" panose="02010609060101010101"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66</a:t>
            </a:fld>
            <a:endParaRPr lang="zh-CN" altLang="en-US"/>
          </a:p>
        </p:txBody>
      </p:sp>
    </p:spTree>
    <p:extLst>
      <p:ext uri="{BB962C8B-B14F-4D97-AF65-F5344CB8AC3E}">
        <p14:creationId xmlns:p14="http://schemas.microsoft.com/office/powerpoint/2010/main" val="222242194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本章是编译原理课程的理论基础，介绍了形式语言的基本概念和理论，主要内容如下：</a:t>
            </a:r>
          </a:p>
          <a:p>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形式语言是指用一组数学符号和规则来描述的语言。任何一种语言，都是由该语言的字母表中的基本符号所组成的满足一定规则的符号串的集合。符号串的基本概念及有关运算（连接运算、幂运算和闭包运算等）是理解形式语言的前提。</a:t>
            </a:r>
          </a:p>
          <a:p>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）文法是描述语言语法结构的规则，可以形式化地表示为一个四元组</a:t>
            </a:r>
            <a:r>
              <a:rPr lang="en-US" altLang="zh-CN" sz="1200" kern="1200" dirty="0" smtClean="0">
                <a:solidFill>
                  <a:schemeClr val="tx1"/>
                </a:solidFill>
                <a:effectLst/>
                <a:latin typeface="+mn-lt"/>
                <a:ea typeface="+mn-ea"/>
                <a:cs typeface="+mn-cs"/>
              </a:rPr>
              <a:t>G = (V</a:t>
            </a:r>
            <a:r>
              <a:rPr lang="en-US" altLang="zh-CN" sz="1200" kern="1200" baseline="-25000" dirty="0" smtClean="0">
                <a:solidFill>
                  <a:schemeClr val="tx1"/>
                </a:solidFill>
                <a:effectLst/>
                <a:latin typeface="+mn-lt"/>
                <a:ea typeface="+mn-ea"/>
                <a:cs typeface="+mn-cs"/>
              </a:rPr>
              <a:t>N</a:t>
            </a:r>
            <a:r>
              <a:rPr lang="en-US" altLang="zh-CN" sz="1200" kern="1200" dirty="0" smtClean="0">
                <a:solidFill>
                  <a:schemeClr val="tx1"/>
                </a:solidFill>
                <a:effectLst/>
                <a:latin typeface="+mn-lt"/>
                <a:ea typeface="+mn-ea"/>
                <a:cs typeface="+mn-cs"/>
              </a:rPr>
              <a:t>,V</a:t>
            </a:r>
            <a:r>
              <a:rPr lang="en-US" altLang="zh-CN" sz="1200" kern="1200" baseline="-25000" dirty="0" smtClean="0">
                <a:solidFill>
                  <a:schemeClr val="tx1"/>
                </a:solidFill>
                <a:effectLst/>
                <a:latin typeface="+mn-lt"/>
                <a:ea typeface="+mn-ea"/>
                <a:cs typeface="+mn-cs"/>
              </a:rPr>
              <a:t>T</a:t>
            </a:r>
            <a:r>
              <a:rPr lang="en-US" altLang="zh-CN" sz="1200" kern="1200" dirty="0" smtClean="0">
                <a:solidFill>
                  <a:schemeClr val="tx1"/>
                </a:solidFill>
                <a:effectLst/>
                <a:latin typeface="+mn-lt"/>
                <a:ea typeface="+mn-ea"/>
                <a:cs typeface="+mn-cs"/>
              </a:rPr>
              <a:t>,P,S)</a:t>
            </a:r>
            <a:r>
              <a:rPr lang="zh-CN" altLang="zh-CN" sz="1200" kern="1200" dirty="0" smtClean="0">
                <a:solidFill>
                  <a:schemeClr val="tx1"/>
                </a:solidFill>
                <a:effectLst/>
                <a:latin typeface="+mn-lt"/>
                <a:ea typeface="+mn-ea"/>
                <a:cs typeface="+mn-cs"/>
              </a:rPr>
              <a:t>。语言是文法所产生的所有句子的集合。给定一个文法，可以通过推导从而确定它所产生的语言。给定一个语言，能确定其文法，但还没有形式化的方法，而且得到的文法可能不是唯一形式，但这些文法都是等价的。如果语言是无穷的，描述该语言的文法一定是递归的。</a:t>
            </a:r>
          </a:p>
          <a:p>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）对于给定的句型，可以通过自顶向下推导和自底向上的归约对其进行分析，本章给出了在句型分析的过程中会涉及短语、简单短语和句柄的概念，语法树的构造过程，以及二义性文法的定义和消除方法。</a:t>
            </a:r>
          </a:p>
          <a:p>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4</a:t>
            </a:r>
            <a:r>
              <a:rPr lang="zh-CN" altLang="zh-CN" sz="1200" kern="1200" dirty="0" smtClean="0">
                <a:solidFill>
                  <a:schemeClr val="tx1"/>
                </a:solidFill>
                <a:effectLst/>
                <a:latin typeface="+mn-lt"/>
                <a:ea typeface="+mn-ea"/>
                <a:cs typeface="+mn-cs"/>
              </a:rPr>
              <a:t>）乔姆斯基通过对文法产生式左部和右部给予了不同限制，将文法分成四种类型，分别对应四种不同的语言和自动机。</a:t>
            </a:r>
          </a:p>
          <a:p>
            <a:pPr indent="304800" algn="just">
              <a:lnSpc>
                <a:spcPct val="125000"/>
              </a:lnSpc>
              <a:spcAft>
                <a:spcPts val="0"/>
              </a:spcAft>
            </a:pPr>
            <a:r>
              <a:rPr lang="zh-CN" altLang="zh-CN" kern="100" dirty="0" smtClean="0">
                <a:latin typeface="Times New Roman" panose="02020603050405020304" pitchFamily="18" charset="0"/>
                <a:cs typeface="Times New Roman" panose="02020603050405020304" pitchFamily="18" charset="0"/>
              </a:rPr>
              <a:t>（</a:t>
            </a:r>
            <a:r>
              <a:rPr lang="en-US" altLang="zh-CN" kern="100" dirty="0" smtClean="0">
                <a:latin typeface="Times New Roman" panose="02020603050405020304" pitchFamily="18" charset="0"/>
                <a:cs typeface="Times New Roman" panose="02020603050405020304" pitchFamily="18" charset="0"/>
              </a:rPr>
              <a:t>5</a:t>
            </a:r>
            <a:r>
              <a:rPr lang="zh-CN" altLang="zh-CN" kern="100" dirty="0" smtClean="0">
                <a:latin typeface="Times New Roman" panose="02020603050405020304" pitchFamily="18" charset="0"/>
                <a:cs typeface="Times New Roman" panose="02020603050405020304" pitchFamily="18" charset="0"/>
              </a:rPr>
              <a:t>）文法除了</a:t>
            </a:r>
            <a:r>
              <a:rPr lang="en-US" altLang="zh-CN" kern="100" dirty="0" smtClean="0">
                <a:latin typeface="Times New Roman" panose="02020603050405020304" pitchFamily="18" charset="0"/>
                <a:cs typeface="Times New Roman" panose="02020603050405020304" pitchFamily="18" charset="0"/>
              </a:rPr>
              <a:t>BNF</a:t>
            </a:r>
            <a:r>
              <a:rPr lang="zh-CN" altLang="zh-CN" kern="100" dirty="0" smtClean="0">
                <a:latin typeface="Times New Roman" panose="02020603050405020304" pitchFamily="18" charset="0"/>
                <a:cs typeface="Times New Roman" panose="02020603050405020304" pitchFamily="18" charset="0"/>
              </a:rPr>
              <a:t>范式表示方法外，还可以使用诸如</a:t>
            </a:r>
            <a:r>
              <a:rPr lang="en-US" altLang="zh-CN" kern="100" dirty="0" smtClean="0">
                <a:latin typeface="Times New Roman" panose="02020603050405020304" pitchFamily="18" charset="0"/>
                <a:cs typeface="Times New Roman" panose="02020603050405020304" pitchFamily="18" charset="0"/>
              </a:rPr>
              <a:t>EBNF</a:t>
            </a:r>
            <a:r>
              <a:rPr lang="zh-CN" altLang="zh-CN" kern="100" dirty="0" smtClean="0">
                <a:latin typeface="Times New Roman" panose="02020603050405020304" pitchFamily="18" charset="0"/>
                <a:cs typeface="Times New Roman" panose="02020603050405020304" pitchFamily="18" charset="0"/>
              </a:rPr>
              <a:t>和语法图等其他表示方法</a:t>
            </a:r>
            <a:endParaRPr lang="en-US" altLang="zh-CN" kern="100" dirty="0" smtClean="0">
              <a:latin typeface="Times New Roman" panose="02020603050405020304" pitchFamily="18" charset="0"/>
              <a:cs typeface="Times New Roman" panose="02020603050405020304" pitchFamily="18" charset="0"/>
            </a:endParaRPr>
          </a:p>
          <a:p>
            <a:pPr indent="304800" algn="just">
              <a:lnSpc>
                <a:spcPct val="125000"/>
              </a:lnSpc>
              <a:spcAft>
                <a:spcPts val="0"/>
              </a:spcAft>
            </a:pPr>
            <a:r>
              <a:rPr lang="zh-CN" altLang="en-US" kern="100" dirty="0" smtClean="0">
                <a:latin typeface="Times New Roman" panose="02020603050405020304" pitchFamily="18" charset="0"/>
                <a:cs typeface="Times New Roman" panose="02020603050405020304" pitchFamily="18" charset="0"/>
              </a:rPr>
              <a:t>（</a:t>
            </a:r>
            <a:r>
              <a:rPr lang="en-US" altLang="zh-CN" kern="100" dirty="0" smtClean="0">
                <a:latin typeface="Times New Roman" panose="02020603050405020304" pitchFamily="18" charset="0"/>
                <a:cs typeface="Times New Roman" panose="02020603050405020304" pitchFamily="18" charset="0"/>
              </a:rPr>
              <a:t>6</a:t>
            </a:r>
            <a:r>
              <a:rPr lang="zh-CN" altLang="en-US" kern="100" dirty="0" smtClean="0">
                <a:latin typeface="Times New Roman" panose="02020603050405020304" pitchFamily="18" charset="0"/>
                <a:cs typeface="Times New Roman" panose="02020603050405020304" pitchFamily="18" charset="0"/>
              </a:rPr>
              <a:t>）在编写文法时，要注意有害规则和多余规则</a:t>
            </a:r>
            <a:r>
              <a:rPr lang="zh-CN" altLang="zh-CN" kern="100" dirty="0" smtClean="0">
                <a:latin typeface="Times New Roman" panose="02020603050405020304" pitchFamily="18" charset="0"/>
                <a:cs typeface="Times New Roman" panose="02020603050405020304" pitchFamily="18" charset="0"/>
              </a:rPr>
              <a:t>。 </a:t>
            </a:r>
            <a:endParaRPr lang="zh-CN" altLang="zh-CN" kern="100" dirty="0" smtClean="0">
              <a:latin typeface="Times New Roman" panose="02020603050405020304" pitchFamily="18" charset="0"/>
              <a:cs typeface="黑体" panose="02010609060101010101"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67</a:t>
            </a:fld>
            <a:endParaRPr lang="zh-CN" altLang="en-US"/>
          </a:p>
        </p:txBody>
      </p:sp>
    </p:spTree>
    <p:extLst>
      <p:ext uri="{BB962C8B-B14F-4D97-AF65-F5344CB8AC3E}">
        <p14:creationId xmlns:p14="http://schemas.microsoft.com/office/powerpoint/2010/main" val="32062534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19100" indent="-382588" algn="just">
              <a:lnSpc>
                <a:spcPct val="12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rPr>
              <a:t>从分支结点</a:t>
            </a:r>
            <a:r>
              <a:rPr lang="en-US" altLang="zh-CN" sz="1200" b="1" dirty="0" smtClean="0">
                <a:solidFill>
                  <a:srgbClr val="FFC000"/>
                </a:solidFill>
                <a:latin typeface="Times New Roman" pitchFamily="18" charset="0"/>
                <a:ea typeface="楷体_GB2312" pitchFamily="49" charset="-122"/>
              </a:rPr>
              <a:t>A</a:t>
            </a:r>
            <a:r>
              <a:rPr lang="zh-CN" altLang="en-US" sz="1200" b="1" dirty="0" smtClean="0">
                <a:solidFill>
                  <a:srgbClr val="FFC000"/>
                </a:solidFill>
                <a:latin typeface="Times New Roman" pitchFamily="18" charset="0"/>
                <a:ea typeface="楷体_GB2312" pitchFamily="49" charset="-122"/>
              </a:rPr>
              <a:t>出发，向下画一分支，表示第二个直接推导</a:t>
            </a:r>
          </a:p>
          <a:p>
            <a:pPr marL="419100" indent="-382588" algn="just">
              <a:lnSpc>
                <a:spcPct val="120000"/>
              </a:lnSpc>
              <a:spcBef>
                <a:spcPct val="20000"/>
              </a:spcBef>
              <a:buClr>
                <a:schemeClr val="accent1"/>
              </a:buClr>
              <a:buSzPct val="80000"/>
              <a:defRPr/>
            </a:pPr>
            <a:r>
              <a:rPr lang="zh-CN" altLang="en-US" sz="1200" b="1" dirty="0" smtClean="0">
                <a:solidFill>
                  <a:srgbClr val="FFC000"/>
                </a:solidFill>
                <a:latin typeface="Times New Roman" pitchFamily="18" charset="0"/>
                <a:ea typeface="楷体_GB2312" pitchFamily="49" charset="-122"/>
              </a:rPr>
              <a:t>    （</a:t>
            </a:r>
            <a:r>
              <a:rPr lang="en-US" altLang="zh-CN" sz="1200" b="1" dirty="0" err="1" smtClean="0">
                <a:solidFill>
                  <a:srgbClr val="FFC000"/>
                </a:solidFill>
                <a:latin typeface="Times New Roman" pitchFamily="18" charset="0"/>
                <a:ea typeface="楷体_GB2312" pitchFamily="49" charset="-122"/>
              </a:rPr>
              <a:t>AB</a:t>
            </a:r>
            <a:r>
              <a:rPr lang="en-US" altLang="zh-CN" sz="1200" b="1" dirty="0" err="1" smtClean="0">
                <a:solidFill>
                  <a:srgbClr val="FFC000"/>
                </a:solidFill>
                <a:latin typeface="Times New Roman" pitchFamily="18" charset="0"/>
                <a:ea typeface="楷体_GB2312" pitchFamily="49" charset="-122"/>
                <a:sym typeface="Symbol" pitchFamily="18" charset="2"/>
              </a:rPr>
              <a:t></a:t>
            </a:r>
            <a:r>
              <a:rPr lang="en-US" altLang="zh-CN" sz="1200" b="1" dirty="0" err="1" smtClean="0">
                <a:solidFill>
                  <a:srgbClr val="FFC000"/>
                </a:solidFill>
                <a:latin typeface="Times New Roman" pitchFamily="18" charset="0"/>
                <a:ea typeface="楷体_GB2312" pitchFamily="49" charset="-122"/>
              </a:rPr>
              <a:t>bBB</a:t>
            </a:r>
            <a:r>
              <a:rPr lang="zh-CN" altLang="en-US" sz="1200" b="1" dirty="0" smtClean="0">
                <a:solidFill>
                  <a:srgbClr val="FFC000"/>
                </a:solidFill>
                <a:latin typeface="Times New Roman" pitchFamily="18" charset="0"/>
                <a:ea typeface="楷体_GB2312" pitchFamily="49" charset="-122"/>
              </a:rPr>
              <a:t>），</a:t>
            </a:r>
            <a:r>
              <a:rPr lang="en-US" altLang="zh-CN" sz="1200" b="1" dirty="0" smtClean="0">
                <a:solidFill>
                  <a:srgbClr val="FFC000"/>
                </a:solidFill>
                <a:latin typeface="Times New Roman" pitchFamily="18" charset="0"/>
                <a:ea typeface="楷体_GB2312" pitchFamily="49" charset="-122"/>
              </a:rPr>
              <a:t>A</a:t>
            </a:r>
            <a:r>
              <a:rPr lang="zh-CN" altLang="en-US" sz="1200" b="1" dirty="0" smtClean="0">
                <a:solidFill>
                  <a:srgbClr val="FFC000"/>
                </a:solidFill>
                <a:latin typeface="Times New Roman" pitchFamily="18" charset="0"/>
                <a:ea typeface="楷体_GB2312" pitchFamily="49" charset="-122"/>
              </a:rPr>
              <a:t>被替换为</a:t>
            </a:r>
          </a:p>
          <a:p>
            <a:pPr marL="419100" indent="-382588" algn="just">
              <a:lnSpc>
                <a:spcPct val="120000"/>
              </a:lnSpc>
              <a:spcBef>
                <a:spcPct val="20000"/>
              </a:spcBef>
              <a:buClr>
                <a:schemeClr val="accent1"/>
              </a:buClr>
              <a:buSzPct val="80000"/>
              <a:defRPr/>
            </a:pPr>
            <a:r>
              <a:rPr lang="en-US" altLang="zh-CN" sz="1200" b="1" dirty="0" smtClean="0">
                <a:solidFill>
                  <a:srgbClr val="FFC000"/>
                </a:solidFill>
                <a:latin typeface="Times New Roman" pitchFamily="18" charset="0"/>
                <a:ea typeface="楷体_GB2312" pitchFamily="49" charset="-122"/>
              </a:rPr>
              <a:t>     </a:t>
            </a:r>
            <a:r>
              <a:rPr lang="en-US" altLang="zh-CN" sz="1200" b="1" dirty="0" err="1" smtClean="0">
                <a:solidFill>
                  <a:srgbClr val="FFC000"/>
                </a:solidFill>
                <a:latin typeface="Times New Roman" pitchFamily="18" charset="0"/>
                <a:ea typeface="楷体_GB2312" pitchFamily="49" charset="-122"/>
              </a:rPr>
              <a:t>bB</a:t>
            </a:r>
            <a:r>
              <a:rPr lang="zh-CN" altLang="en-US" sz="1200" b="1" dirty="0" smtClean="0">
                <a:solidFill>
                  <a:srgbClr val="FFC000"/>
                </a:solidFill>
                <a:latin typeface="Times New Roman" pitchFamily="18" charset="0"/>
                <a:ea typeface="楷体_GB2312" pitchFamily="49" charset="-122"/>
              </a:rPr>
              <a:t>（规则</a:t>
            </a:r>
            <a:r>
              <a:rPr lang="en-US" altLang="zh-CN" sz="1200" b="1" dirty="0" smtClean="0">
                <a:solidFill>
                  <a:srgbClr val="FFC000"/>
                </a:solidFill>
                <a:latin typeface="Times New Roman" pitchFamily="18" charset="0"/>
                <a:ea typeface="楷体_GB2312" pitchFamily="49" charset="-122"/>
              </a:rPr>
              <a:t>A∷=</a:t>
            </a:r>
            <a:r>
              <a:rPr lang="en-US" altLang="zh-CN" sz="1200" b="1" dirty="0" err="1" smtClean="0">
                <a:solidFill>
                  <a:srgbClr val="FFC000"/>
                </a:solidFill>
                <a:latin typeface="Times New Roman" pitchFamily="18" charset="0"/>
                <a:ea typeface="楷体_GB2312" pitchFamily="49" charset="-122"/>
              </a:rPr>
              <a:t>bB</a:t>
            </a:r>
            <a:r>
              <a:rPr lang="zh-CN" altLang="en-US" sz="1200" b="1" dirty="0" smtClean="0">
                <a:solidFill>
                  <a:srgbClr val="FFC000"/>
                </a:solidFill>
                <a:latin typeface="Times New Roman" pitchFamily="18" charset="0"/>
                <a:ea typeface="楷体_GB2312" pitchFamily="49" charset="-122"/>
              </a:rPr>
              <a:t>）。</a:t>
            </a:r>
          </a:p>
        </p:txBody>
      </p:sp>
      <p:sp>
        <p:nvSpPr>
          <p:cNvPr id="4" name="灯片编号占位符 3"/>
          <p:cNvSpPr>
            <a:spLocks noGrp="1"/>
          </p:cNvSpPr>
          <p:nvPr>
            <p:ph type="sldNum" sz="quarter" idx="10"/>
          </p:nvPr>
        </p:nvSpPr>
        <p:spPr/>
        <p:txBody>
          <a:bodyPr/>
          <a:lstStyle/>
          <a:p>
            <a:fld id="{DCCF9155-6E7B-4459-9A3D-B60496DBBCCA}" type="slidenum">
              <a:rPr lang="zh-CN" altLang="en-US" smtClean="0"/>
              <a:t>9</a:t>
            </a:fld>
            <a:endParaRPr lang="zh-CN" altLang="en-US"/>
          </a:p>
        </p:txBody>
      </p:sp>
    </p:spTree>
    <p:extLst>
      <p:ext uri="{BB962C8B-B14F-4D97-AF65-F5344CB8AC3E}">
        <p14:creationId xmlns:p14="http://schemas.microsoft.com/office/powerpoint/2010/main" val="2997051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1" dirty="0" smtClean="0">
                <a:solidFill>
                  <a:srgbClr val="FFC000"/>
                </a:solidFill>
                <a:latin typeface="Times New Roman" pitchFamily="18" charset="0"/>
                <a:ea typeface="楷体_GB2312" pitchFamily="49" charset="-122"/>
              </a:rPr>
              <a:t>再由分支</a:t>
            </a:r>
            <a:r>
              <a:rPr lang="en-US" altLang="zh-CN" sz="1200" b="1" dirty="0" smtClean="0">
                <a:solidFill>
                  <a:srgbClr val="FFC000"/>
                </a:solidFill>
                <a:latin typeface="Times New Roman" pitchFamily="18" charset="0"/>
                <a:ea typeface="楷体_GB2312" pitchFamily="49" charset="-122"/>
              </a:rPr>
              <a:t>A</a:t>
            </a:r>
            <a:r>
              <a:rPr lang="zh-CN" altLang="en-US" sz="1200" b="1" dirty="0" smtClean="0">
                <a:solidFill>
                  <a:srgbClr val="FFC000"/>
                </a:solidFill>
                <a:latin typeface="Times New Roman" pitchFamily="18" charset="0"/>
                <a:ea typeface="楷体_GB2312" pitchFamily="49" charset="-122"/>
              </a:rPr>
              <a:t>的分支结点</a:t>
            </a:r>
            <a:r>
              <a:rPr lang="en-US" altLang="zh-CN" sz="1200" b="1" dirty="0" smtClean="0">
                <a:solidFill>
                  <a:srgbClr val="FFC000"/>
                </a:solidFill>
                <a:latin typeface="Times New Roman" pitchFamily="18" charset="0"/>
                <a:ea typeface="楷体_GB2312" pitchFamily="49" charset="-122"/>
              </a:rPr>
              <a:t>B</a:t>
            </a:r>
            <a:r>
              <a:rPr lang="zh-CN" altLang="en-US" sz="1200" b="1" dirty="0" smtClean="0">
                <a:solidFill>
                  <a:srgbClr val="FFC000"/>
                </a:solidFill>
                <a:latin typeface="Times New Roman" pitchFamily="18" charset="0"/>
                <a:ea typeface="楷体_GB2312" pitchFamily="49" charset="-122"/>
              </a:rPr>
              <a:t>向下画分支</a:t>
            </a:r>
            <a:r>
              <a:rPr lang="en-US" altLang="zh-CN" sz="1200" b="1" dirty="0" smtClean="0">
                <a:solidFill>
                  <a:srgbClr val="FFC000"/>
                </a:solidFill>
                <a:latin typeface="Times New Roman" pitchFamily="18" charset="0"/>
                <a:ea typeface="楷体_GB2312" pitchFamily="49" charset="-122"/>
              </a:rPr>
              <a:t>,</a:t>
            </a:r>
            <a:r>
              <a:rPr lang="zh-CN" altLang="en-US" sz="1200" b="1" dirty="0" smtClean="0">
                <a:solidFill>
                  <a:srgbClr val="FFC000"/>
                </a:solidFill>
                <a:latin typeface="Times New Roman" pitchFamily="18" charset="0"/>
                <a:ea typeface="楷体_GB2312" pitchFamily="49" charset="-122"/>
              </a:rPr>
              <a:t>表示第三个直接推导       （</a:t>
            </a:r>
            <a:r>
              <a:rPr lang="en-US" altLang="zh-CN" sz="1200" b="1" dirty="0" err="1" smtClean="0">
                <a:solidFill>
                  <a:srgbClr val="FFC000"/>
                </a:solidFill>
                <a:latin typeface="Times New Roman" pitchFamily="18" charset="0"/>
                <a:ea typeface="楷体_GB2312" pitchFamily="49" charset="-122"/>
              </a:rPr>
              <a:t>bBB</a:t>
            </a:r>
            <a:r>
              <a:rPr lang="en-US" altLang="zh-CN" sz="1200" b="1" dirty="0" err="1" smtClean="0">
                <a:solidFill>
                  <a:srgbClr val="FFC000"/>
                </a:solidFill>
                <a:latin typeface="Times New Roman" pitchFamily="18" charset="0"/>
                <a:ea typeface="楷体_GB2312" pitchFamily="49" charset="-122"/>
                <a:sym typeface="Symbol" pitchFamily="18" charset="2"/>
              </a:rPr>
              <a:t></a:t>
            </a:r>
            <a:r>
              <a:rPr lang="en-US" altLang="zh-CN" sz="1200" b="1" dirty="0" err="1" smtClean="0">
                <a:solidFill>
                  <a:srgbClr val="FFC000"/>
                </a:solidFill>
                <a:latin typeface="Times New Roman" pitchFamily="18" charset="0"/>
                <a:ea typeface="楷体_GB2312" pitchFamily="49" charset="-122"/>
              </a:rPr>
              <a:t>baB</a:t>
            </a:r>
            <a:r>
              <a:rPr lang="zh-CN" altLang="en-US" sz="1200" b="1" dirty="0" smtClean="0">
                <a:solidFill>
                  <a:srgbClr val="FFC000"/>
                </a:solidFill>
                <a:latin typeface="Times New Roman" pitchFamily="18" charset="0"/>
                <a:ea typeface="楷体_GB2312" pitchFamily="49" charset="-122"/>
              </a:rPr>
              <a:t>），其中</a:t>
            </a:r>
            <a:r>
              <a:rPr lang="en-US" altLang="zh-CN" sz="1200" b="1" dirty="0" smtClean="0">
                <a:solidFill>
                  <a:srgbClr val="FFC000"/>
                </a:solidFill>
                <a:latin typeface="Times New Roman" pitchFamily="18" charset="0"/>
                <a:ea typeface="楷体_GB2312" pitchFamily="49" charset="-122"/>
              </a:rPr>
              <a:t>B</a:t>
            </a:r>
            <a:r>
              <a:rPr lang="zh-CN" altLang="en-US" sz="1200" b="1" dirty="0" smtClean="0">
                <a:solidFill>
                  <a:srgbClr val="FFC000"/>
                </a:solidFill>
                <a:latin typeface="Times New Roman" pitchFamily="18" charset="0"/>
                <a:ea typeface="楷体_GB2312" pitchFamily="49" charset="-122"/>
              </a:rPr>
              <a:t>被替换成  </a:t>
            </a:r>
            <a:r>
              <a:rPr lang="en-US" altLang="zh-CN" sz="1200" b="1" dirty="0" smtClean="0">
                <a:solidFill>
                  <a:srgbClr val="FFC000"/>
                </a:solidFill>
                <a:latin typeface="Times New Roman" pitchFamily="18" charset="0"/>
                <a:ea typeface="楷体_GB2312" pitchFamily="49" charset="-122"/>
              </a:rPr>
              <a:t>a</a:t>
            </a:r>
            <a:r>
              <a:rPr lang="zh-CN" altLang="en-US" sz="1200" b="1" dirty="0" smtClean="0">
                <a:solidFill>
                  <a:srgbClr val="FFC000"/>
                </a:solidFill>
                <a:latin typeface="Times New Roman" pitchFamily="18" charset="0"/>
                <a:ea typeface="楷体_GB2312" pitchFamily="49" charset="-122"/>
              </a:rPr>
              <a:t>（规则</a:t>
            </a:r>
            <a:r>
              <a:rPr lang="en-US" altLang="zh-CN" sz="1200" b="1" dirty="0" smtClean="0">
                <a:solidFill>
                  <a:srgbClr val="FFC000"/>
                </a:solidFill>
                <a:latin typeface="Times New Roman" pitchFamily="18" charset="0"/>
                <a:ea typeface="楷体_GB2312" pitchFamily="49" charset="-122"/>
              </a:rPr>
              <a:t>B∷=a</a:t>
            </a:r>
            <a:r>
              <a:rPr lang="zh-CN" altLang="en-US" sz="1200" b="1" dirty="0" smtClean="0">
                <a:solidFill>
                  <a:srgbClr val="FFC000"/>
                </a:solidFill>
                <a:latin typeface="Times New Roman" pitchFamily="18" charset="0"/>
                <a:ea typeface="楷体_GB2312" pitchFamily="49" charset="-122"/>
              </a:rPr>
              <a:t>）。</a:t>
            </a:r>
            <a:endParaRPr lang="zh-CN" altLang="en-US" sz="1200" b="1" dirty="0" smtClean="0">
              <a:solidFill>
                <a:srgbClr val="FFFF00"/>
              </a:solidFill>
              <a:effectLst>
                <a:outerShdw blurRad="38100" dist="38100" dir="2700000" algn="tl">
                  <a:srgbClr val="000000"/>
                </a:outerShdw>
              </a:effectLst>
              <a:latin typeface="Times New Roman" pitchFamily="18" charset="0"/>
              <a:ea typeface="楷体_GB2312" pitchFamily="49" charset="-122"/>
            </a:endParaRPr>
          </a:p>
          <a:p>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10</a:t>
            </a:fld>
            <a:endParaRPr lang="zh-CN" altLang="en-US"/>
          </a:p>
        </p:txBody>
      </p:sp>
    </p:spTree>
    <p:extLst>
      <p:ext uri="{BB962C8B-B14F-4D97-AF65-F5344CB8AC3E}">
        <p14:creationId xmlns:p14="http://schemas.microsoft.com/office/powerpoint/2010/main" val="18337408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dirty="0" smtClean="0">
                <a:solidFill>
                  <a:srgbClr val="FFC000"/>
                </a:solidFill>
                <a:latin typeface="Times New Roman" pitchFamily="18" charset="0"/>
                <a:ea typeface="楷体_GB2312" pitchFamily="49" charset="-122"/>
              </a:rPr>
              <a:t>最后由句型</a:t>
            </a:r>
            <a:r>
              <a:rPr lang="en-US" altLang="zh-CN" sz="1200" b="1" dirty="0" err="1" smtClean="0">
                <a:solidFill>
                  <a:srgbClr val="FFC000"/>
                </a:solidFill>
                <a:latin typeface="Times New Roman" pitchFamily="18" charset="0"/>
                <a:ea typeface="楷体_GB2312" pitchFamily="49" charset="-122"/>
              </a:rPr>
              <a:t>baB</a:t>
            </a:r>
            <a:r>
              <a:rPr lang="zh-CN" altLang="en-US" sz="1200" b="1" dirty="0" smtClean="0">
                <a:solidFill>
                  <a:srgbClr val="FFC000"/>
                </a:solidFill>
                <a:latin typeface="Times New Roman" pitchFamily="18" charset="0"/>
                <a:ea typeface="楷体_GB2312" pitchFamily="49" charset="-122"/>
              </a:rPr>
              <a:t>中标记</a:t>
            </a:r>
            <a:r>
              <a:rPr lang="en-US" altLang="zh-CN" sz="1200" b="1" dirty="0" smtClean="0">
                <a:solidFill>
                  <a:srgbClr val="FFC000"/>
                </a:solidFill>
                <a:latin typeface="Times New Roman" pitchFamily="18" charset="0"/>
                <a:ea typeface="楷体_GB2312" pitchFamily="49" charset="-122"/>
              </a:rPr>
              <a:t>B</a:t>
            </a:r>
            <a:r>
              <a:rPr lang="zh-CN" altLang="en-US" sz="1200" b="1" dirty="0" smtClean="0">
                <a:solidFill>
                  <a:srgbClr val="FFC000"/>
                </a:solidFill>
                <a:latin typeface="Times New Roman" pitchFamily="18" charset="0"/>
                <a:ea typeface="楷体_GB2312" pitchFamily="49" charset="-122"/>
              </a:rPr>
              <a:t>的结点向下画分支</a:t>
            </a:r>
            <a:r>
              <a:rPr lang="en-US" altLang="zh-CN" sz="1200" b="1" dirty="0" smtClean="0">
                <a:solidFill>
                  <a:srgbClr val="FFC000"/>
                </a:solidFill>
                <a:latin typeface="Times New Roman" pitchFamily="18" charset="0"/>
                <a:ea typeface="楷体_GB2312" pitchFamily="49" charset="-122"/>
              </a:rPr>
              <a:t>,</a:t>
            </a:r>
            <a:r>
              <a:rPr lang="zh-CN" altLang="en-US" sz="1200" b="1" dirty="0" smtClean="0">
                <a:solidFill>
                  <a:srgbClr val="FFC000"/>
                </a:solidFill>
                <a:latin typeface="Times New Roman" pitchFamily="18" charset="0"/>
                <a:ea typeface="楷体_GB2312" pitchFamily="49" charset="-122"/>
              </a:rPr>
              <a:t>表示最后一个推导（</a:t>
            </a:r>
            <a:r>
              <a:rPr lang="en-US" altLang="zh-CN" sz="1200" b="1" dirty="0" err="1" smtClean="0">
                <a:solidFill>
                  <a:srgbClr val="FFC000"/>
                </a:solidFill>
                <a:latin typeface="Times New Roman" pitchFamily="18" charset="0"/>
                <a:ea typeface="楷体_GB2312" pitchFamily="49" charset="-122"/>
              </a:rPr>
              <a:t>baB</a:t>
            </a:r>
            <a:r>
              <a:rPr lang="en-US" altLang="zh-CN" sz="1200" b="1" dirty="0" err="1" smtClean="0">
                <a:solidFill>
                  <a:srgbClr val="FFC000"/>
                </a:solidFill>
                <a:latin typeface="Times New Roman" pitchFamily="18" charset="0"/>
                <a:ea typeface="楷体_GB2312" pitchFamily="49" charset="-122"/>
                <a:sym typeface="Symbol" pitchFamily="18" charset="2"/>
              </a:rPr>
              <a:t></a:t>
            </a:r>
            <a:r>
              <a:rPr lang="en-US" altLang="zh-CN" sz="1200" b="1" dirty="0" err="1" smtClean="0">
                <a:solidFill>
                  <a:srgbClr val="FFC000"/>
                </a:solidFill>
                <a:latin typeface="Times New Roman" pitchFamily="18" charset="0"/>
                <a:ea typeface="楷体_GB2312" pitchFamily="49" charset="-122"/>
              </a:rPr>
              <a:t>baSb</a:t>
            </a:r>
            <a:r>
              <a:rPr lang="zh-CN" altLang="en-US" sz="1200" b="1" dirty="0" smtClean="0">
                <a:solidFill>
                  <a:srgbClr val="FFC000"/>
                </a:solidFill>
                <a:latin typeface="Times New Roman" pitchFamily="18" charset="0"/>
                <a:ea typeface="楷体_GB2312" pitchFamily="49" charset="-122"/>
              </a:rPr>
              <a:t>），其中</a:t>
            </a:r>
            <a:r>
              <a:rPr lang="en-US" altLang="zh-CN" sz="1200" b="1" dirty="0" smtClean="0">
                <a:solidFill>
                  <a:srgbClr val="FFC000"/>
                </a:solidFill>
                <a:latin typeface="Times New Roman" pitchFamily="18" charset="0"/>
                <a:ea typeface="楷体_GB2312" pitchFamily="49" charset="-122"/>
              </a:rPr>
              <a:t>B</a:t>
            </a:r>
            <a:r>
              <a:rPr lang="zh-CN" altLang="en-US" sz="1200" b="1" dirty="0" smtClean="0">
                <a:solidFill>
                  <a:srgbClr val="FFC000"/>
                </a:solidFill>
                <a:latin typeface="Times New Roman" pitchFamily="18" charset="0"/>
                <a:ea typeface="楷体_GB2312" pitchFamily="49" charset="-122"/>
              </a:rPr>
              <a:t>被替换成</a:t>
            </a:r>
            <a:r>
              <a:rPr lang="en-US" altLang="zh-CN" sz="1200" b="1" dirty="0" smtClean="0">
                <a:solidFill>
                  <a:srgbClr val="FFC000"/>
                </a:solidFill>
                <a:latin typeface="Times New Roman" pitchFamily="18" charset="0"/>
                <a:ea typeface="楷体_GB2312" pitchFamily="49" charset="-122"/>
              </a:rPr>
              <a:t>Sb</a:t>
            </a:r>
            <a:r>
              <a:rPr lang="zh-CN" altLang="en-US" sz="1200" b="1" dirty="0" smtClean="0">
                <a:solidFill>
                  <a:srgbClr val="FFC000"/>
                </a:solidFill>
                <a:latin typeface="Times New Roman" pitchFamily="18" charset="0"/>
                <a:ea typeface="楷体_GB2312" pitchFamily="49" charset="-122"/>
              </a:rPr>
              <a:t>（规则</a:t>
            </a:r>
            <a:r>
              <a:rPr lang="en-US" altLang="zh-CN" sz="1200" b="1" dirty="0" smtClean="0">
                <a:solidFill>
                  <a:srgbClr val="FFC000"/>
                </a:solidFill>
                <a:latin typeface="Times New Roman" pitchFamily="18" charset="0"/>
                <a:ea typeface="楷体_GB2312" pitchFamily="49" charset="-122"/>
              </a:rPr>
              <a:t>B∷=Sb</a:t>
            </a:r>
            <a:r>
              <a:rPr lang="zh-CN" altLang="en-US" sz="1200" b="1" dirty="0" smtClean="0">
                <a:solidFill>
                  <a:srgbClr val="FFC000"/>
                </a:solidFill>
                <a:latin typeface="Times New Roman" pitchFamily="18" charset="0"/>
                <a:ea typeface="楷体_GB2312" pitchFamily="49" charset="-122"/>
              </a:rPr>
              <a:t>）。</a:t>
            </a:r>
            <a:r>
              <a:rPr lang="zh-CN" altLang="en-US" sz="1200" b="1" dirty="0" smtClean="0">
                <a:latin typeface="Times New Roman" pitchFamily="18" charset="0"/>
                <a:ea typeface="楷体_GB2312" pitchFamily="49" charset="-122"/>
              </a:rPr>
              <a:t>这时末端结点自左至右排列起来就是句型</a:t>
            </a:r>
            <a:r>
              <a:rPr lang="en-US" altLang="zh-CN" sz="1200" b="1" dirty="0" err="1" smtClean="0">
                <a:latin typeface="Times New Roman" pitchFamily="18" charset="0"/>
                <a:ea typeface="楷体_GB2312" pitchFamily="49" charset="-122"/>
              </a:rPr>
              <a:t>baSb</a:t>
            </a:r>
            <a:r>
              <a:rPr lang="zh-CN" altLang="en-US" sz="1200" b="1" dirty="0" smtClean="0">
                <a:latin typeface="Times New Roman" pitchFamily="18" charset="0"/>
                <a:ea typeface="楷体_GB2312" pitchFamily="49" charset="-122"/>
              </a:rPr>
              <a:t>。这棵语法树形象地表示了句型</a:t>
            </a:r>
            <a:r>
              <a:rPr lang="en-US" altLang="zh-CN" sz="1200" b="1" dirty="0" err="1" smtClean="0">
                <a:latin typeface="Times New Roman" pitchFamily="18" charset="0"/>
                <a:ea typeface="楷体_GB2312" pitchFamily="49" charset="-122"/>
              </a:rPr>
              <a:t>baSb</a:t>
            </a:r>
            <a:r>
              <a:rPr lang="zh-CN" altLang="en-US" sz="1200" b="1" dirty="0" smtClean="0">
                <a:latin typeface="Times New Roman" pitchFamily="18" charset="0"/>
                <a:ea typeface="楷体_GB2312" pitchFamily="49" charset="-122"/>
              </a:rPr>
              <a:t>上述推导过程</a:t>
            </a:r>
            <a:endParaRPr lang="zh-CN" altLang="en-US" dirty="0"/>
          </a:p>
        </p:txBody>
      </p:sp>
      <p:sp>
        <p:nvSpPr>
          <p:cNvPr id="4" name="灯片编号占位符 3"/>
          <p:cNvSpPr>
            <a:spLocks noGrp="1"/>
          </p:cNvSpPr>
          <p:nvPr>
            <p:ph type="sldNum" sz="quarter" idx="10"/>
          </p:nvPr>
        </p:nvSpPr>
        <p:spPr/>
        <p:txBody>
          <a:bodyPr/>
          <a:lstStyle/>
          <a:p>
            <a:fld id="{DCCF9155-6E7B-4459-9A3D-B60496DBBCCA}" type="slidenum">
              <a:rPr lang="zh-CN" altLang="en-US" smtClean="0"/>
              <a:t>11</a:t>
            </a:fld>
            <a:endParaRPr lang="zh-CN" altLang="en-US"/>
          </a:p>
        </p:txBody>
      </p:sp>
    </p:spTree>
    <p:extLst>
      <p:ext uri="{BB962C8B-B14F-4D97-AF65-F5344CB8AC3E}">
        <p14:creationId xmlns:p14="http://schemas.microsoft.com/office/powerpoint/2010/main" val="4127214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8B0733E1-4D9B-4798-BE12-CD2199116154}" type="datetimeFigureOut">
              <a:rPr lang="zh-CN" altLang="en-US" smtClean="0"/>
              <a:t>2021/3/11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732510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0733E1-4D9B-4798-BE12-CD2199116154}" type="datetimeFigureOut">
              <a:rPr lang="zh-CN" altLang="en-US" smtClean="0"/>
              <a:t>2021/3/11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356934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0733E1-4D9B-4798-BE12-CD2199116154}" type="datetimeFigureOut">
              <a:rPr lang="zh-CN" altLang="en-US" smtClean="0"/>
              <a:t>2021/3/11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4815545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3" cstate="screen"/>
          <a:srcRect/>
          <a:stretch>
            <a:fillRect/>
          </a:stretch>
        </p:blipFill>
        <p:spPr>
          <a:xfrm>
            <a:off x="0" y="337279"/>
            <a:ext cx="12192000" cy="6520721"/>
          </a:xfrm>
          <a:prstGeom prst="rect">
            <a:avLst/>
          </a:prstGeom>
        </p:spPr>
      </p:pic>
      <p:sp>
        <p:nvSpPr>
          <p:cNvPr id="8" name="等腰三角形 7"/>
          <p:cNvSpPr/>
          <p:nvPr userDrawn="1"/>
        </p:nvSpPr>
        <p:spPr>
          <a:xfrm rot="10800000">
            <a:off x="-312295" y="2753339"/>
            <a:ext cx="12816590" cy="1359170"/>
          </a:xfrm>
          <a:prstGeom prs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2" name="等腰三角形 1"/>
          <p:cNvSpPr/>
          <p:nvPr userDrawn="1"/>
        </p:nvSpPr>
        <p:spPr>
          <a:xfrm rot="10800000">
            <a:off x="0" y="2803524"/>
            <a:ext cx="12192000" cy="1179287"/>
          </a:xfrm>
          <a:prstGeom prs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3" name="矩形 2"/>
          <p:cNvSpPr/>
          <p:nvPr userDrawn="1"/>
        </p:nvSpPr>
        <p:spPr>
          <a:xfrm>
            <a:off x="0" y="-1"/>
            <a:ext cx="12192000" cy="2803524"/>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2079524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0733E1-4D9B-4798-BE12-CD2199116154}" type="datetimeFigureOut">
              <a:rPr lang="zh-CN" altLang="en-US" smtClean="0"/>
              <a:t>2021/3/11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830284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8B0733E1-4D9B-4798-BE12-CD2199116154}" type="datetimeFigureOut">
              <a:rPr lang="zh-CN" altLang="en-US" smtClean="0"/>
              <a:t>2021/3/11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3155779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B0733E1-4D9B-4798-BE12-CD2199116154}" type="datetimeFigureOut">
              <a:rPr lang="zh-CN" altLang="en-US" smtClean="0"/>
              <a:t>2021/3/11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758404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B0733E1-4D9B-4798-BE12-CD2199116154}" type="datetimeFigureOut">
              <a:rPr lang="zh-CN" altLang="en-US" smtClean="0"/>
              <a:t>2021/3/11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4382072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B0733E1-4D9B-4798-BE12-CD2199116154}" type="datetimeFigureOut">
              <a:rPr lang="zh-CN" altLang="en-US" smtClean="0"/>
              <a:t>2021/3/11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1901570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B0733E1-4D9B-4798-BE12-CD2199116154}" type="datetimeFigureOut">
              <a:rPr lang="zh-CN" altLang="en-US" smtClean="0"/>
              <a:t>2021/3/11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1080631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8B0733E1-4D9B-4798-BE12-CD2199116154}" type="datetimeFigureOut">
              <a:rPr lang="zh-CN" altLang="en-US" smtClean="0"/>
              <a:t>2021/3/11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24626435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8B0733E1-4D9B-4798-BE12-CD2199116154}" type="datetimeFigureOut">
              <a:rPr lang="zh-CN" altLang="en-US" smtClean="0"/>
              <a:t>2021/3/11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3247629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0733E1-4D9B-4798-BE12-CD2199116154}" type="datetimeFigureOut">
              <a:rPr lang="zh-CN" altLang="en-US" smtClean="0"/>
              <a:t>2021/3/11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C97C56-23D2-4445-AE3E-0E79BBABFBA4}" type="slidenum">
              <a:rPr lang="zh-CN" altLang="en-US" smtClean="0"/>
              <a:t>‹#›</a:t>
            </a:fld>
            <a:endParaRPr lang="zh-CN" altLang="en-US"/>
          </a:p>
        </p:txBody>
      </p:sp>
    </p:spTree>
    <p:extLst>
      <p:ext uri="{BB962C8B-B14F-4D97-AF65-F5344CB8AC3E}">
        <p14:creationId xmlns:p14="http://schemas.microsoft.com/office/powerpoint/2010/main" val="2924519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cstate="screen"/>
          <a:stretch>
            <a:fillRect/>
          </a:stretch>
        </p:blipFill>
        <p:spPr>
          <a:xfrm>
            <a:off x="294140" y="262285"/>
            <a:ext cx="3030085" cy="808023"/>
          </a:xfrm>
          <a:prstGeom prst="rect">
            <a:avLst/>
          </a:prstGeom>
          <a:effectLst>
            <a:outerShdw blurRad="50800" dist="38100" dir="16200000" rotWithShape="0">
              <a:prstClr val="black">
                <a:alpha val="40000"/>
              </a:prstClr>
            </a:outerShdw>
          </a:effectLst>
        </p:spPr>
      </p:pic>
      <p:sp>
        <p:nvSpPr>
          <p:cNvPr id="7" name="文本框 6"/>
          <p:cNvSpPr txBox="1"/>
          <p:nvPr/>
        </p:nvSpPr>
        <p:spPr>
          <a:xfrm>
            <a:off x="204408" y="1070308"/>
            <a:ext cx="11528194" cy="80021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4600" b="1" i="0" u="none" strike="noStrike" kern="1200" cap="none" spc="0" normalizeH="0" baseline="0" noProof="0" dirty="0" smtClean="0">
                <a:ln>
                  <a:noFill/>
                </a:ln>
                <a:solidFill>
                  <a:srgbClr val="FFC000"/>
                </a:solidFill>
                <a:uLnTx/>
                <a:uFillTx/>
                <a:latin typeface="微软雅黑" panose="020B0503020204020204" pitchFamily="34" charset="-122"/>
                <a:ea typeface="微软雅黑" panose="020B0503020204020204" pitchFamily="34" charset="-122"/>
                <a:cs typeface="+mn-cs"/>
              </a:rPr>
              <a:t>编译原理</a:t>
            </a:r>
            <a:endParaRPr kumimoji="0" lang="zh-CN" altLang="en-US" sz="4600" b="1" i="0" u="none" strike="noStrike" kern="1200" cap="none" spc="0" normalizeH="0" baseline="0" noProof="0" dirty="0">
              <a:ln>
                <a:noFill/>
              </a:ln>
              <a:solidFill>
                <a:srgbClr val="FFC000"/>
              </a:solidFill>
              <a:uLnTx/>
              <a:uFillTx/>
              <a:latin typeface="微软雅黑" panose="020B0503020204020204" pitchFamily="34" charset="-122"/>
              <a:ea typeface="微软雅黑" panose="020B0503020204020204" pitchFamily="34" charset="-122"/>
              <a:cs typeface="+mn-cs"/>
            </a:endParaRPr>
          </a:p>
        </p:txBody>
      </p:sp>
      <p:sp>
        <p:nvSpPr>
          <p:cNvPr id="2" name="矩形 1"/>
          <p:cNvSpPr/>
          <p:nvPr/>
        </p:nvSpPr>
        <p:spPr>
          <a:xfrm>
            <a:off x="5491451" y="3468329"/>
            <a:ext cx="954107" cy="400110"/>
          </a:xfrm>
          <a:prstGeom prst="rect">
            <a:avLst/>
          </a:prstGeom>
        </p:spPr>
        <p:txBody>
          <a:bodyPr wrap="none">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第二章</a:t>
            </a:r>
            <a:endParaRPr lang="zh-CN" altLang="en-US" sz="2000" dirty="0">
              <a:solidFill>
                <a:schemeClr val="bg1"/>
              </a:solidFill>
            </a:endParaRPr>
          </a:p>
        </p:txBody>
      </p:sp>
    </p:spTree>
    <p:extLst>
      <p:ext uri="{BB962C8B-B14F-4D97-AF65-F5344CB8AC3E}">
        <p14:creationId xmlns:p14="http://schemas.microsoft.com/office/powerpoint/2010/main" val="2941960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日期占位符 9"/>
          <p:cNvSpPr>
            <a:spLocks noGrp="1"/>
          </p:cNvSpPr>
          <p:nvPr>
            <p:ph type="dt" sz="quarter" idx="10"/>
          </p:nvPr>
        </p:nvSpPr>
        <p:spPr/>
        <p:txBody>
          <a:bodyPr/>
          <a:lstStyle/>
          <a:p>
            <a:pPr>
              <a:defRPr/>
            </a:pPr>
            <a:fld id="{0C442D27-7AA0-4714-820F-1801668DDA72}" type="datetime1">
              <a:rPr lang="zh-CN" altLang="en-US"/>
              <a:pPr>
                <a:defRPr/>
              </a:pPr>
              <a:t>2021/3/11</a:t>
            </a:fld>
            <a:endParaRPr lang="zh-CN" altLang="en-US"/>
          </a:p>
        </p:txBody>
      </p:sp>
      <p:sp>
        <p:nvSpPr>
          <p:cNvPr id="11161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F202C789-33D7-4273-98D9-ECF8E2BC4864}" type="slidenum">
              <a:rPr lang="zh-CN" altLang="en-US" sz="1000">
                <a:solidFill>
                  <a:srgbClr val="9B9A98"/>
                </a:solidFill>
              </a:rPr>
              <a:pPr>
                <a:spcBef>
                  <a:spcPct val="0"/>
                </a:spcBef>
                <a:buClrTx/>
                <a:buSzTx/>
                <a:buFontTx/>
                <a:buNone/>
              </a:pPr>
              <a:t>10</a:t>
            </a:fld>
            <a:endParaRPr lang="zh-CN" altLang="en-US" sz="1000">
              <a:solidFill>
                <a:srgbClr val="9B9A98"/>
              </a:solidFill>
            </a:endParaRPr>
          </a:p>
        </p:txBody>
      </p:sp>
      <p:sp>
        <p:nvSpPr>
          <p:cNvPr id="417796" name="Rectangle 4"/>
          <p:cNvSpPr>
            <a:spLocks noChangeArrowheads="1"/>
          </p:cNvSpPr>
          <p:nvPr/>
        </p:nvSpPr>
        <p:spPr bwMode="auto">
          <a:xfrm>
            <a:off x="1616077" y="3487738"/>
            <a:ext cx="5056187" cy="4484688"/>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2600" b="1" dirty="0">
                <a:latin typeface="Times New Roman" pitchFamily="18" charset="0"/>
                <a:ea typeface="楷体_GB2312" pitchFamily="49" charset="-122"/>
              </a:rPr>
              <a:t>2</a:t>
            </a:r>
            <a:r>
              <a:rPr lang="zh-CN" altLang="en-US" sz="2600" b="1" dirty="0">
                <a:latin typeface="Times New Roman" pitchFamily="18" charset="0"/>
                <a:ea typeface="楷体_GB2312" pitchFamily="49" charset="-122"/>
              </a:rPr>
              <a:t>）语法树构造过程</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句型</a:t>
            </a:r>
            <a:r>
              <a:rPr lang="en-US" altLang="zh-CN" sz="2400" b="1" dirty="0" err="1">
                <a:latin typeface="Times New Roman" pitchFamily="18" charset="0"/>
                <a:ea typeface="楷体_GB2312" pitchFamily="49" charset="-122"/>
              </a:rPr>
              <a:t>baSb</a:t>
            </a:r>
            <a:r>
              <a:rPr lang="zh-CN" altLang="en-US" sz="2400" b="1" dirty="0">
                <a:latin typeface="Times New Roman" pitchFamily="18" charset="0"/>
                <a:ea typeface="楷体_GB2312" pitchFamily="49" charset="-122"/>
              </a:rPr>
              <a:t>的语法树构造过程如下：</a:t>
            </a:r>
          </a:p>
          <a:p>
            <a:pPr marL="419100" indent="-382588" algn="just">
              <a:lnSpc>
                <a:spcPct val="120000"/>
              </a:lnSpc>
              <a:spcBef>
                <a:spcPct val="20000"/>
              </a:spcBef>
              <a:buClr>
                <a:schemeClr val="accent1"/>
              </a:buClr>
              <a:buSzPct val="80000"/>
              <a:defRPr/>
            </a:pPr>
            <a:r>
              <a:rPr lang="zh-CN" altLang="en-US" sz="2400" b="1" dirty="0">
                <a:solidFill>
                  <a:srgbClr val="FFC000"/>
                </a:solidFill>
                <a:latin typeface="Times New Roman" pitchFamily="18" charset="0"/>
                <a:ea typeface="楷体_GB2312" pitchFamily="49" charset="-122"/>
              </a:rPr>
              <a:t>（</a:t>
            </a:r>
            <a:r>
              <a:rPr lang="en-US" altLang="zh-CN" sz="2400" b="1" dirty="0">
                <a:solidFill>
                  <a:srgbClr val="FFC000"/>
                </a:solidFill>
                <a:latin typeface="Times New Roman" pitchFamily="18" charset="0"/>
                <a:ea typeface="楷体_GB2312" pitchFamily="49" charset="-122"/>
              </a:rPr>
              <a:t>4</a:t>
            </a:r>
            <a:r>
              <a:rPr lang="zh-CN" altLang="en-US" sz="2400" b="1" dirty="0">
                <a:solidFill>
                  <a:srgbClr val="FFC000"/>
                </a:solidFill>
                <a:latin typeface="Times New Roman" pitchFamily="18" charset="0"/>
                <a:ea typeface="楷体_GB2312" pitchFamily="49" charset="-122"/>
              </a:rPr>
              <a:t>）再由分支</a:t>
            </a:r>
            <a:r>
              <a:rPr lang="en-US" altLang="zh-CN" sz="2400" b="1" dirty="0">
                <a:solidFill>
                  <a:srgbClr val="FFC000"/>
                </a:solidFill>
                <a:latin typeface="Times New Roman" pitchFamily="18" charset="0"/>
                <a:ea typeface="楷体_GB2312" pitchFamily="49" charset="-122"/>
              </a:rPr>
              <a:t>A</a:t>
            </a:r>
            <a:r>
              <a:rPr lang="zh-CN" altLang="en-US" sz="2400" b="1" dirty="0">
                <a:solidFill>
                  <a:srgbClr val="FFC000"/>
                </a:solidFill>
                <a:latin typeface="Times New Roman" pitchFamily="18" charset="0"/>
                <a:ea typeface="楷体_GB2312" pitchFamily="49" charset="-122"/>
              </a:rPr>
              <a:t>的分支结点</a:t>
            </a:r>
            <a:r>
              <a:rPr lang="en-US" altLang="zh-CN" sz="2400" b="1" dirty="0">
                <a:solidFill>
                  <a:srgbClr val="FFC000"/>
                </a:solidFill>
                <a:latin typeface="Times New Roman" pitchFamily="18" charset="0"/>
                <a:ea typeface="楷体_GB2312" pitchFamily="49" charset="-122"/>
              </a:rPr>
              <a:t>B</a:t>
            </a:r>
            <a:r>
              <a:rPr lang="zh-CN" altLang="en-US" sz="2400" b="1" dirty="0">
                <a:solidFill>
                  <a:srgbClr val="FFC000"/>
                </a:solidFill>
                <a:latin typeface="Times New Roman" pitchFamily="18" charset="0"/>
                <a:ea typeface="楷体_GB2312" pitchFamily="49" charset="-122"/>
              </a:rPr>
              <a:t>向下画分支</a:t>
            </a:r>
            <a:r>
              <a:rPr lang="en-US" altLang="zh-CN" sz="2400" b="1" dirty="0">
                <a:solidFill>
                  <a:srgbClr val="FFC000"/>
                </a:solidFill>
                <a:latin typeface="Times New Roman" pitchFamily="18" charset="0"/>
                <a:ea typeface="楷体_GB2312" pitchFamily="49" charset="-122"/>
              </a:rPr>
              <a:t>,</a:t>
            </a:r>
            <a:r>
              <a:rPr lang="zh-CN" altLang="en-US" sz="2400" b="1" dirty="0">
                <a:solidFill>
                  <a:srgbClr val="FFC000"/>
                </a:solidFill>
                <a:latin typeface="Times New Roman" pitchFamily="18" charset="0"/>
                <a:ea typeface="楷体_GB2312" pitchFamily="49" charset="-122"/>
              </a:rPr>
              <a:t>表示第三个直接推导       （</a:t>
            </a:r>
            <a:r>
              <a:rPr lang="en-US" altLang="zh-CN" sz="2400" b="1" dirty="0" err="1">
                <a:solidFill>
                  <a:srgbClr val="FFC000"/>
                </a:solidFill>
                <a:latin typeface="Times New Roman" pitchFamily="18" charset="0"/>
                <a:ea typeface="楷体_GB2312" pitchFamily="49" charset="-122"/>
              </a:rPr>
              <a:t>bBB</a:t>
            </a:r>
            <a:r>
              <a:rPr lang="en-US" altLang="zh-CN" sz="2400" b="1" dirty="0" err="1">
                <a:solidFill>
                  <a:srgbClr val="FFC000"/>
                </a:solidFill>
                <a:latin typeface="Times New Roman" pitchFamily="18" charset="0"/>
                <a:ea typeface="楷体_GB2312" pitchFamily="49" charset="-122"/>
                <a:sym typeface="Symbol" pitchFamily="18" charset="2"/>
              </a:rPr>
              <a:t></a:t>
            </a:r>
            <a:r>
              <a:rPr lang="en-US" altLang="zh-CN" sz="2400" b="1" dirty="0" err="1">
                <a:solidFill>
                  <a:srgbClr val="FFC000"/>
                </a:solidFill>
                <a:latin typeface="Times New Roman" pitchFamily="18" charset="0"/>
                <a:ea typeface="楷体_GB2312" pitchFamily="49" charset="-122"/>
              </a:rPr>
              <a:t>baB</a:t>
            </a:r>
            <a:r>
              <a:rPr lang="zh-CN" altLang="en-US" sz="2400" b="1" dirty="0">
                <a:solidFill>
                  <a:srgbClr val="FFC000"/>
                </a:solidFill>
                <a:latin typeface="Times New Roman" pitchFamily="18" charset="0"/>
                <a:ea typeface="楷体_GB2312" pitchFamily="49" charset="-122"/>
              </a:rPr>
              <a:t>），其中</a:t>
            </a:r>
            <a:r>
              <a:rPr lang="en-US" altLang="zh-CN" sz="2400" b="1" dirty="0">
                <a:solidFill>
                  <a:srgbClr val="FFC000"/>
                </a:solidFill>
                <a:latin typeface="Times New Roman" pitchFamily="18" charset="0"/>
                <a:ea typeface="楷体_GB2312" pitchFamily="49" charset="-122"/>
              </a:rPr>
              <a:t>B</a:t>
            </a:r>
            <a:r>
              <a:rPr lang="zh-CN" altLang="en-US" sz="2400" b="1" dirty="0">
                <a:solidFill>
                  <a:srgbClr val="FFC000"/>
                </a:solidFill>
                <a:latin typeface="Times New Roman" pitchFamily="18" charset="0"/>
                <a:ea typeface="楷体_GB2312" pitchFamily="49" charset="-122"/>
              </a:rPr>
              <a:t>被替换成        </a:t>
            </a:r>
            <a:r>
              <a:rPr lang="en-US" altLang="zh-CN" sz="2400" b="1" dirty="0">
                <a:solidFill>
                  <a:srgbClr val="FFC000"/>
                </a:solidFill>
                <a:latin typeface="Times New Roman" pitchFamily="18" charset="0"/>
                <a:ea typeface="楷体_GB2312" pitchFamily="49" charset="-122"/>
              </a:rPr>
              <a:t>a</a:t>
            </a:r>
            <a:r>
              <a:rPr lang="zh-CN" altLang="en-US" sz="2400" b="1" dirty="0">
                <a:solidFill>
                  <a:srgbClr val="FFC000"/>
                </a:solidFill>
                <a:latin typeface="Times New Roman" pitchFamily="18" charset="0"/>
                <a:ea typeface="楷体_GB2312" pitchFamily="49" charset="-122"/>
              </a:rPr>
              <a:t>（规则</a:t>
            </a:r>
            <a:r>
              <a:rPr lang="en-US" altLang="zh-CN" sz="2400" b="1" dirty="0">
                <a:solidFill>
                  <a:srgbClr val="FFC000"/>
                </a:solidFill>
                <a:latin typeface="Times New Roman" pitchFamily="18" charset="0"/>
                <a:ea typeface="楷体_GB2312" pitchFamily="49" charset="-122"/>
              </a:rPr>
              <a:t>B∷=a</a:t>
            </a:r>
            <a:r>
              <a:rPr lang="zh-CN" altLang="en-US" sz="2400" b="1" dirty="0">
                <a:solidFill>
                  <a:srgbClr val="FFC000"/>
                </a:solidFill>
                <a:latin typeface="Times New Roman" pitchFamily="18" charset="0"/>
                <a:ea typeface="楷体_GB2312" pitchFamily="49" charset="-122"/>
              </a:rPr>
              <a:t>）</a:t>
            </a:r>
            <a:r>
              <a:rPr lang="zh-CN" altLang="en-US" sz="2400" b="1" dirty="0" smtClean="0">
                <a:solidFill>
                  <a:srgbClr val="FFC000"/>
                </a:solidFill>
                <a:latin typeface="Times New Roman" pitchFamily="18" charset="0"/>
                <a:ea typeface="楷体_GB2312" pitchFamily="49" charset="-122"/>
              </a:rPr>
              <a:t>。</a:t>
            </a:r>
            <a:r>
              <a:rPr lang="zh-CN" altLang="en-US" sz="2400" b="1" dirty="0" smtClean="0">
                <a:solidFill>
                  <a:srgbClr val="FFFF00"/>
                </a:solidFill>
                <a:latin typeface="Times New Roman" pitchFamily="18" charset="0"/>
                <a:ea typeface="楷体_GB2312" pitchFamily="49" charset="-122"/>
              </a:rPr>
              <a:t></a:t>
            </a:r>
            <a:endParaRPr lang="zh-CN" altLang="en-US" sz="2400" b="1" dirty="0">
              <a:solidFill>
                <a:srgbClr val="FFFF00"/>
              </a:solidFill>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endParaRPr lang="zh-CN" altLang="en-US" sz="2400" b="1" dirty="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endParaRPr lang="zh-CN" altLang="en-US" sz="2400" b="1" dirty="0">
              <a:effectLst>
                <a:outerShdw blurRad="38100" dist="38100" dir="2700000" algn="tl">
                  <a:srgbClr val="000000"/>
                </a:outerShdw>
              </a:effectLst>
              <a:latin typeface="Times New Roman" pitchFamily="18" charset="0"/>
              <a:ea typeface="楷体_GB2312" pitchFamily="49" charset="-122"/>
            </a:endParaRPr>
          </a:p>
        </p:txBody>
      </p:sp>
      <p:sp>
        <p:nvSpPr>
          <p:cNvPr id="417797" name="Text Box 5"/>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417798" name="Text Box 6"/>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417799" name="Text Box 7"/>
          <p:cNvSpPr txBox="1">
            <a:spLocks noChangeArrowheads="1"/>
          </p:cNvSpPr>
          <p:nvPr/>
        </p:nvSpPr>
        <p:spPr bwMode="auto">
          <a:xfrm>
            <a:off x="7680326" y="23193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a:t>
            </a:r>
          </a:p>
        </p:txBody>
      </p:sp>
      <p:sp>
        <p:nvSpPr>
          <p:cNvPr id="417800" name="Text Box 8"/>
          <p:cNvSpPr txBox="1">
            <a:spLocks noChangeArrowheads="1"/>
          </p:cNvSpPr>
          <p:nvPr/>
        </p:nvSpPr>
        <p:spPr bwMode="auto">
          <a:xfrm>
            <a:off x="9336088" y="23193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111627" name="Line 9"/>
          <p:cNvSpPr>
            <a:spLocks noChangeShapeType="1"/>
          </p:cNvSpPr>
          <p:nvPr/>
        </p:nvSpPr>
        <p:spPr bwMode="auto">
          <a:xfrm flipH="1">
            <a:off x="7967664" y="1903414"/>
            <a:ext cx="649287"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1628" name="Line 10"/>
          <p:cNvSpPr>
            <a:spLocks noChangeShapeType="1"/>
          </p:cNvSpPr>
          <p:nvPr/>
        </p:nvSpPr>
        <p:spPr bwMode="auto">
          <a:xfrm>
            <a:off x="8832850" y="1903414"/>
            <a:ext cx="647700"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17803" name="Text Box 11"/>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417804" name="Text Box 12"/>
          <p:cNvSpPr txBox="1">
            <a:spLocks noChangeArrowheads="1"/>
          </p:cNvSpPr>
          <p:nvPr/>
        </p:nvSpPr>
        <p:spPr bwMode="auto">
          <a:xfrm>
            <a:off x="7680326" y="23193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a:t>
            </a:r>
          </a:p>
        </p:txBody>
      </p:sp>
      <p:sp>
        <p:nvSpPr>
          <p:cNvPr id="417805" name="Text Box 13"/>
          <p:cNvSpPr txBox="1">
            <a:spLocks noChangeArrowheads="1"/>
          </p:cNvSpPr>
          <p:nvPr/>
        </p:nvSpPr>
        <p:spPr bwMode="auto">
          <a:xfrm>
            <a:off x="9336088" y="23193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417806" name="Text Box 14"/>
          <p:cNvSpPr txBox="1">
            <a:spLocks noChangeArrowheads="1"/>
          </p:cNvSpPr>
          <p:nvPr/>
        </p:nvSpPr>
        <p:spPr bwMode="auto">
          <a:xfrm>
            <a:off x="7032626" y="34877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417807" name="Text Box 15"/>
          <p:cNvSpPr txBox="1">
            <a:spLocks noChangeArrowheads="1"/>
          </p:cNvSpPr>
          <p:nvPr/>
        </p:nvSpPr>
        <p:spPr bwMode="auto">
          <a:xfrm>
            <a:off x="8256588" y="34877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111634" name="Line 16"/>
          <p:cNvSpPr>
            <a:spLocks noChangeShapeType="1"/>
          </p:cNvSpPr>
          <p:nvPr/>
        </p:nvSpPr>
        <p:spPr bwMode="auto">
          <a:xfrm flipH="1">
            <a:off x="7967664" y="1903414"/>
            <a:ext cx="649287"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1635" name="Line 17"/>
          <p:cNvSpPr>
            <a:spLocks noChangeShapeType="1"/>
          </p:cNvSpPr>
          <p:nvPr/>
        </p:nvSpPr>
        <p:spPr bwMode="auto">
          <a:xfrm>
            <a:off x="8832850" y="1903414"/>
            <a:ext cx="647700"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1636" name="Line 18"/>
          <p:cNvSpPr>
            <a:spLocks noChangeShapeType="1"/>
          </p:cNvSpPr>
          <p:nvPr/>
        </p:nvSpPr>
        <p:spPr bwMode="auto">
          <a:xfrm flipH="1">
            <a:off x="7248525" y="2767013"/>
            <a:ext cx="503238" cy="7921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1637" name="Line 19"/>
          <p:cNvSpPr>
            <a:spLocks noChangeShapeType="1"/>
          </p:cNvSpPr>
          <p:nvPr/>
        </p:nvSpPr>
        <p:spPr bwMode="auto">
          <a:xfrm>
            <a:off x="8040688" y="2767013"/>
            <a:ext cx="431800" cy="7921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17812" name="Text Box 20"/>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417813" name="Text Box 21"/>
          <p:cNvSpPr txBox="1">
            <a:spLocks noChangeArrowheads="1"/>
          </p:cNvSpPr>
          <p:nvPr/>
        </p:nvSpPr>
        <p:spPr bwMode="auto">
          <a:xfrm>
            <a:off x="7680326" y="23193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a:t>
            </a:r>
          </a:p>
        </p:txBody>
      </p:sp>
      <p:sp>
        <p:nvSpPr>
          <p:cNvPr id="417814" name="Text Box 22"/>
          <p:cNvSpPr txBox="1">
            <a:spLocks noChangeArrowheads="1"/>
          </p:cNvSpPr>
          <p:nvPr/>
        </p:nvSpPr>
        <p:spPr bwMode="auto">
          <a:xfrm>
            <a:off x="9336088" y="23193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417815" name="Text Box 23"/>
          <p:cNvSpPr txBox="1">
            <a:spLocks noChangeArrowheads="1"/>
          </p:cNvSpPr>
          <p:nvPr/>
        </p:nvSpPr>
        <p:spPr bwMode="auto">
          <a:xfrm>
            <a:off x="7032626" y="34877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417816" name="Text Box 24"/>
          <p:cNvSpPr txBox="1">
            <a:spLocks noChangeArrowheads="1"/>
          </p:cNvSpPr>
          <p:nvPr/>
        </p:nvSpPr>
        <p:spPr bwMode="auto">
          <a:xfrm>
            <a:off x="8256588" y="34877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111643" name="Line 25"/>
          <p:cNvSpPr>
            <a:spLocks noChangeShapeType="1"/>
          </p:cNvSpPr>
          <p:nvPr/>
        </p:nvSpPr>
        <p:spPr bwMode="auto">
          <a:xfrm flipH="1">
            <a:off x="7967664" y="1903414"/>
            <a:ext cx="649287"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1644" name="Line 26"/>
          <p:cNvSpPr>
            <a:spLocks noChangeShapeType="1"/>
          </p:cNvSpPr>
          <p:nvPr/>
        </p:nvSpPr>
        <p:spPr bwMode="auto">
          <a:xfrm>
            <a:off x="8832850" y="1903414"/>
            <a:ext cx="647700"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1645" name="Line 27"/>
          <p:cNvSpPr>
            <a:spLocks noChangeShapeType="1"/>
          </p:cNvSpPr>
          <p:nvPr/>
        </p:nvSpPr>
        <p:spPr bwMode="auto">
          <a:xfrm flipH="1">
            <a:off x="7248525" y="2767013"/>
            <a:ext cx="503238" cy="7921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1646" name="Line 28"/>
          <p:cNvSpPr>
            <a:spLocks noChangeShapeType="1"/>
          </p:cNvSpPr>
          <p:nvPr/>
        </p:nvSpPr>
        <p:spPr bwMode="auto">
          <a:xfrm>
            <a:off x="8040688" y="2767013"/>
            <a:ext cx="431800" cy="7921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1647" name="Line 29"/>
          <p:cNvSpPr>
            <a:spLocks noChangeShapeType="1"/>
          </p:cNvSpPr>
          <p:nvPr/>
        </p:nvSpPr>
        <p:spPr bwMode="auto">
          <a:xfrm>
            <a:off x="8472488" y="3919538"/>
            <a:ext cx="0" cy="5762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17822" name="Text Box 30"/>
          <p:cNvSpPr txBox="1">
            <a:spLocks noChangeArrowheads="1"/>
          </p:cNvSpPr>
          <p:nvPr/>
        </p:nvSpPr>
        <p:spPr bwMode="auto">
          <a:xfrm>
            <a:off x="8328026" y="4422776"/>
            <a:ext cx="5762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a:t>
            </a:r>
          </a:p>
        </p:txBody>
      </p:sp>
      <p:sp>
        <p:nvSpPr>
          <p:cNvPr id="33"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
        <p:nvSpPr>
          <p:cNvPr id="2" name="矩形 1"/>
          <p:cNvSpPr/>
          <p:nvPr/>
        </p:nvSpPr>
        <p:spPr>
          <a:xfrm>
            <a:off x="1331914" y="1783748"/>
            <a:ext cx="6096000" cy="1588127"/>
          </a:xfrm>
          <a:prstGeom prst="rect">
            <a:avLst/>
          </a:prstGeom>
        </p:spPr>
        <p:txBody>
          <a:bodyPr>
            <a:spAutoFit/>
          </a:bodyPr>
          <a:lstStyle/>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我们以上例文法</a:t>
            </a:r>
            <a:r>
              <a:rPr lang="en-US" altLang="zh-CN" b="1" dirty="0">
                <a:latin typeface="Times New Roman" pitchFamily="18" charset="0"/>
                <a:ea typeface="楷体_GB2312" pitchFamily="49" charset="-122"/>
                <a:cs typeface="Courier New" pitchFamily="49" charset="0"/>
              </a:rPr>
              <a:t>G</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t>
            </a:r>
            <a:r>
              <a:rPr lang="zh-CN" altLang="en-US" b="1" dirty="0">
                <a:latin typeface="Times New Roman" pitchFamily="18" charset="0"/>
                <a:ea typeface="楷体_GB2312" pitchFamily="49" charset="-122"/>
                <a:cs typeface="Courier New" pitchFamily="49" charset="0"/>
              </a:rPr>
              <a:t>］为例，句型</a:t>
            </a:r>
            <a:r>
              <a:rPr lang="en-US" altLang="zh-CN" b="1" dirty="0" err="1">
                <a:latin typeface="Times New Roman" pitchFamily="18" charset="0"/>
                <a:ea typeface="楷体_GB2312" pitchFamily="49" charset="-122"/>
                <a:cs typeface="Courier New" pitchFamily="49" charset="0"/>
              </a:rPr>
              <a:t>baSb</a:t>
            </a:r>
            <a:r>
              <a:rPr lang="zh-CN" altLang="en-US" b="1" dirty="0">
                <a:latin typeface="Times New Roman" pitchFamily="18" charset="0"/>
                <a:ea typeface="楷体_GB2312" pitchFamily="49" charset="-122"/>
                <a:cs typeface="Courier New" pitchFamily="49" charset="0"/>
              </a:rPr>
              <a:t>的推导</a:t>
            </a:r>
          </a:p>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设有文法</a:t>
            </a:r>
            <a:r>
              <a:rPr lang="en-US" altLang="zh-CN" b="1" dirty="0">
                <a:latin typeface="Times New Roman" pitchFamily="18" charset="0"/>
                <a:ea typeface="楷体_GB2312" pitchFamily="49" charset="-122"/>
                <a:cs typeface="Courier New" pitchFamily="49" charset="0"/>
              </a:rPr>
              <a:t>G</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=({S,A,B},{</a:t>
            </a:r>
            <a:r>
              <a:rPr lang="en-US" altLang="zh-CN" b="1" dirty="0" err="1">
                <a:latin typeface="Times New Roman" pitchFamily="18" charset="0"/>
                <a:ea typeface="楷体_GB2312" pitchFamily="49" charset="-122"/>
                <a:cs typeface="Courier New" pitchFamily="49" charset="0"/>
              </a:rPr>
              <a:t>a,b</a:t>
            </a:r>
            <a:r>
              <a:rPr lang="en-US" altLang="zh-CN" b="1" dirty="0">
                <a:latin typeface="Times New Roman" pitchFamily="18" charset="0"/>
                <a:ea typeface="楷体_GB2312" pitchFamily="49" charset="-122"/>
                <a:cs typeface="Courier New" pitchFamily="49" charset="0"/>
              </a:rPr>
              <a:t>},P,S),</a:t>
            </a:r>
            <a:r>
              <a:rPr lang="zh-CN" altLang="en-US" b="1" dirty="0">
                <a:latin typeface="Times New Roman" pitchFamily="18" charset="0"/>
                <a:ea typeface="楷体_GB2312" pitchFamily="49" charset="-122"/>
                <a:cs typeface="Courier New" pitchFamily="49" charset="0"/>
              </a:rPr>
              <a:t>其中</a:t>
            </a:r>
            <a:r>
              <a:rPr lang="en-US" altLang="zh-CN" b="1" dirty="0">
                <a:latin typeface="Times New Roman" pitchFamily="18" charset="0"/>
                <a:ea typeface="楷体_GB2312" pitchFamily="49" charset="-122"/>
                <a:cs typeface="Courier New" pitchFamily="49" charset="0"/>
              </a:rPr>
              <a:t>P</a:t>
            </a:r>
            <a:r>
              <a:rPr lang="zh-CN" altLang="en-US" b="1" dirty="0">
                <a:latin typeface="Times New Roman" pitchFamily="18" charset="0"/>
                <a:ea typeface="楷体_GB2312" pitchFamily="49" charset="-122"/>
                <a:cs typeface="Courier New" pitchFamily="49" charset="0"/>
              </a:rPr>
              <a:t>为</a:t>
            </a:r>
          </a:p>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   </a:t>
            </a:r>
            <a:r>
              <a:rPr lang="en-US" altLang="zh-CN" b="1" dirty="0">
                <a:latin typeface="Times New Roman" pitchFamily="18" charset="0"/>
                <a:ea typeface="楷体_GB2312" pitchFamily="49" charset="-122"/>
                <a:cs typeface="Courier New" pitchFamily="49" charset="0"/>
              </a:rPr>
              <a:t>S∷=AB      A∷=</a:t>
            </a:r>
            <a:r>
              <a:rPr lang="en-US" altLang="zh-CN" b="1" dirty="0" err="1">
                <a:latin typeface="Times New Roman" pitchFamily="18" charset="0"/>
                <a:ea typeface="楷体_GB2312" pitchFamily="49" charset="-122"/>
                <a:cs typeface="Courier New" pitchFamily="49" charset="0"/>
              </a:rPr>
              <a:t>Aa|bB</a:t>
            </a:r>
            <a:r>
              <a:rPr lang="en-US" altLang="zh-CN" b="1" dirty="0">
                <a:latin typeface="Times New Roman" pitchFamily="18" charset="0"/>
                <a:ea typeface="楷体_GB2312" pitchFamily="49" charset="-122"/>
                <a:cs typeface="Courier New" pitchFamily="49" charset="0"/>
              </a:rPr>
              <a:t>       B∷=</a:t>
            </a:r>
            <a:r>
              <a:rPr lang="en-US" altLang="zh-CN" b="1" dirty="0" err="1">
                <a:latin typeface="Times New Roman" pitchFamily="18" charset="0"/>
                <a:ea typeface="楷体_GB2312" pitchFamily="49" charset="-122"/>
                <a:cs typeface="Courier New" pitchFamily="49" charset="0"/>
              </a:rPr>
              <a:t>a|Sb</a:t>
            </a:r>
            <a:endParaRPr lang="en-US" altLang="zh-CN" b="1" dirty="0">
              <a:latin typeface="Times New Roman" pitchFamily="18" charset="0"/>
              <a:ea typeface="楷体_GB2312" pitchFamily="49" charset="-122"/>
              <a:cs typeface="Courier New" pitchFamily="49" charset="0"/>
            </a:endParaRPr>
          </a:p>
          <a:p>
            <a:pPr algn="just">
              <a:lnSpc>
                <a:spcPct val="120000"/>
              </a:lnSpc>
              <a:spcBef>
                <a:spcPct val="20000"/>
              </a:spcBef>
              <a:buClr>
                <a:schemeClr val="hlink"/>
              </a:buClr>
              <a:buSzPct val="80000"/>
              <a:defRPr/>
            </a:pPr>
            <a:r>
              <a:rPr lang="en-US" altLang="zh-CN" b="1" dirty="0">
                <a:solidFill>
                  <a:srgbClr val="FFC000"/>
                </a:solidFill>
                <a:latin typeface="Times New Roman" pitchFamily="18" charset="0"/>
                <a:ea typeface="楷体_GB2312" pitchFamily="49" charset="-122"/>
                <a:cs typeface="Courier New" pitchFamily="49" charset="0"/>
              </a:rPr>
              <a:t>S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AB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bBB</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baB</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baSb</a:t>
            </a:r>
            <a:endParaRPr lang="en-US" altLang="zh-CN" b="1" dirty="0">
              <a:latin typeface="Times New Roman" pitchFamily="18" charset="0"/>
              <a:ea typeface="楷体_GB2312" pitchFamily="49" charset="-122"/>
              <a:cs typeface="Courier New" pitchFamily="49" charset="0"/>
            </a:endParaRPr>
          </a:p>
        </p:txBody>
      </p:sp>
    </p:spTree>
    <p:extLst>
      <p:ext uri="{BB962C8B-B14F-4D97-AF65-F5344CB8AC3E}">
        <p14:creationId xmlns:p14="http://schemas.microsoft.com/office/powerpoint/2010/main" val="26281023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日期占位符 9"/>
          <p:cNvSpPr>
            <a:spLocks noGrp="1"/>
          </p:cNvSpPr>
          <p:nvPr>
            <p:ph type="dt" sz="quarter" idx="10"/>
          </p:nvPr>
        </p:nvSpPr>
        <p:spPr/>
        <p:txBody>
          <a:bodyPr/>
          <a:lstStyle/>
          <a:p>
            <a:pPr>
              <a:defRPr/>
            </a:pPr>
            <a:fld id="{365FABB0-0498-459B-8B06-C7639E7C8AF4}" type="datetime1">
              <a:rPr lang="zh-CN" altLang="en-US"/>
              <a:pPr>
                <a:defRPr/>
              </a:pPr>
              <a:t>2021/3/11</a:t>
            </a:fld>
            <a:endParaRPr lang="zh-CN" altLang="en-US"/>
          </a:p>
        </p:txBody>
      </p:sp>
      <p:sp>
        <p:nvSpPr>
          <p:cNvPr id="11264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E50A8A2-03A2-4A0A-9274-0333947A2CF3}" type="slidenum">
              <a:rPr lang="zh-CN" altLang="en-US" sz="1000">
                <a:solidFill>
                  <a:srgbClr val="9B9A98"/>
                </a:solidFill>
              </a:rPr>
              <a:pPr>
                <a:spcBef>
                  <a:spcPct val="0"/>
                </a:spcBef>
                <a:buClrTx/>
                <a:buSzTx/>
                <a:buFontTx/>
                <a:buNone/>
              </a:pPr>
              <a:t>11</a:t>
            </a:fld>
            <a:endParaRPr lang="zh-CN" altLang="en-US" sz="1000">
              <a:solidFill>
                <a:srgbClr val="9B9A98"/>
              </a:solidFill>
            </a:endParaRPr>
          </a:p>
        </p:txBody>
      </p:sp>
      <p:sp>
        <p:nvSpPr>
          <p:cNvPr id="418820" name="Rectangle 4"/>
          <p:cNvSpPr>
            <a:spLocks noChangeArrowheads="1"/>
          </p:cNvSpPr>
          <p:nvPr/>
        </p:nvSpPr>
        <p:spPr bwMode="auto">
          <a:xfrm>
            <a:off x="1067595" y="2838450"/>
            <a:ext cx="5056187" cy="4484688"/>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2600" b="1" dirty="0">
                <a:latin typeface="Times New Roman" pitchFamily="18" charset="0"/>
                <a:ea typeface="楷体_GB2312" pitchFamily="49" charset="-122"/>
              </a:rPr>
              <a:t>2</a:t>
            </a:r>
            <a:r>
              <a:rPr lang="zh-CN" altLang="en-US" sz="2600" b="1" dirty="0">
                <a:latin typeface="Times New Roman" pitchFamily="18" charset="0"/>
                <a:ea typeface="楷体_GB2312" pitchFamily="49" charset="-122"/>
              </a:rPr>
              <a:t>）语法树构造过程</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句型</a:t>
            </a:r>
            <a:r>
              <a:rPr lang="en-US" altLang="zh-CN" sz="2400" b="1" dirty="0" err="1">
                <a:latin typeface="Times New Roman" pitchFamily="18" charset="0"/>
                <a:ea typeface="楷体_GB2312" pitchFamily="49" charset="-122"/>
              </a:rPr>
              <a:t>baSb</a:t>
            </a:r>
            <a:r>
              <a:rPr lang="zh-CN" altLang="en-US" sz="2400" b="1" dirty="0">
                <a:latin typeface="Times New Roman" pitchFamily="18" charset="0"/>
                <a:ea typeface="楷体_GB2312" pitchFamily="49" charset="-122"/>
              </a:rPr>
              <a:t>的语法树构造过程如下：</a:t>
            </a:r>
          </a:p>
          <a:p>
            <a:pPr marL="419100" indent="-382588" algn="just">
              <a:lnSpc>
                <a:spcPct val="120000"/>
              </a:lnSpc>
              <a:spcBef>
                <a:spcPct val="20000"/>
              </a:spcBef>
              <a:buClr>
                <a:schemeClr val="accent1"/>
              </a:buClr>
              <a:buSzPct val="80000"/>
              <a:defRPr/>
            </a:pPr>
            <a:r>
              <a:rPr lang="zh-CN" altLang="en-US" sz="2400" b="1" dirty="0">
                <a:solidFill>
                  <a:srgbClr val="FFC000"/>
                </a:solidFill>
                <a:latin typeface="Times New Roman" pitchFamily="18" charset="0"/>
                <a:ea typeface="楷体_GB2312" pitchFamily="49" charset="-122"/>
              </a:rPr>
              <a:t>（</a:t>
            </a:r>
            <a:r>
              <a:rPr lang="en-US" altLang="zh-CN" sz="2400" b="1" dirty="0">
                <a:solidFill>
                  <a:srgbClr val="FFC000"/>
                </a:solidFill>
                <a:latin typeface="Times New Roman" pitchFamily="18" charset="0"/>
                <a:ea typeface="楷体_GB2312" pitchFamily="49" charset="-122"/>
              </a:rPr>
              <a:t>5</a:t>
            </a:r>
            <a:r>
              <a:rPr lang="zh-CN" altLang="en-US" sz="2400" b="1" dirty="0">
                <a:solidFill>
                  <a:srgbClr val="FFC000"/>
                </a:solidFill>
                <a:latin typeface="Times New Roman" pitchFamily="18" charset="0"/>
                <a:ea typeface="楷体_GB2312" pitchFamily="49" charset="-122"/>
              </a:rPr>
              <a:t>）最后由句型</a:t>
            </a:r>
            <a:r>
              <a:rPr lang="en-US" altLang="zh-CN" sz="2400" b="1" dirty="0" err="1">
                <a:solidFill>
                  <a:srgbClr val="FFC000"/>
                </a:solidFill>
                <a:latin typeface="Times New Roman" pitchFamily="18" charset="0"/>
                <a:ea typeface="楷体_GB2312" pitchFamily="49" charset="-122"/>
              </a:rPr>
              <a:t>baB</a:t>
            </a:r>
            <a:r>
              <a:rPr lang="zh-CN" altLang="en-US" sz="2400" b="1" dirty="0">
                <a:solidFill>
                  <a:srgbClr val="FFC000"/>
                </a:solidFill>
                <a:latin typeface="Times New Roman" pitchFamily="18" charset="0"/>
                <a:ea typeface="楷体_GB2312" pitchFamily="49" charset="-122"/>
              </a:rPr>
              <a:t>中标记</a:t>
            </a:r>
            <a:r>
              <a:rPr lang="en-US" altLang="zh-CN" sz="2400" b="1" dirty="0">
                <a:solidFill>
                  <a:srgbClr val="FFC000"/>
                </a:solidFill>
                <a:latin typeface="Times New Roman" pitchFamily="18" charset="0"/>
                <a:ea typeface="楷体_GB2312" pitchFamily="49" charset="-122"/>
              </a:rPr>
              <a:t>B</a:t>
            </a:r>
            <a:r>
              <a:rPr lang="zh-CN" altLang="en-US" sz="2400" b="1" dirty="0">
                <a:solidFill>
                  <a:srgbClr val="FFC000"/>
                </a:solidFill>
                <a:latin typeface="Times New Roman" pitchFamily="18" charset="0"/>
                <a:ea typeface="楷体_GB2312" pitchFamily="49" charset="-122"/>
              </a:rPr>
              <a:t>的结点向下画分支</a:t>
            </a:r>
            <a:r>
              <a:rPr lang="en-US" altLang="zh-CN" sz="2400" b="1" dirty="0">
                <a:solidFill>
                  <a:srgbClr val="FFC000"/>
                </a:solidFill>
                <a:latin typeface="Times New Roman" pitchFamily="18" charset="0"/>
                <a:ea typeface="楷体_GB2312" pitchFamily="49" charset="-122"/>
              </a:rPr>
              <a:t>,</a:t>
            </a:r>
            <a:r>
              <a:rPr lang="zh-CN" altLang="en-US" sz="2400" b="1" dirty="0">
                <a:solidFill>
                  <a:srgbClr val="FFC000"/>
                </a:solidFill>
                <a:latin typeface="Times New Roman" pitchFamily="18" charset="0"/>
                <a:ea typeface="楷体_GB2312" pitchFamily="49" charset="-122"/>
              </a:rPr>
              <a:t>表示最后一个推导（</a:t>
            </a:r>
            <a:r>
              <a:rPr lang="en-US" altLang="zh-CN" sz="2400" b="1" dirty="0" err="1">
                <a:solidFill>
                  <a:srgbClr val="FFC000"/>
                </a:solidFill>
                <a:latin typeface="Times New Roman" pitchFamily="18" charset="0"/>
                <a:ea typeface="楷体_GB2312" pitchFamily="49" charset="-122"/>
              </a:rPr>
              <a:t>baB</a:t>
            </a:r>
            <a:r>
              <a:rPr lang="en-US" altLang="zh-CN" sz="2400" b="1" dirty="0" err="1">
                <a:solidFill>
                  <a:srgbClr val="FFC000"/>
                </a:solidFill>
                <a:latin typeface="Times New Roman" pitchFamily="18" charset="0"/>
                <a:ea typeface="楷体_GB2312" pitchFamily="49" charset="-122"/>
                <a:sym typeface="Symbol" pitchFamily="18" charset="2"/>
              </a:rPr>
              <a:t></a:t>
            </a:r>
            <a:r>
              <a:rPr lang="en-US" altLang="zh-CN" sz="2400" b="1" dirty="0" err="1">
                <a:solidFill>
                  <a:srgbClr val="FFC000"/>
                </a:solidFill>
                <a:latin typeface="Times New Roman" pitchFamily="18" charset="0"/>
                <a:ea typeface="楷体_GB2312" pitchFamily="49" charset="-122"/>
              </a:rPr>
              <a:t>baSb</a:t>
            </a:r>
            <a:r>
              <a:rPr lang="zh-CN" altLang="en-US" sz="2400" b="1" dirty="0">
                <a:solidFill>
                  <a:srgbClr val="FFC000"/>
                </a:solidFill>
                <a:latin typeface="Times New Roman" pitchFamily="18" charset="0"/>
                <a:ea typeface="楷体_GB2312" pitchFamily="49" charset="-122"/>
              </a:rPr>
              <a:t>），其中</a:t>
            </a:r>
            <a:r>
              <a:rPr lang="en-US" altLang="zh-CN" sz="2400" b="1" dirty="0">
                <a:solidFill>
                  <a:srgbClr val="FFC000"/>
                </a:solidFill>
                <a:latin typeface="Times New Roman" pitchFamily="18" charset="0"/>
                <a:ea typeface="楷体_GB2312" pitchFamily="49" charset="-122"/>
              </a:rPr>
              <a:t>B</a:t>
            </a:r>
            <a:r>
              <a:rPr lang="zh-CN" altLang="en-US" sz="2400" b="1" dirty="0">
                <a:solidFill>
                  <a:srgbClr val="FFC000"/>
                </a:solidFill>
                <a:latin typeface="Times New Roman" pitchFamily="18" charset="0"/>
                <a:ea typeface="楷体_GB2312" pitchFamily="49" charset="-122"/>
              </a:rPr>
              <a:t>被替换成</a:t>
            </a:r>
            <a:r>
              <a:rPr lang="en-US" altLang="zh-CN" sz="2400" b="1" dirty="0">
                <a:solidFill>
                  <a:srgbClr val="FFC000"/>
                </a:solidFill>
                <a:latin typeface="Times New Roman" pitchFamily="18" charset="0"/>
                <a:ea typeface="楷体_GB2312" pitchFamily="49" charset="-122"/>
              </a:rPr>
              <a:t>Sb</a:t>
            </a:r>
            <a:r>
              <a:rPr lang="zh-CN" altLang="en-US" sz="2400" b="1" dirty="0">
                <a:solidFill>
                  <a:srgbClr val="FFC000"/>
                </a:solidFill>
                <a:latin typeface="Times New Roman" pitchFamily="18" charset="0"/>
                <a:ea typeface="楷体_GB2312" pitchFamily="49" charset="-122"/>
              </a:rPr>
              <a:t>（规则</a:t>
            </a:r>
            <a:r>
              <a:rPr lang="en-US" altLang="zh-CN" sz="2400" b="1" dirty="0">
                <a:solidFill>
                  <a:srgbClr val="FFC000"/>
                </a:solidFill>
                <a:latin typeface="Times New Roman" pitchFamily="18" charset="0"/>
                <a:ea typeface="楷体_GB2312" pitchFamily="49" charset="-122"/>
              </a:rPr>
              <a:t>B∷=Sb</a:t>
            </a:r>
            <a:r>
              <a:rPr lang="zh-CN" altLang="en-US" sz="2400" b="1" dirty="0">
                <a:solidFill>
                  <a:srgbClr val="FFC000"/>
                </a:solidFill>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2400" b="1" dirty="0" smtClean="0">
                <a:solidFill>
                  <a:srgbClr val="FFFF00"/>
                </a:solidFill>
                <a:latin typeface="Times New Roman" pitchFamily="18" charset="0"/>
                <a:ea typeface="楷体_GB2312" pitchFamily="49" charset="-122"/>
              </a:rPr>
              <a:t> </a:t>
            </a:r>
            <a:r>
              <a:rPr lang="zh-CN" altLang="en-US" sz="2400" b="1" dirty="0">
                <a:solidFill>
                  <a:srgbClr val="FFFF00"/>
                </a:solidFill>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endParaRPr lang="zh-CN" altLang="en-US" sz="2400" b="1" dirty="0">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endParaRPr lang="zh-CN" altLang="en-US" sz="2400" b="1" dirty="0">
              <a:latin typeface="Times New Roman" pitchFamily="18" charset="0"/>
              <a:ea typeface="楷体_GB2312" pitchFamily="49" charset="-122"/>
            </a:endParaRPr>
          </a:p>
        </p:txBody>
      </p:sp>
      <p:sp>
        <p:nvSpPr>
          <p:cNvPr id="418821" name="Text Box 5"/>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18822" name="Text Box 6"/>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18823" name="Text Box 7"/>
          <p:cNvSpPr txBox="1">
            <a:spLocks noChangeArrowheads="1"/>
          </p:cNvSpPr>
          <p:nvPr/>
        </p:nvSpPr>
        <p:spPr bwMode="auto">
          <a:xfrm>
            <a:off x="7680326" y="23193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sp>
        <p:nvSpPr>
          <p:cNvPr id="418824" name="Text Box 8"/>
          <p:cNvSpPr txBox="1">
            <a:spLocks noChangeArrowheads="1"/>
          </p:cNvSpPr>
          <p:nvPr/>
        </p:nvSpPr>
        <p:spPr bwMode="auto">
          <a:xfrm>
            <a:off x="9336088" y="23193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112651" name="Line 9"/>
          <p:cNvSpPr>
            <a:spLocks noChangeShapeType="1"/>
          </p:cNvSpPr>
          <p:nvPr/>
        </p:nvSpPr>
        <p:spPr bwMode="auto">
          <a:xfrm flipH="1">
            <a:off x="7967664" y="1903414"/>
            <a:ext cx="649287"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52" name="Line 10"/>
          <p:cNvSpPr>
            <a:spLocks noChangeShapeType="1"/>
          </p:cNvSpPr>
          <p:nvPr/>
        </p:nvSpPr>
        <p:spPr bwMode="auto">
          <a:xfrm>
            <a:off x="8832850" y="1903414"/>
            <a:ext cx="647700"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18827" name="Text Box 11"/>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18828" name="Text Box 12"/>
          <p:cNvSpPr txBox="1">
            <a:spLocks noChangeArrowheads="1"/>
          </p:cNvSpPr>
          <p:nvPr/>
        </p:nvSpPr>
        <p:spPr bwMode="auto">
          <a:xfrm>
            <a:off x="7680326" y="23193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sp>
        <p:nvSpPr>
          <p:cNvPr id="418829" name="Text Box 13"/>
          <p:cNvSpPr txBox="1">
            <a:spLocks noChangeArrowheads="1"/>
          </p:cNvSpPr>
          <p:nvPr/>
        </p:nvSpPr>
        <p:spPr bwMode="auto">
          <a:xfrm>
            <a:off x="9336088" y="23193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18830" name="Text Box 14"/>
          <p:cNvSpPr txBox="1">
            <a:spLocks noChangeArrowheads="1"/>
          </p:cNvSpPr>
          <p:nvPr/>
        </p:nvSpPr>
        <p:spPr bwMode="auto">
          <a:xfrm>
            <a:off x="7032626" y="34877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18831" name="Text Box 15"/>
          <p:cNvSpPr txBox="1">
            <a:spLocks noChangeArrowheads="1"/>
          </p:cNvSpPr>
          <p:nvPr/>
        </p:nvSpPr>
        <p:spPr bwMode="auto">
          <a:xfrm>
            <a:off x="8256588" y="34877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112658" name="Line 16"/>
          <p:cNvSpPr>
            <a:spLocks noChangeShapeType="1"/>
          </p:cNvSpPr>
          <p:nvPr/>
        </p:nvSpPr>
        <p:spPr bwMode="auto">
          <a:xfrm flipH="1">
            <a:off x="7967664" y="1903414"/>
            <a:ext cx="649287"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59" name="Line 17"/>
          <p:cNvSpPr>
            <a:spLocks noChangeShapeType="1"/>
          </p:cNvSpPr>
          <p:nvPr/>
        </p:nvSpPr>
        <p:spPr bwMode="auto">
          <a:xfrm>
            <a:off x="8832850" y="1903414"/>
            <a:ext cx="647700"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60" name="Line 18"/>
          <p:cNvSpPr>
            <a:spLocks noChangeShapeType="1"/>
          </p:cNvSpPr>
          <p:nvPr/>
        </p:nvSpPr>
        <p:spPr bwMode="auto">
          <a:xfrm flipH="1">
            <a:off x="7248525" y="2767013"/>
            <a:ext cx="503238" cy="7921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61" name="Line 19"/>
          <p:cNvSpPr>
            <a:spLocks noChangeShapeType="1"/>
          </p:cNvSpPr>
          <p:nvPr/>
        </p:nvSpPr>
        <p:spPr bwMode="auto">
          <a:xfrm>
            <a:off x="8040688" y="2767013"/>
            <a:ext cx="431800" cy="7921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18836" name="Text Box 20"/>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18837" name="Text Box 21"/>
          <p:cNvSpPr txBox="1">
            <a:spLocks noChangeArrowheads="1"/>
          </p:cNvSpPr>
          <p:nvPr/>
        </p:nvSpPr>
        <p:spPr bwMode="auto">
          <a:xfrm>
            <a:off x="7680326" y="23193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sp>
        <p:nvSpPr>
          <p:cNvPr id="418838" name="Text Box 22"/>
          <p:cNvSpPr txBox="1">
            <a:spLocks noChangeArrowheads="1"/>
          </p:cNvSpPr>
          <p:nvPr/>
        </p:nvSpPr>
        <p:spPr bwMode="auto">
          <a:xfrm>
            <a:off x="9336088" y="23193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18839" name="Text Box 23"/>
          <p:cNvSpPr txBox="1">
            <a:spLocks noChangeArrowheads="1"/>
          </p:cNvSpPr>
          <p:nvPr/>
        </p:nvSpPr>
        <p:spPr bwMode="auto">
          <a:xfrm>
            <a:off x="7032626" y="34877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18840" name="Text Box 24"/>
          <p:cNvSpPr txBox="1">
            <a:spLocks noChangeArrowheads="1"/>
          </p:cNvSpPr>
          <p:nvPr/>
        </p:nvSpPr>
        <p:spPr bwMode="auto">
          <a:xfrm>
            <a:off x="8256588" y="34877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112667" name="Line 25"/>
          <p:cNvSpPr>
            <a:spLocks noChangeShapeType="1"/>
          </p:cNvSpPr>
          <p:nvPr/>
        </p:nvSpPr>
        <p:spPr bwMode="auto">
          <a:xfrm flipH="1">
            <a:off x="7967664" y="1903414"/>
            <a:ext cx="649287"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68" name="Line 26"/>
          <p:cNvSpPr>
            <a:spLocks noChangeShapeType="1"/>
          </p:cNvSpPr>
          <p:nvPr/>
        </p:nvSpPr>
        <p:spPr bwMode="auto">
          <a:xfrm>
            <a:off x="8832850" y="1903414"/>
            <a:ext cx="647700"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69" name="Line 27"/>
          <p:cNvSpPr>
            <a:spLocks noChangeShapeType="1"/>
          </p:cNvSpPr>
          <p:nvPr/>
        </p:nvSpPr>
        <p:spPr bwMode="auto">
          <a:xfrm flipH="1">
            <a:off x="7248525" y="2767013"/>
            <a:ext cx="503238" cy="7921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70" name="Line 28"/>
          <p:cNvSpPr>
            <a:spLocks noChangeShapeType="1"/>
          </p:cNvSpPr>
          <p:nvPr/>
        </p:nvSpPr>
        <p:spPr bwMode="auto">
          <a:xfrm>
            <a:off x="8040688" y="2767013"/>
            <a:ext cx="431800" cy="7921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71" name="Line 29"/>
          <p:cNvSpPr>
            <a:spLocks noChangeShapeType="1"/>
          </p:cNvSpPr>
          <p:nvPr/>
        </p:nvSpPr>
        <p:spPr bwMode="auto">
          <a:xfrm>
            <a:off x="8472488" y="3919538"/>
            <a:ext cx="0" cy="5762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18846" name="Text Box 30"/>
          <p:cNvSpPr txBox="1">
            <a:spLocks noChangeArrowheads="1"/>
          </p:cNvSpPr>
          <p:nvPr/>
        </p:nvSpPr>
        <p:spPr bwMode="auto">
          <a:xfrm>
            <a:off x="8328026" y="4422776"/>
            <a:ext cx="5762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sp>
        <p:nvSpPr>
          <p:cNvPr id="418847" name="Text Box 31"/>
          <p:cNvSpPr txBox="1">
            <a:spLocks noChangeArrowheads="1"/>
          </p:cNvSpPr>
          <p:nvPr/>
        </p:nvSpPr>
        <p:spPr bwMode="auto">
          <a:xfrm>
            <a:off x="8474076" y="1473201"/>
            <a:ext cx="5762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18848" name="Text Box 32"/>
          <p:cNvSpPr txBox="1">
            <a:spLocks noChangeArrowheads="1"/>
          </p:cNvSpPr>
          <p:nvPr/>
        </p:nvSpPr>
        <p:spPr bwMode="auto">
          <a:xfrm>
            <a:off x="7681913" y="2320926"/>
            <a:ext cx="576262"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sp>
        <p:nvSpPr>
          <p:cNvPr id="418849" name="Text Box 33"/>
          <p:cNvSpPr txBox="1">
            <a:spLocks noChangeArrowheads="1"/>
          </p:cNvSpPr>
          <p:nvPr/>
        </p:nvSpPr>
        <p:spPr bwMode="auto">
          <a:xfrm>
            <a:off x="9337676" y="2320926"/>
            <a:ext cx="5762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18850" name="Text Box 34"/>
          <p:cNvSpPr txBox="1">
            <a:spLocks noChangeArrowheads="1"/>
          </p:cNvSpPr>
          <p:nvPr/>
        </p:nvSpPr>
        <p:spPr bwMode="auto">
          <a:xfrm>
            <a:off x="7034213" y="3489326"/>
            <a:ext cx="576262"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18851" name="Text Box 35"/>
          <p:cNvSpPr txBox="1">
            <a:spLocks noChangeArrowheads="1"/>
          </p:cNvSpPr>
          <p:nvPr/>
        </p:nvSpPr>
        <p:spPr bwMode="auto">
          <a:xfrm>
            <a:off x="8258176" y="3489326"/>
            <a:ext cx="5762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18852" name="Text Box 36"/>
          <p:cNvSpPr txBox="1">
            <a:spLocks noChangeArrowheads="1"/>
          </p:cNvSpPr>
          <p:nvPr/>
        </p:nvSpPr>
        <p:spPr bwMode="auto">
          <a:xfrm>
            <a:off x="8834438" y="3489326"/>
            <a:ext cx="576262"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18853" name="Text Box 37"/>
          <p:cNvSpPr txBox="1">
            <a:spLocks noChangeArrowheads="1"/>
          </p:cNvSpPr>
          <p:nvPr/>
        </p:nvSpPr>
        <p:spPr bwMode="auto">
          <a:xfrm>
            <a:off x="9985376" y="3489326"/>
            <a:ext cx="5762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112680" name="Line 38"/>
          <p:cNvSpPr>
            <a:spLocks noChangeShapeType="1"/>
          </p:cNvSpPr>
          <p:nvPr/>
        </p:nvSpPr>
        <p:spPr bwMode="auto">
          <a:xfrm flipH="1">
            <a:off x="7969250" y="1905000"/>
            <a:ext cx="649288" cy="503238"/>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81" name="Line 39"/>
          <p:cNvSpPr>
            <a:spLocks noChangeShapeType="1"/>
          </p:cNvSpPr>
          <p:nvPr/>
        </p:nvSpPr>
        <p:spPr bwMode="auto">
          <a:xfrm>
            <a:off x="8834438" y="1905000"/>
            <a:ext cx="647700" cy="503238"/>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82" name="Line 40"/>
          <p:cNvSpPr>
            <a:spLocks noChangeShapeType="1"/>
          </p:cNvSpPr>
          <p:nvPr/>
        </p:nvSpPr>
        <p:spPr bwMode="auto">
          <a:xfrm flipH="1">
            <a:off x="7250114" y="2768601"/>
            <a:ext cx="503237" cy="792163"/>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83" name="Line 41"/>
          <p:cNvSpPr>
            <a:spLocks noChangeShapeType="1"/>
          </p:cNvSpPr>
          <p:nvPr/>
        </p:nvSpPr>
        <p:spPr bwMode="auto">
          <a:xfrm>
            <a:off x="8042275" y="2768601"/>
            <a:ext cx="431800" cy="792163"/>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84" name="Line 42"/>
          <p:cNvSpPr>
            <a:spLocks noChangeShapeType="1"/>
          </p:cNvSpPr>
          <p:nvPr/>
        </p:nvSpPr>
        <p:spPr bwMode="auto">
          <a:xfrm flipH="1">
            <a:off x="9050338" y="2768601"/>
            <a:ext cx="431800" cy="792163"/>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85" name="Line 43"/>
          <p:cNvSpPr>
            <a:spLocks noChangeShapeType="1"/>
          </p:cNvSpPr>
          <p:nvPr/>
        </p:nvSpPr>
        <p:spPr bwMode="auto">
          <a:xfrm>
            <a:off x="9698039" y="2768601"/>
            <a:ext cx="504825" cy="792163"/>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2686" name="Line 44"/>
          <p:cNvSpPr>
            <a:spLocks noChangeShapeType="1"/>
          </p:cNvSpPr>
          <p:nvPr/>
        </p:nvSpPr>
        <p:spPr bwMode="auto">
          <a:xfrm>
            <a:off x="8474075" y="3921126"/>
            <a:ext cx="0" cy="576263"/>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18861" name="Text Box 45"/>
          <p:cNvSpPr txBox="1">
            <a:spLocks noChangeArrowheads="1"/>
          </p:cNvSpPr>
          <p:nvPr/>
        </p:nvSpPr>
        <p:spPr bwMode="auto">
          <a:xfrm>
            <a:off x="8329613" y="442436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sp>
        <p:nvSpPr>
          <p:cNvPr id="418862" name="Rectangle 46"/>
          <p:cNvSpPr>
            <a:spLocks noChangeArrowheads="1"/>
          </p:cNvSpPr>
          <p:nvPr/>
        </p:nvSpPr>
        <p:spPr bwMode="auto">
          <a:xfrm>
            <a:off x="2058989" y="5715002"/>
            <a:ext cx="7891462" cy="1117600"/>
          </a:xfrm>
          <a:prstGeom prst="rect">
            <a:avLst/>
          </a:prstGeom>
          <a:noFill/>
          <a:ln w="9525">
            <a:noFill/>
            <a:miter lim="800000"/>
            <a:headEnd/>
            <a:tailEnd/>
          </a:ln>
          <a:effectLst/>
        </p:spPr>
        <p:txBody>
          <a:bodyPr>
            <a:spAutoFit/>
          </a:bodyPr>
          <a:lstStyle/>
          <a:p>
            <a:pPr algn="just" eaLnBrk="1" hangingPunct="1">
              <a:lnSpc>
                <a:spcPct val="120000"/>
              </a:lnSpc>
              <a:defRPr/>
            </a:pPr>
            <a:r>
              <a:rPr lang="zh-CN" altLang="en-US" sz="2800" b="1" dirty="0">
                <a:latin typeface="Times New Roman" pitchFamily="18" charset="0"/>
                <a:ea typeface="楷体_GB2312" pitchFamily="49" charset="-122"/>
              </a:rPr>
              <a:t>这时末端结点自左至右排列起来就是句型</a:t>
            </a:r>
            <a:r>
              <a:rPr lang="en-US" altLang="zh-CN" sz="2800" b="1" dirty="0" err="1">
                <a:latin typeface="Times New Roman" pitchFamily="18" charset="0"/>
                <a:ea typeface="楷体_GB2312" pitchFamily="49" charset="-122"/>
              </a:rPr>
              <a:t>baSb</a:t>
            </a:r>
            <a:r>
              <a:rPr lang="zh-CN" altLang="en-US" sz="2800" b="1" dirty="0">
                <a:latin typeface="Times New Roman" pitchFamily="18" charset="0"/>
                <a:ea typeface="楷体_GB2312" pitchFamily="49" charset="-122"/>
              </a:rPr>
              <a:t>。这棵语法树形象地表示了句型</a:t>
            </a:r>
            <a:r>
              <a:rPr lang="en-US" altLang="zh-CN" sz="2800" b="1" dirty="0" err="1">
                <a:latin typeface="Times New Roman" pitchFamily="18" charset="0"/>
                <a:ea typeface="楷体_GB2312" pitchFamily="49" charset="-122"/>
              </a:rPr>
              <a:t>baSb</a:t>
            </a:r>
            <a:r>
              <a:rPr lang="zh-CN" altLang="en-US" sz="2800" b="1" dirty="0">
                <a:latin typeface="Times New Roman" pitchFamily="18" charset="0"/>
                <a:ea typeface="楷体_GB2312" pitchFamily="49" charset="-122"/>
              </a:rPr>
              <a:t>上述推导过程。</a:t>
            </a:r>
          </a:p>
        </p:txBody>
      </p:sp>
      <p:sp>
        <p:nvSpPr>
          <p:cNvPr id="49" name="Rectangle 2"/>
          <p:cNvSpPr>
            <a:spLocks noChangeArrowheads="1"/>
          </p:cNvSpPr>
          <p:nvPr/>
        </p:nvSpPr>
        <p:spPr bwMode="auto">
          <a:xfrm>
            <a:off x="496888" y="9136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
        <p:nvSpPr>
          <p:cNvPr id="2" name="矩形 1"/>
          <p:cNvSpPr/>
          <p:nvPr/>
        </p:nvSpPr>
        <p:spPr>
          <a:xfrm>
            <a:off x="900112" y="1343191"/>
            <a:ext cx="6096000" cy="1588127"/>
          </a:xfrm>
          <a:prstGeom prst="rect">
            <a:avLst/>
          </a:prstGeom>
        </p:spPr>
        <p:txBody>
          <a:bodyPr>
            <a:spAutoFit/>
          </a:bodyPr>
          <a:lstStyle/>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我们以上例文法</a:t>
            </a:r>
            <a:r>
              <a:rPr lang="en-US" altLang="zh-CN" b="1" dirty="0">
                <a:latin typeface="Times New Roman" pitchFamily="18" charset="0"/>
                <a:ea typeface="楷体_GB2312" pitchFamily="49" charset="-122"/>
                <a:cs typeface="Courier New" pitchFamily="49" charset="0"/>
              </a:rPr>
              <a:t>G</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t>
            </a:r>
            <a:r>
              <a:rPr lang="zh-CN" altLang="en-US" b="1" dirty="0">
                <a:latin typeface="Times New Roman" pitchFamily="18" charset="0"/>
                <a:ea typeface="楷体_GB2312" pitchFamily="49" charset="-122"/>
                <a:cs typeface="Courier New" pitchFamily="49" charset="0"/>
              </a:rPr>
              <a:t>］为例，句型</a:t>
            </a:r>
            <a:r>
              <a:rPr lang="en-US" altLang="zh-CN" b="1" dirty="0" err="1">
                <a:latin typeface="Times New Roman" pitchFamily="18" charset="0"/>
                <a:ea typeface="楷体_GB2312" pitchFamily="49" charset="-122"/>
                <a:cs typeface="Courier New" pitchFamily="49" charset="0"/>
              </a:rPr>
              <a:t>baSb</a:t>
            </a:r>
            <a:r>
              <a:rPr lang="zh-CN" altLang="en-US" b="1" dirty="0">
                <a:latin typeface="Times New Roman" pitchFamily="18" charset="0"/>
                <a:ea typeface="楷体_GB2312" pitchFamily="49" charset="-122"/>
                <a:cs typeface="Courier New" pitchFamily="49" charset="0"/>
              </a:rPr>
              <a:t>的推导</a:t>
            </a:r>
          </a:p>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设有文法</a:t>
            </a:r>
            <a:r>
              <a:rPr lang="en-US" altLang="zh-CN" b="1" dirty="0">
                <a:latin typeface="Times New Roman" pitchFamily="18" charset="0"/>
                <a:ea typeface="楷体_GB2312" pitchFamily="49" charset="-122"/>
                <a:cs typeface="Courier New" pitchFamily="49" charset="0"/>
              </a:rPr>
              <a:t>G</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=({S,A,B},{</a:t>
            </a:r>
            <a:r>
              <a:rPr lang="en-US" altLang="zh-CN" b="1" dirty="0" err="1">
                <a:latin typeface="Times New Roman" pitchFamily="18" charset="0"/>
                <a:ea typeface="楷体_GB2312" pitchFamily="49" charset="-122"/>
                <a:cs typeface="Courier New" pitchFamily="49" charset="0"/>
              </a:rPr>
              <a:t>a,b</a:t>
            </a:r>
            <a:r>
              <a:rPr lang="en-US" altLang="zh-CN" b="1" dirty="0">
                <a:latin typeface="Times New Roman" pitchFamily="18" charset="0"/>
                <a:ea typeface="楷体_GB2312" pitchFamily="49" charset="-122"/>
                <a:cs typeface="Courier New" pitchFamily="49" charset="0"/>
              </a:rPr>
              <a:t>},P,S),</a:t>
            </a:r>
            <a:r>
              <a:rPr lang="zh-CN" altLang="en-US" b="1" dirty="0">
                <a:latin typeface="Times New Roman" pitchFamily="18" charset="0"/>
                <a:ea typeface="楷体_GB2312" pitchFamily="49" charset="-122"/>
                <a:cs typeface="Courier New" pitchFamily="49" charset="0"/>
              </a:rPr>
              <a:t>其中</a:t>
            </a:r>
            <a:r>
              <a:rPr lang="en-US" altLang="zh-CN" b="1" dirty="0">
                <a:latin typeface="Times New Roman" pitchFamily="18" charset="0"/>
                <a:ea typeface="楷体_GB2312" pitchFamily="49" charset="-122"/>
                <a:cs typeface="Courier New" pitchFamily="49" charset="0"/>
              </a:rPr>
              <a:t>P</a:t>
            </a:r>
            <a:r>
              <a:rPr lang="zh-CN" altLang="en-US" b="1" dirty="0">
                <a:latin typeface="Times New Roman" pitchFamily="18" charset="0"/>
                <a:ea typeface="楷体_GB2312" pitchFamily="49" charset="-122"/>
                <a:cs typeface="Courier New" pitchFamily="49" charset="0"/>
              </a:rPr>
              <a:t>为</a:t>
            </a:r>
          </a:p>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   </a:t>
            </a:r>
            <a:r>
              <a:rPr lang="en-US" altLang="zh-CN" b="1" dirty="0">
                <a:latin typeface="Times New Roman" pitchFamily="18" charset="0"/>
                <a:ea typeface="楷体_GB2312" pitchFamily="49" charset="-122"/>
                <a:cs typeface="Courier New" pitchFamily="49" charset="0"/>
              </a:rPr>
              <a:t>S∷=AB      A∷=</a:t>
            </a:r>
            <a:r>
              <a:rPr lang="en-US" altLang="zh-CN" b="1" dirty="0" err="1">
                <a:latin typeface="Times New Roman" pitchFamily="18" charset="0"/>
                <a:ea typeface="楷体_GB2312" pitchFamily="49" charset="-122"/>
                <a:cs typeface="Courier New" pitchFamily="49" charset="0"/>
              </a:rPr>
              <a:t>Aa|bB</a:t>
            </a:r>
            <a:r>
              <a:rPr lang="en-US" altLang="zh-CN" b="1" dirty="0">
                <a:latin typeface="Times New Roman" pitchFamily="18" charset="0"/>
                <a:ea typeface="楷体_GB2312" pitchFamily="49" charset="-122"/>
                <a:cs typeface="Courier New" pitchFamily="49" charset="0"/>
              </a:rPr>
              <a:t>       B∷=</a:t>
            </a:r>
            <a:r>
              <a:rPr lang="en-US" altLang="zh-CN" b="1" dirty="0" err="1">
                <a:latin typeface="Times New Roman" pitchFamily="18" charset="0"/>
                <a:ea typeface="楷体_GB2312" pitchFamily="49" charset="-122"/>
                <a:cs typeface="Courier New" pitchFamily="49" charset="0"/>
              </a:rPr>
              <a:t>a|Sb</a:t>
            </a:r>
            <a:endParaRPr lang="en-US" altLang="zh-CN" b="1" dirty="0">
              <a:latin typeface="Times New Roman" pitchFamily="18" charset="0"/>
              <a:ea typeface="楷体_GB2312" pitchFamily="49" charset="-122"/>
              <a:cs typeface="Courier New" pitchFamily="49" charset="0"/>
            </a:endParaRPr>
          </a:p>
          <a:p>
            <a:pPr algn="just">
              <a:lnSpc>
                <a:spcPct val="120000"/>
              </a:lnSpc>
              <a:spcBef>
                <a:spcPct val="20000"/>
              </a:spcBef>
              <a:buClr>
                <a:schemeClr val="hlink"/>
              </a:buClr>
              <a:buSzPct val="80000"/>
              <a:defRPr/>
            </a:pPr>
            <a:r>
              <a:rPr lang="en-US" altLang="zh-CN" b="1" dirty="0">
                <a:solidFill>
                  <a:srgbClr val="FFC000"/>
                </a:solidFill>
                <a:latin typeface="Times New Roman" pitchFamily="18" charset="0"/>
                <a:ea typeface="楷体_GB2312" pitchFamily="49" charset="-122"/>
                <a:cs typeface="Courier New" pitchFamily="49" charset="0"/>
              </a:rPr>
              <a:t>S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AB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bBB</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baB</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baSb</a:t>
            </a:r>
            <a:endParaRPr lang="en-US" altLang="zh-CN" b="1" dirty="0">
              <a:latin typeface="Times New Roman" pitchFamily="18" charset="0"/>
              <a:ea typeface="楷体_GB2312" pitchFamily="49" charset="-122"/>
              <a:cs typeface="Courier New" pitchFamily="49" charset="0"/>
            </a:endParaRPr>
          </a:p>
        </p:txBody>
      </p:sp>
    </p:spTree>
    <p:extLst>
      <p:ext uri="{BB962C8B-B14F-4D97-AF65-F5344CB8AC3E}">
        <p14:creationId xmlns:p14="http://schemas.microsoft.com/office/powerpoint/2010/main" val="117570508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18862"/>
                                        </p:tgtEl>
                                        <p:attrNameLst>
                                          <p:attrName>style.visibility</p:attrName>
                                        </p:attrNameLst>
                                      </p:cBhvr>
                                      <p:to>
                                        <p:strVal val="visible"/>
                                      </p:to>
                                    </p:set>
                                    <p:animEffect transition="in" filter="blinds(horizontal)">
                                      <p:cBhvr>
                                        <p:cTn id="7" dur="500"/>
                                        <p:tgtEl>
                                          <p:spTgt spid="4188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886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日期占位符 9"/>
          <p:cNvSpPr>
            <a:spLocks noGrp="1"/>
          </p:cNvSpPr>
          <p:nvPr>
            <p:ph type="dt" sz="quarter" idx="10"/>
          </p:nvPr>
        </p:nvSpPr>
        <p:spPr>
          <a:xfrm>
            <a:off x="774783" y="6395173"/>
            <a:ext cx="2743200" cy="365125"/>
          </a:xfrm>
        </p:spPr>
        <p:txBody>
          <a:bodyPr/>
          <a:lstStyle/>
          <a:p>
            <a:pPr>
              <a:defRPr/>
            </a:pPr>
            <a:fld id="{0D6C3D7F-1B2C-40C0-AE39-E75E9C760843}" type="datetime1">
              <a:rPr lang="zh-CN" altLang="en-US"/>
              <a:pPr>
                <a:defRPr/>
              </a:pPr>
              <a:t>2021/3/11</a:t>
            </a:fld>
            <a:endParaRPr lang="zh-CN" altLang="en-US"/>
          </a:p>
        </p:txBody>
      </p:sp>
      <p:sp>
        <p:nvSpPr>
          <p:cNvPr id="10752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42181379-C839-41C0-AD1C-1BBA9D573665}" type="slidenum">
              <a:rPr lang="zh-CN" altLang="en-US" sz="1000">
                <a:solidFill>
                  <a:srgbClr val="9B9A98"/>
                </a:solidFill>
              </a:rPr>
              <a:pPr>
                <a:spcBef>
                  <a:spcPct val="0"/>
                </a:spcBef>
                <a:buClrTx/>
                <a:buSzTx/>
                <a:buFontTx/>
                <a:buNone/>
              </a:pPr>
              <a:t>12</a:t>
            </a:fld>
            <a:endParaRPr lang="zh-CN" altLang="en-US" sz="1000">
              <a:solidFill>
                <a:srgbClr val="9B9A98"/>
              </a:solidFill>
            </a:endParaRPr>
          </a:p>
        </p:txBody>
      </p:sp>
      <p:sp>
        <p:nvSpPr>
          <p:cNvPr id="413699" name="Rectangle 3"/>
          <p:cNvSpPr>
            <a:spLocks noChangeArrowheads="1"/>
          </p:cNvSpPr>
          <p:nvPr/>
        </p:nvSpPr>
        <p:spPr bwMode="auto">
          <a:xfrm>
            <a:off x="1752600" y="1638300"/>
            <a:ext cx="8674100" cy="609600"/>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800" b="1" dirty="0" smtClean="0">
                <a:effectLst>
                  <a:outerShdw blurRad="38100" dist="38100" dir="2700000" algn="tl">
                    <a:srgbClr val="000000"/>
                  </a:outerShdw>
                </a:effectLst>
                <a:latin typeface="Times New Roman" pitchFamily="18" charset="0"/>
                <a:ea typeface="楷体_GB2312" pitchFamily="49" charset="-122"/>
              </a:rPr>
              <a:t>      </a:t>
            </a:r>
            <a:endParaRPr lang="zh-CN" altLang="en-US" sz="2800" b="1" dirty="0">
              <a:effectLst>
                <a:outerShdw blurRad="38100" dist="38100" dir="2700000" algn="tl">
                  <a:srgbClr val="000000"/>
                </a:outerShdw>
              </a:effectLst>
              <a:latin typeface="Times New Roman" pitchFamily="18" charset="0"/>
              <a:ea typeface="楷体_GB2312" pitchFamily="49" charset="-122"/>
            </a:endParaRPr>
          </a:p>
        </p:txBody>
      </p:sp>
      <p:sp>
        <p:nvSpPr>
          <p:cNvPr id="413701" name="Rectangle 5"/>
          <p:cNvSpPr>
            <a:spLocks noChangeArrowheads="1"/>
          </p:cNvSpPr>
          <p:nvPr/>
        </p:nvSpPr>
        <p:spPr bwMode="auto">
          <a:xfrm>
            <a:off x="1285877" y="1781752"/>
            <a:ext cx="8316912" cy="2603790"/>
          </a:xfrm>
          <a:prstGeom prst="rect">
            <a:avLst/>
          </a:prstGeom>
          <a:noFill/>
          <a:ln w="9525">
            <a:noFill/>
            <a:miter lim="800000"/>
            <a:headEnd/>
            <a:tailEnd/>
          </a:ln>
          <a:effectLst/>
        </p:spPr>
        <p:txBody>
          <a:bodyPr>
            <a:spAutoFit/>
          </a:bodyPr>
          <a:lstStyle/>
          <a:p>
            <a:pPr algn="just" eaLnBrk="1" hangingPunct="1">
              <a:lnSpc>
                <a:spcPct val="120000"/>
              </a:lnSpc>
              <a:spcBef>
                <a:spcPct val="20000"/>
              </a:spcBef>
              <a:buClr>
                <a:schemeClr val="hlink"/>
              </a:buClr>
              <a:buSzPct val="80000"/>
              <a:buFont typeface="Wingdings" pitchFamily="2" charset="2"/>
              <a:buNone/>
              <a:defRPr/>
            </a:pPr>
            <a:r>
              <a:rPr lang="zh-CN" altLang="en-US" sz="2400" b="1" dirty="0">
                <a:latin typeface="Times New Roman" pitchFamily="18" charset="0"/>
                <a:ea typeface="楷体_GB2312" pitchFamily="49" charset="-122"/>
                <a:cs typeface="Courier New" pitchFamily="49" charset="0"/>
              </a:rPr>
              <a:t>我们</a:t>
            </a:r>
            <a:r>
              <a:rPr lang="zh-CN" altLang="en-US" sz="2400" b="1" dirty="0" smtClean="0">
                <a:latin typeface="Times New Roman" pitchFamily="18" charset="0"/>
                <a:ea typeface="楷体_GB2312" pitchFamily="49" charset="-122"/>
                <a:cs typeface="Courier New" pitchFamily="49" charset="0"/>
              </a:rPr>
              <a:t>以上例文法</a:t>
            </a:r>
            <a:r>
              <a:rPr lang="en-US" altLang="zh-CN" sz="2400" b="1" dirty="0">
                <a:latin typeface="Times New Roman" pitchFamily="18" charset="0"/>
                <a:ea typeface="楷体_GB2312" pitchFamily="49" charset="-122"/>
                <a:cs typeface="Courier New" pitchFamily="49" charset="0"/>
              </a:rPr>
              <a:t>G</a:t>
            </a:r>
            <a:r>
              <a:rPr lang="zh-CN" altLang="en-US" sz="2400" b="1" dirty="0">
                <a:latin typeface="Times New Roman" pitchFamily="18" charset="0"/>
                <a:ea typeface="楷体_GB2312" pitchFamily="49" charset="-122"/>
                <a:cs typeface="Courier New" pitchFamily="49" charset="0"/>
              </a:rPr>
              <a:t>［</a:t>
            </a:r>
            <a:r>
              <a:rPr lang="en-US" altLang="zh-CN" sz="2400" b="1" dirty="0">
                <a:latin typeface="Times New Roman" pitchFamily="18" charset="0"/>
                <a:ea typeface="楷体_GB2312" pitchFamily="49" charset="-122"/>
                <a:cs typeface="Courier New" pitchFamily="49" charset="0"/>
              </a:rPr>
              <a:t>S</a:t>
            </a:r>
            <a:r>
              <a:rPr lang="zh-CN" altLang="en-US" sz="2400" b="1" dirty="0">
                <a:latin typeface="Times New Roman" pitchFamily="18" charset="0"/>
                <a:ea typeface="楷体_GB2312" pitchFamily="49" charset="-122"/>
                <a:cs typeface="Courier New" pitchFamily="49" charset="0"/>
              </a:rPr>
              <a:t>］为例，句型</a:t>
            </a:r>
            <a:r>
              <a:rPr lang="en-US" altLang="zh-CN" sz="2400" b="1" dirty="0" err="1">
                <a:latin typeface="Times New Roman" pitchFamily="18" charset="0"/>
                <a:ea typeface="楷体_GB2312" pitchFamily="49" charset="-122"/>
                <a:cs typeface="Courier New" pitchFamily="49" charset="0"/>
              </a:rPr>
              <a:t>baSb</a:t>
            </a:r>
            <a:r>
              <a:rPr lang="zh-CN" altLang="en-US" sz="2400" b="1" dirty="0">
                <a:latin typeface="Times New Roman" pitchFamily="18" charset="0"/>
                <a:ea typeface="楷体_GB2312" pitchFamily="49" charset="-122"/>
                <a:cs typeface="Courier New" pitchFamily="49" charset="0"/>
              </a:rPr>
              <a:t>的推导</a:t>
            </a:r>
          </a:p>
          <a:p>
            <a:pPr algn="just" eaLnBrk="1" hangingPunct="1">
              <a:lnSpc>
                <a:spcPct val="120000"/>
              </a:lnSpc>
              <a:spcBef>
                <a:spcPct val="20000"/>
              </a:spcBef>
              <a:buClr>
                <a:schemeClr val="hlink"/>
              </a:buClr>
              <a:buSzPct val="80000"/>
              <a:buFont typeface="Wingdings" pitchFamily="2" charset="2"/>
              <a:buNone/>
              <a:defRPr/>
            </a:pPr>
            <a:r>
              <a:rPr lang="zh-CN" altLang="en-US" sz="2400" b="1" dirty="0">
                <a:latin typeface="Times New Roman" pitchFamily="18" charset="0"/>
                <a:ea typeface="楷体_GB2312" pitchFamily="49" charset="-122"/>
                <a:cs typeface="Courier New" pitchFamily="49" charset="0"/>
              </a:rPr>
              <a:t>设有文法</a:t>
            </a:r>
            <a:r>
              <a:rPr lang="en-US" altLang="zh-CN" sz="2400" b="1" dirty="0">
                <a:latin typeface="Times New Roman" pitchFamily="18" charset="0"/>
                <a:ea typeface="楷体_GB2312" pitchFamily="49" charset="-122"/>
                <a:cs typeface="Courier New" pitchFamily="49" charset="0"/>
              </a:rPr>
              <a:t>G</a:t>
            </a:r>
            <a:r>
              <a:rPr lang="zh-CN" altLang="en-US" sz="2400" b="1" dirty="0">
                <a:latin typeface="Times New Roman" pitchFamily="18" charset="0"/>
                <a:ea typeface="楷体_GB2312" pitchFamily="49" charset="-122"/>
                <a:cs typeface="Courier New" pitchFamily="49" charset="0"/>
              </a:rPr>
              <a:t>［</a:t>
            </a:r>
            <a:r>
              <a:rPr lang="en-US" altLang="zh-CN" sz="2400" b="1" dirty="0">
                <a:latin typeface="Times New Roman" pitchFamily="18" charset="0"/>
                <a:ea typeface="楷体_GB2312" pitchFamily="49" charset="-122"/>
                <a:cs typeface="Courier New" pitchFamily="49" charset="0"/>
              </a:rPr>
              <a:t>S</a:t>
            </a:r>
            <a:r>
              <a:rPr lang="zh-CN" altLang="en-US" sz="2400" b="1" dirty="0">
                <a:latin typeface="Times New Roman" pitchFamily="18" charset="0"/>
                <a:ea typeface="楷体_GB2312" pitchFamily="49" charset="-122"/>
                <a:cs typeface="Courier New" pitchFamily="49" charset="0"/>
              </a:rPr>
              <a:t>］</a:t>
            </a:r>
            <a:r>
              <a:rPr lang="en-US" altLang="zh-CN" sz="2400" b="1" dirty="0">
                <a:latin typeface="Times New Roman" pitchFamily="18" charset="0"/>
                <a:ea typeface="楷体_GB2312" pitchFamily="49" charset="-122"/>
                <a:cs typeface="Courier New" pitchFamily="49" charset="0"/>
              </a:rPr>
              <a:t>=({S,A,B},{</a:t>
            </a:r>
            <a:r>
              <a:rPr lang="en-US" altLang="zh-CN" sz="2400" b="1" dirty="0" err="1">
                <a:latin typeface="Times New Roman" pitchFamily="18" charset="0"/>
                <a:ea typeface="楷体_GB2312" pitchFamily="49" charset="-122"/>
                <a:cs typeface="Courier New" pitchFamily="49" charset="0"/>
              </a:rPr>
              <a:t>a,b</a:t>
            </a:r>
            <a:r>
              <a:rPr lang="en-US" altLang="zh-CN" sz="2400" b="1" dirty="0">
                <a:latin typeface="Times New Roman" pitchFamily="18" charset="0"/>
                <a:ea typeface="楷体_GB2312" pitchFamily="49" charset="-122"/>
                <a:cs typeface="Courier New" pitchFamily="49" charset="0"/>
              </a:rPr>
              <a:t>},P,S),</a:t>
            </a:r>
            <a:r>
              <a:rPr lang="zh-CN" altLang="en-US" sz="2400" b="1" dirty="0">
                <a:latin typeface="Times New Roman" pitchFamily="18" charset="0"/>
                <a:ea typeface="楷体_GB2312" pitchFamily="49" charset="-122"/>
                <a:cs typeface="Courier New" pitchFamily="49" charset="0"/>
              </a:rPr>
              <a:t>其中</a:t>
            </a:r>
            <a:r>
              <a:rPr lang="en-US" altLang="zh-CN" sz="2400" b="1" dirty="0">
                <a:latin typeface="Times New Roman" pitchFamily="18" charset="0"/>
                <a:ea typeface="楷体_GB2312" pitchFamily="49" charset="-122"/>
                <a:cs typeface="Courier New" pitchFamily="49" charset="0"/>
              </a:rPr>
              <a:t>P</a:t>
            </a:r>
            <a:r>
              <a:rPr lang="zh-CN" altLang="en-US" sz="2400" b="1" dirty="0">
                <a:latin typeface="Times New Roman" pitchFamily="18" charset="0"/>
                <a:ea typeface="楷体_GB2312" pitchFamily="49" charset="-122"/>
                <a:cs typeface="Courier New" pitchFamily="49" charset="0"/>
              </a:rPr>
              <a:t>为</a:t>
            </a:r>
          </a:p>
          <a:p>
            <a:pPr algn="just" eaLnBrk="1" hangingPunct="1">
              <a:lnSpc>
                <a:spcPct val="120000"/>
              </a:lnSpc>
              <a:spcBef>
                <a:spcPct val="20000"/>
              </a:spcBef>
              <a:buClr>
                <a:schemeClr val="hlink"/>
              </a:buClr>
              <a:buSzPct val="80000"/>
              <a:buFont typeface="Wingdings" pitchFamily="2" charset="2"/>
              <a:buNone/>
              <a:defRPr/>
            </a:pPr>
            <a:r>
              <a:rPr lang="zh-CN" altLang="en-US" sz="2400" b="1" dirty="0">
                <a:latin typeface="Times New Roman" pitchFamily="18" charset="0"/>
                <a:ea typeface="楷体_GB2312" pitchFamily="49" charset="-122"/>
                <a:cs typeface="Courier New" pitchFamily="49" charset="0"/>
              </a:rPr>
              <a:t>   </a:t>
            </a:r>
            <a:r>
              <a:rPr lang="en-US" altLang="zh-CN" sz="2400" b="1" dirty="0">
                <a:latin typeface="Times New Roman" pitchFamily="18" charset="0"/>
                <a:ea typeface="楷体_GB2312" pitchFamily="49" charset="-122"/>
                <a:cs typeface="Courier New" pitchFamily="49" charset="0"/>
              </a:rPr>
              <a:t>S∷=AB      A∷=</a:t>
            </a:r>
            <a:r>
              <a:rPr lang="en-US" altLang="zh-CN" sz="2400" b="1" dirty="0" err="1">
                <a:latin typeface="Times New Roman" pitchFamily="18" charset="0"/>
                <a:ea typeface="楷体_GB2312" pitchFamily="49" charset="-122"/>
                <a:cs typeface="Courier New" pitchFamily="49" charset="0"/>
              </a:rPr>
              <a:t>Aa|bB</a:t>
            </a:r>
            <a:r>
              <a:rPr lang="en-US" altLang="zh-CN" sz="2400" b="1" dirty="0">
                <a:latin typeface="Times New Roman" pitchFamily="18" charset="0"/>
                <a:ea typeface="楷体_GB2312" pitchFamily="49" charset="-122"/>
                <a:cs typeface="Courier New" pitchFamily="49" charset="0"/>
              </a:rPr>
              <a:t>       B∷=</a:t>
            </a:r>
            <a:r>
              <a:rPr lang="en-US" altLang="zh-CN" sz="2400" b="1" dirty="0" err="1">
                <a:latin typeface="Times New Roman" pitchFamily="18" charset="0"/>
                <a:ea typeface="楷体_GB2312" pitchFamily="49" charset="-122"/>
                <a:cs typeface="Courier New" pitchFamily="49" charset="0"/>
              </a:rPr>
              <a:t>a|Sb</a:t>
            </a:r>
            <a:r>
              <a:rPr lang="en-US" altLang="zh-CN" sz="2400" b="1" dirty="0">
                <a:latin typeface="Times New Roman" pitchFamily="18" charset="0"/>
                <a:ea typeface="楷体_GB2312" pitchFamily="49" charset="-122"/>
                <a:cs typeface="Courier New" pitchFamily="49" charset="0"/>
              </a:rPr>
              <a:t></a:t>
            </a:r>
          </a:p>
          <a:p>
            <a:pPr algn="just" eaLnBrk="1" hangingPunct="1">
              <a:lnSpc>
                <a:spcPct val="120000"/>
              </a:lnSpc>
              <a:spcBef>
                <a:spcPct val="20000"/>
              </a:spcBef>
              <a:buClr>
                <a:schemeClr val="hlink"/>
              </a:buClr>
              <a:buSzPct val="80000"/>
              <a:buFont typeface="Wingdings" pitchFamily="2" charset="2"/>
              <a:buNone/>
              <a:defRPr/>
            </a:pPr>
            <a:r>
              <a:rPr lang="en-US" altLang="zh-CN" sz="2400" b="1" dirty="0">
                <a:solidFill>
                  <a:srgbClr val="FFC000"/>
                </a:solidFill>
                <a:latin typeface="Times New Roman" pitchFamily="18" charset="0"/>
                <a:ea typeface="楷体_GB2312" pitchFamily="49" charset="-122"/>
                <a:cs typeface="Courier New" pitchFamily="49" charset="0"/>
              </a:rPr>
              <a:t>S </a:t>
            </a:r>
            <a:r>
              <a:rPr lang="en-US" altLang="zh-CN" sz="2400"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2400" b="1" dirty="0">
                <a:solidFill>
                  <a:srgbClr val="FFC000"/>
                </a:solidFill>
                <a:latin typeface="Times New Roman" pitchFamily="18" charset="0"/>
                <a:ea typeface="楷体_GB2312" pitchFamily="49" charset="-122"/>
                <a:cs typeface="Courier New" pitchFamily="49" charset="0"/>
              </a:rPr>
              <a:t> AB </a:t>
            </a:r>
            <a:r>
              <a:rPr lang="en-US" altLang="zh-CN" sz="2400"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2400" b="1" dirty="0">
                <a:solidFill>
                  <a:srgbClr val="FFC000"/>
                </a:solidFill>
                <a:latin typeface="Times New Roman" pitchFamily="18" charset="0"/>
                <a:ea typeface="楷体_GB2312" pitchFamily="49" charset="-122"/>
                <a:cs typeface="Courier New" pitchFamily="49" charset="0"/>
              </a:rPr>
              <a:t> </a:t>
            </a:r>
            <a:r>
              <a:rPr lang="en-US" altLang="zh-CN" sz="2400" b="1" dirty="0" err="1">
                <a:solidFill>
                  <a:srgbClr val="FFC000"/>
                </a:solidFill>
                <a:latin typeface="Times New Roman" pitchFamily="18" charset="0"/>
                <a:ea typeface="楷体_GB2312" pitchFamily="49" charset="-122"/>
                <a:cs typeface="Courier New" pitchFamily="49" charset="0"/>
              </a:rPr>
              <a:t>bBB</a:t>
            </a:r>
            <a:r>
              <a:rPr lang="en-US" altLang="zh-CN" sz="2400" b="1" dirty="0">
                <a:solidFill>
                  <a:srgbClr val="FFC000"/>
                </a:solidFill>
                <a:latin typeface="Times New Roman" pitchFamily="18" charset="0"/>
                <a:ea typeface="楷体_GB2312" pitchFamily="49" charset="-122"/>
                <a:cs typeface="Courier New" pitchFamily="49" charset="0"/>
              </a:rPr>
              <a:t> </a:t>
            </a:r>
            <a:r>
              <a:rPr lang="en-US" altLang="zh-CN" sz="2400"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2400" b="1" dirty="0">
                <a:solidFill>
                  <a:srgbClr val="FFC000"/>
                </a:solidFill>
                <a:latin typeface="Times New Roman" pitchFamily="18" charset="0"/>
                <a:ea typeface="楷体_GB2312" pitchFamily="49" charset="-122"/>
                <a:cs typeface="Courier New" pitchFamily="49" charset="0"/>
              </a:rPr>
              <a:t> </a:t>
            </a:r>
            <a:r>
              <a:rPr lang="en-US" altLang="zh-CN" sz="2400" b="1" dirty="0" err="1">
                <a:solidFill>
                  <a:srgbClr val="FFC000"/>
                </a:solidFill>
                <a:latin typeface="Times New Roman" pitchFamily="18" charset="0"/>
                <a:ea typeface="楷体_GB2312" pitchFamily="49" charset="-122"/>
                <a:cs typeface="Courier New" pitchFamily="49" charset="0"/>
              </a:rPr>
              <a:t>baB</a:t>
            </a:r>
            <a:r>
              <a:rPr lang="en-US" altLang="zh-CN" sz="2400" b="1" dirty="0">
                <a:solidFill>
                  <a:srgbClr val="FFC000"/>
                </a:solidFill>
                <a:latin typeface="Times New Roman" pitchFamily="18" charset="0"/>
                <a:ea typeface="楷体_GB2312" pitchFamily="49" charset="-122"/>
                <a:cs typeface="Courier New" pitchFamily="49" charset="0"/>
              </a:rPr>
              <a:t> </a:t>
            </a:r>
            <a:r>
              <a:rPr lang="en-US" altLang="zh-CN" sz="2400"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sz="2400" b="1" dirty="0">
                <a:solidFill>
                  <a:srgbClr val="FFC000"/>
                </a:solidFill>
                <a:latin typeface="Times New Roman" pitchFamily="18" charset="0"/>
                <a:ea typeface="楷体_GB2312" pitchFamily="49" charset="-122"/>
                <a:cs typeface="Courier New" pitchFamily="49" charset="0"/>
              </a:rPr>
              <a:t> </a:t>
            </a:r>
            <a:r>
              <a:rPr lang="en-US" altLang="zh-CN" sz="2400" b="1" dirty="0" err="1">
                <a:solidFill>
                  <a:srgbClr val="FFC000"/>
                </a:solidFill>
                <a:latin typeface="Times New Roman" pitchFamily="18" charset="0"/>
                <a:ea typeface="楷体_GB2312" pitchFamily="49" charset="-122"/>
                <a:cs typeface="Courier New" pitchFamily="49" charset="0"/>
              </a:rPr>
              <a:t>baSb</a:t>
            </a:r>
            <a:r>
              <a:rPr lang="en-US" altLang="zh-CN" sz="2400" b="1" dirty="0">
                <a:latin typeface="Times New Roman" pitchFamily="18" charset="0"/>
                <a:ea typeface="楷体_GB2312" pitchFamily="49" charset="-122"/>
                <a:cs typeface="Courier New" pitchFamily="49" charset="0"/>
              </a:rPr>
              <a:t></a:t>
            </a:r>
          </a:p>
          <a:p>
            <a:pPr algn="just" eaLnBrk="1" hangingPunct="1">
              <a:lnSpc>
                <a:spcPct val="120000"/>
              </a:lnSpc>
              <a:spcBef>
                <a:spcPct val="20000"/>
              </a:spcBef>
              <a:buClr>
                <a:schemeClr val="hlink"/>
              </a:buClr>
              <a:buSzPct val="80000"/>
              <a:buFont typeface="Wingdings" pitchFamily="2" charset="2"/>
              <a:buNone/>
              <a:defRPr/>
            </a:pPr>
            <a:r>
              <a:rPr lang="zh-CN" altLang="en-US" sz="2400" b="1" dirty="0">
                <a:latin typeface="Times New Roman" pitchFamily="18" charset="0"/>
                <a:ea typeface="楷体_GB2312" pitchFamily="49" charset="-122"/>
                <a:cs typeface="Courier New" pitchFamily="49" charset="0"/>
              </a:rPr>
              <a:t>画出语法树如右图所示 </a:t>
            </a:r>
          </a:p>
        </p:txBody>
      </p:sp>
      <p:grpSp>
        <p:nvGrpSpPr>
          <p:cNvPr id="107527" name="Group 6"/>
          <p:cNvGrpSpPr>
            <a:grpSpLocks/>
          </p:cNvGrpSpPr>
          <p:nvPr/>
        </p:nvGrpSpPr>
        <p:grpSpPr bwMode="auto">
          <a:xfrm>
            <a:off x="6899275" y="3107460"/>
            <a:ext cx="3527425" cy="3470275"/>
            <a:chOff x="1701" y="1516"/>
            <a:chExt cx="2222" cy="2186"/>
          </a:xfrm>
        </p:grpSpPr>
        <p:sp>
          <p:nvSpPr>
            <p:cNvPr id="413703" name="Text Box 7"/>
            <p:cNvSpPr txBox="1">
              <a:spLocks noChangeArrowheads="1"/>
            </p:cNvSpPr>
            <p:nvPr/>
          </p:nvSpPr>
          <p:spPr bwMode="auto">
            <a:xfrm>
              <a:off x="2608" y="1516"/>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413704" name="Text Box 8"/>
            <p:cNvSpPr txBox="1">
              <a:spLocks noChangeArrowheads="1"/>
            </p:cNvSpPr>
            <p:nvPr/>
          </p:nvSpPr>
          <p:spPr bwMode="auto">
            <a:xfrm>
              <a:off x="2109" y="2050"/>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a:t>
              </a:r>
            </a:p>
          </p:txBody>
        </p:sp>
        <p:sp>
          <p:nvSpPr>
            <p:cNvPr id="413705" name="Text Box 9"/>
            <p:cNvSpPr txBox="1">
              <a:spLocks noChangeArrowheads="1"/>
            </p:cNvSpPr>
            <p:nvPr/>
          </p:nvSpPr>
          <p:spPr bwMode="auto">
            <a:xfrm>
              <a:off x="3152" y="2050"/>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413706" name="Text Box 10"/>
            <p:cNvSpPr txBox="1">
              <a:spLocks noChangeArrowheads="1"/>
            </p:cNvSpPr>
            <p:nvPr/>
          </p:nvSpPr>
          <p:spPr bwMode="auto">
            <a:xfrm>
              <a:off x="1701" y="2786"/>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413707" name="Text Box 11"/>
            <p:cNvSpPr txBox="1">
              <a:spLocks noChangeArrowheads="1"/>
            </p:cNvSpPr>
            <p:nvPr/>
          </p:nvSpPr>
          <p:spPr bwMode="auto">
            <a:xfrm>
              <a:off x="2472" y="2786"/>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413708" name="Text Box 12"/>
            <p:cNvSpPr txBox="1">
              <a:spLocks noChangeArrowheads="1"/>
            </p:cNvSpPr>
            <p:nvPr/>
          </p:nvSpPr>
          <p:spPr bwMode="auto">
            <a:xfrm>
              <a:off x="2835" y="2786"/>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413709" name="Text Box 13"/>
            <p:cNvSpPr txBox="1">
              <a:spLocks noChangeArrowheads="1"/>
            </p:cNvSpPr>
            <p:nvPr/>
          </p:nvSpPr>
          <p:spPr bwMode="auto">
            <a:xfrm>
              <a:off x="3560" y="2786"/>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107535" name="Line 14"/>
            <p:cNvSpPr>
              <a:spLocks noChangeShapeType="1"/>
            </p:cNvSpPr>
            <p:nvPr/>
          </p:nvSpPr>
          <p:spPr bwMode="auto">
            <a:xfrm flipH="1">
              <a:off x="2290" y="1788"/>
              <a:ext cx="409"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07536" name="Line 15"/>
            <p:cNvSpPr>
              <a:spLocks noChangeShapeType="1"/>
            </p:cNvSpPr>
            <p:nvPr/>
          </p:nvSpPr>
          <p:spPr bwMode="auto">
            <a:xfrm>
              <a:off x="2835" y="1788"/>
              <a:ext cx="408"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07537" name="Line 16"/>
            <p:cNvSpPr>
              <a:spLocks noChangeShapeType="1"/>
            </p:cNvSpPr>
            <p:nvPr/>
          </p:nvSpPr>
          <p:spPr bwMode="auto">
            <a:xfrm flipH="1">
              <a:off x="1837" y="2332"/>
              <a:ext cx="317"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07538" name="Line 17"/>
            <p:cNvSpPr>
              <a:spLocks noChangeShapeType="1"/>
            </p:cNvSpPr>
            <p:nvPr/>
          </p:nvSpPr>
          <p:spPr bwMode="auto">
            <a:xfrm>
              <a:off x="2336" y="2332"/>
              <a:ext cx="272"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07539" name="Line 18"/>
            <p:cNvSpPr>
              <a:spLocks noChangeShapeType="1"/>
            </p:cNvSpPr>
            <p:nvPr/>
          </p:nvSpPr>
          <p:spPr bwMode="auto">
            <a:xfrm flipH="1">
              <a:off x="2971" y="2332"/>
              <a:ext cx="272"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07540" name="Line 19"/>
            <p:cNvSpPr>
              <a:spLocks noChangeShapeType="1"/>
            </p:cNvSpPr>
            <p:nvPr/>
          </p:nvSpPr>
          <p:spPr bwMode="auto">
            <a:xfrm>
              <a:off x="3379" y="2332"/>
              <a:ext cx="318"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07541" name="Line 20"/>
            <p:cNvSpPr>
              <a:spLocks noChangeShapeType="1"/>
            </p:cNvSpPr>
            <p:nvPr/>
          </p:nvSpPr>
          <p:spPr bwMode="auto">
            <a:xfrm>
              <a:off x="2608" y="3058"/>
              <a:ext cx="0" cy="363"/>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13717" name="Text Box 21"/>
            <p:cNvSpPr txBox="1">
              <a:spLocks noChangeArrowheads="1"/>
            </p:cNvSpPr>
            <p:nvPr/>
          </p:nvSpPr>
          <p:spPr bwMode="auto">
            <a:xfrm>
              <a:off x="2517" y="3375"/>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a:t>
              </a:r>
            </a:p>
          </p:txBody>
        </p:sp>
      </p:grpSp>
      <p:sp>
        <p:nvSpPr>
          <p:cNvPr id="23"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
        <p:nvSpPr>
          <p:cNvPr id="2" name="矩形 1"/>
          <p:cNvSpPr/>
          <p:nvPr/>
        </p:nvSpPr>
        <p:spPr>
          <a:xfrm>
            <a:off x="774783" y="4938919"/>
            <a:ext cx="590226" cy="369332"/>
          </a:xfrm>
          <a:prstGeom prst="rect">
            <a:avLst/>
          </a:prstGeom>
        </p:spPr>
        <p:txBody>
          <a:bodyPr wrap="none">
            <a:spAutoFit/>
          </a:bodyPr>
          <a:lstStyle/>
          <a:p>
            <a:r>
              <a:rPr lang="zh-CN" altLang="en-US" b="1" dirty="0">
                <a:solidFill>
                  <a:srgbClr val="FFC000"/>
                </a:solidFill>
                <a:effectLst>
                  <a:outerShdw blurRad="38100" dist="38100" dir="2700000" algn="tl">
                    <a:srgbClr val="000000"/>
                  </a:outerShdw>
                </a:effectLst>
                <a:latin typeface="Times New Roman" pitchFamily="18" charset="0"/>
                <a:ea typeface="楷体_GB2312" pitchFamily="49" charset="-122"/>
              </a:rPr>
              <a:t>   </a:t>
            </a:r>
            <a:endParaRPr lang="zh-CN" altLang="en-US" sz="2400" dirty="0"/>
          </a:p>
        </p:txBody>
      </p:sp>
      <p:sp>
        <p:nvSpPr>
          <p:cNvPr id="3" name="矩形 2"/>
          <p:cNvSpPr/>
          <p:nvPr/>
        </p:nvSpPr>
        <p:spPr>
          <a:xfrm>
            <a:off x="695325" y="4876168"/>
            <a:ext cx="6096000" cy="1015663"/>
          </a:xfrm>
          <a:prstGeom prst="rect">
            <a:avLst/>
          </a:prstGeom>
        </p:spPr>
        <p:txBody>
          <a:bodyPr>
            <a:spAutoFit/>
          </a:bodyPr>
          <a:lstStyle/>
          <a:p>
            <a:r>
              <a:rPr lang="zh-CN" altLang="en-US" sz="2000" b="1" dirty="0">
                <a:solidFill>
                  <a:srgbClr val="FFC000"/>
                </a:solidFill>
                <a:latin typeface="Times New Roman" pitchFamily="18" charset="0"/>
                <a:ea typeface="楷体_GB2312" pitchFamily="49" charset="-122"/>
              </a:rPr>
              <a:t>对于推导序列：</a:t>
            </a:r>
            <a:r>
              <a:rPr lang="en-US" altLang="zh-CN" sz="2000" b="1" dirty="0">
                <a:solidFill>
                  <a:srgbClr val="FFC000"/>
                </a:solidFill>
                <a:latin typeface="Times New Roman" pitchFamily="18" charset="0"/>
                <a:ea typeface="楷体_GB2312" pitchFamily="49" charset="-122"/>
              </a:rPr>
              <a:t>S </a:t>
            </a:r>
            <a:r>
              <a:rPr lang="en-US" altLang="zh-CN" sz="2000" b="1" dirty="0">
                <a:solidFill>
                  <a:srgbClr val="FFC000"/>
                </a:solidFill>
                <a:latin typeface="Times New Roman" pitchFamily="18" charset="0"/>
                <a:ea typeface="楷体_GB2312" pitchFamily="49" charset="-122"/>
                <a:sym typeface="Symbol" pitchFamily="18" charset="2"/>
              </a:rPr>
              <a:t></a:t>
            </a:r>
            <a:r>
              <a:rPr lang="en-US" altLang="zh-CN" sz="2000" b="1" dirty="0">
                <a:solidFill>
                  <a:srgbClr val="FFC000"/>
                </a:solidFill>
                <a:latin typeface="Times New Roman" pitchFamily="18" charset="0"/>
                <a:ea typeface="楷体_GB2312" pitchFamily="49" charset="-122"/>
              </a:rPr>
              <a:t> AB </a:t>
            </a:r>
            <a:r>
              <a:rPr lang="en-US" altLang="zh-CN" sz="2000" b="1" dirty="0">
                <a:solidFill>
                  <a:srgbClr val="FFC000"/>
                </a:solidFill>
                <a:latin typeface="Times New Roman" pitchFamily="18" charset="0"/>
                <a:ea typeface="楷体_GB2312" pitchFamily="49" charset="-122"/>
                <a:sym typeface="Symbol" pitchFamily="18" charset="2"/>
              </a:rPr>
              <a:t></a:t>
            </a:r>
            <a:r>
              <a:rPr lang="en-US" altLang="zh-CN" sz="2000" b="1" dirty="0">
                <a:solidFill>
                  <a:srgbClr val="FFC000"/>
                </a:solidFill>
                <a:latin typeface="Times New Roman" pitchFamily="18" charset="0"/>
                <a:ea typeface="楷体_GB2312" pitchFamily="49" charset="-122"/>
              </a:rPr>
              <a:t> </a:t>
            </a:r>
            <a:r>
              <a:rPr lang="en-US" altLang="zh-CN" sz="2000" b="1" dirty="0" err="1">
                <a:solidFill>
                  <a:srgbClr val="FFC000"/>
                </a:solidFill>
                <a:latin typeface="Times New Roman" pitchFamily="18" charset="0"/>
                <a:ea typeface="楷体_GB2312" pitchFamily="49" charset="-122"/>
              </a:rPr>
              <a:t>ASb</a:t>
            </a:r>
            <a:r>
              <a:rPr lang="en-US" altLang="zh-CN" sz="2000" b="1" dirty="0">
                <a:solidFill>
                  <a:srgbClr val="FFC000"/>
                </a:solidFill>
                <a:latin typeface="Times New Roman" pitchFamily="18" charset="0"/>
                <a:ea typeface="楷体_GB2312" pitchFamily="49" charset="-122"/>
              </a:rPr>
              <a:t> </a:t>
            </a:r>
            <a:r>
              <a:rPr lang="en-US" altLang="zh-CN" sz="2000" b="1" dirty="0">
                <a:solidFill>
                  <a:srgbClr val="FFC000"/>
                </a:solidFill>
                <a:latin typeface="Times New Roman" pitchFamily="18" charset="0"/>
                <a:ea typeface="楷体_GB2312" pitchFamily="49" charset="-122"/>
                <a:sym typeface="Symbol" pitchFamily="18" charset="2"/>
              </a:rPr>
              <a:t></a:t>
            </a:r>
            <a:r>
              <a:rPr lang="en-US" altLang="zh-CN" sz="2000" b="1" dirty="0">
                <a:solidFill>
                  <a:srgbClr val="FFC000"/>
                </a:solidFill>
                <a:latin typeface="Times New Roman" pitchFamily="18" charset="0"/>
                <a:ea typeface="楷体_GB2312" pitchFamily="49" charset="-122"/>
              </a:rPr>
              <a:t> </a:t>
            </a:r>
            <a:r>
              <a:rPr lang="en-US" altLang="zh-CN" sz="2000" b="1" dirty="0" err="1">
                <a:solidFill>
                  <a:srgbClr val="FFC000"/>
                </a:solidFill>
                <a:latin typeface="Times New Roman" pitchFamily="18" charset="0"/>
                <a:ea typeface="楷体_GB2312" pitchFamily="49" charset="-122"/>
              </a:rPr>
              <a:t>bBSb</a:t>
            </a:r>
            <a:r>
              <a:rPr lang="en-US" altLang="zh-CN" sz="2000" b="1" dirty="0">
                <a:solidFill>
                  <a:srgbClr val="FFC000"/>
                </a:solidFill>
                <a:latin typeface="Times New Roman" pitchFamily="18" charset="0"/>
                <a:ea typeface="楷体_GB2312" pitchFamily="49" charset="-122"/>
              </a:rPr>
              <a:t> </a:t>
            </a:r>
            <a:r>
              <a:rPr lang="en-US" altLang="zh-CN" sz="2000" b="1" dirty="0">
                <a:solidFill>
                  <a:srgbClr val="FFC000"/>
                </a:solidFill>
                <a:latin typeface="Times New Roman" pitchFamily="18" charset="0"/>
                <a:ea typeface="楷体_GB2312" pitchFamily="49" charset="-122"/>
                <a:sym typeface="Symbol" pitchFamily="18" charset="2"/>
              </a:rPr>
              <a:t></a:t>
            </a:r>
            <a:r>
              <a:rPr lang="en-US" altLang="zh-CN" sz="2000" b="1" dirty="0">
                <a:solidFill>
                  <a:srgbClr val="FFC000"/>
                </a:solidFill>
                <a:latin typeface="Times New Roman" pitchFamily="18" charset="0"/>
                <a:ea typeface="楷体_GB2312" pitchFamily="49" charset="-122"/>
              </a:rPr>
              <a:t> </a:t>
            </a:r>
            <a:r>
              <a:rPr lang="en-US" altLang="zh-CN" sz="2000" b="1" dirty="0" err="1">
                <a:solidFill>
                  <a:srgbClr val="FFC000"/>
                </a:solidFill>
                <a:latin typeface="Times New Roman" pitchFamily="18" charset="0"/>
                <a:ea typeface="楷体_GB2312" pitchFamily="49" charset="-122"/>
              </a:rPr>
              <a:t>baSb</a:t>
            </a:r>
            <a:endParaRPr lang="en-US" altLang="zh-CN" sz="2000" b="1" dirty="0">
              <a:solidFill>
                <a:srgbClr val="FFC000"/>
              </a:solidFill>
              <a:latin typeface="Times New Roman" pitchFamily="18" charset="0"/>
              <a:ea typeface="楷体_GB2312" pitchFamily="49" charset="-122"/>
            </a:endParaRPr>
          </a:p>
          <a:p>
            <a:r>
              <a:rPr lang="zh-CN" altLang="en-US" sz="2000" b="1" dirty="0">
                <a:latin typeface="Times New Roman" pitchFamily="18" charset="0"/>
                <a:ea typeface="楷体_GB2312" pitchFamily="49" charset="-122"/>
                <a:cs typeface="Courier New" pitchFamily="49" charset="0"/>
              </a:rPr>
              <a:t>       我们会发现这两个推导序列虽然不同，</a:t>
            </a:r>
            <a:endParaRPr lang="en-US" altLang="zh-CN" sz="2000" b="1" dirty="0">
              <a:latin typeface="Times New Roman" pitchFamily="18" charset="0"/>
              <a:ea typeface="楷体_GB2312" pitchFamily="49" charset="-122"/>
              <a:cs typeface="Courier New" pitchFamily="49" charset="0"/>
            </a:endParaRPr>
          </a:p>
          <a:p>
            <a:r>
              <a:rPr lang="zh-CN" altLang="en-US" sz="2000" b="1" dirty="0">
                <a:latin typeface="Times New Roman" pitchFamily="18" charset="0"/>
                <a:ea typeface="楷体_GB2312" pitchFamily="49" charset="-122"/>
                <a:cs typeface="Courier New" pitchFamily="49" charset="0"/>
              </a:rPr>
              <a:t>       但他们对应的语法树是完全相同的</a:t>
            </a:r>
            <a:endParaRPr lang="zh-CN" altLang="en-US" sz="2000" dirty="0"/>
          </a:p>
        </p:txBody>
      </p:sp>
    </p:spTree>
    <p:extLst>
      <p:ext uri="{BB962C8B-B14F-4D97-AF65-F5344CB8AC3E}">
        <p14:creationId xmlns:p14="http://schemas.microsoft.com/office/powerpoint/2010/main" val="1762377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占位符 9"/>
          <p:cNvSpPr>
            <a:spLocks noGrp="1"/>
          </p:cNvSpPr>
          <p:nvPr>
            <p:ph type="dt" sz="quarter" idx="10"/>
          </p:nvPr>
        </p:nvSpPr>
        <p:spPr/>
        <p:txBody>
          <a:bodyPr/>
          <a:lstStyle/>
          <a:p>
            <a:pPr>
              <a:defRPr/>
            </a:pPr>
            <a:fld id="{49AC4BE4-C746-42A5-A3F3-09231147CB83}" type="datetime1">
              <a:rPr lang="zh-CN" altLang="en-US"/>
              <a:pPr>
                <a:defRPr/>
              </a:pPr>
              <a:t>2021/3/11</a:t>
            </a:fld>
            <a:endParaRPr lang="zh-CN" altLang="en-US"/>
          </a:p>
        </p:txBody>
      </p:sp>
      <p:sp>
        <p:nvSpPr>
          <p:cNvPr id="11366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EFC6F3F-C5FC-455F-BE07-933325AB2876}" type="slidenum">
              <a:rPr lang="zh-CN" altLang="en-US" sz="1000">
                <a:solidFill>
                  <a:srgbClr val="9B9A98"/>
                </a:solidFill>
              </a:rPr>
              <a:pPr>
                <a:spcBef>
                  <a:spcPct val="0"/>
                </a:spcBef>
                <a:buClrTx/>
                <a:buSzTx/>
                <a:buFontTx/>
                <a:buNone/>
              </a:pPr>
              <a:t>13</a:t>
            </a:fld>
            <a:endParaRPr lang="zh-CN" altLang="en-US" sz="1000">
              <a:solidFill>
                <a:srgbClr val="9B9A98"/>
              </a:solidFill>
            </a:endParaRPr>
          </a:p>
        </p:txBody>
      </p:sp>
      <p:sp>
        <p:nvSpPr>
          <p:cNvPr id="419844" name="Rectangle 4"/>
          <p:cNvSpPr>
            <a:spLocks noChangeArrowheads="1"/>
          </p:cNvSpPr>
          <p:nvPr/>
        </p:nvSpPr>
        <p:spPr bwMode="auto">
          <a:xfrm>
            <a:off x="1776414" y="2112963"/>
            <a:ext cx="8466137" cy="7175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2600" b="1" dirty="0">
                <a:latin typeface="Times New Roman" pitchFamily="18" charset="0"/>
                <a:ea typeface="楷体_GB2312" pitchFamily="49" charset="-122"/>
              </a:rPr>
              <a:t>3</a:t>
            </a:r>
            <a:r>
              <a:rPr lang="zh-CN" altLang="en-US" sz="2600" b="1" dirty="0">
                <a:latin typeface="Times New Roman" pitchFamily="18" charset="0"/>
                <a:ea typeface="楷体_GB2312" pitchFamily="49" charset="-122"/>
              </a:rPr>
              <a:t>）</a:t>
            </a:r>
            <a:r>
              <a:rPr lang="zh-CN" altLang="en-US" sz="2600" b="1" dirty="0" smtClean="0">
                <a:latin typeface="Times New Roman" pitchFamily="18" charset="0"/>
                <a:ea typeface="楷体_GB2312" pitchFamily="49" charset="-122"/>
              </a:rPr>
              <a:t>结论</a:t>
            </a:r>
            <a:r>
              <a:rPr lang="zh-CN" altLang="en-US" sz="2400" b="1" dirty="0" smtClean="0">
                <a:solidFill>
                  <a:srgbClr val="FFFF00"/>
                </a:solidFill>
                <a:latin typeface="Times New Roman" pitchFamily="18" charset="0"/>
                <a:ea typeface="楷体_GB2312" pitchFamily="49" charset="-122"/>
              </a:rPr>
              <a:t> </a:t>
            </a:r>
            <a:r>
              <a:rPr lang="zh-CN" altLang="en-US" sz="2400" b="1" dirty="0">
                <a:solidFill>
                  <a:srgbClr val="FFFF00"/>
                </a:solidFill>
                <a:latin typeface="Times New Roman" pitchFamily="18" charset="0"/>
                <a:ea typeface="楷体_GB2312" pitchFamily="49" charset="-122"/>
              </a:rPr>
              <a:t></a:t>
            </a:r>
            <a:endParaRPr lang="zh-CN" altLang="en-US" sz="2400" b="1" dirty="0">
              <a:latin typeface="Times New Roman" pitchFamily="18" charset="0"/>
              <a:ea typeface="楷体_GB2312" pitchFamily="49" charset="-122"/>
            </a:endParaRPr>
          </a:p>
        </p:txBody>
      </p:sp>
      <p:sp>
        <p:nvSpPr>
          <p:cNvPr id="419887" name="Rectangle 47"/>
          <p:cNvSpPr>
            <a:spLocks noChangeArrowheads="1"/>
          </p:cNvSpPr>
          <p:nvPr/>
        </p:nvSpPr>
        <p:spPr bwMode="auto">
          <a:xfrm>
            <a:off x="1736725" y="2676526"/>
            <a:ext cx="8618538" cy="4848225"/>
          </a:xfrm>
          <a:prstGeom prst="rect">
            <a:avLst/>
          </a:prstGeom>
          <a:noFill/>
          <a:ln w="9525">
            <a:noFill/>
            <a:miter lim="800000"/>
            <a:headEnd/>
            <a:tailEnd/>
          </a:ln>
          <a:effectLst/>
        </p:spPr>
        <p:txBody>
          <a:bodyPr/>
          <a:lstStyle/>
          <a:p>
            <a:pPr marL="419100" indent="-382588" algn="just">
              <a:lnSpc>
                <a:spcPct val="110000"/>
              </a:lnSpc>
              <a:spcBef>
                <a:spcPct val="20000"/>
              </a:spcBef>
              <a:buClr>
                <a:schemeClr val="accent1"/>
              </a:buClr>
              <a:buSzPct val="80000"/>
              <a:defRPr/>
            </a:pPr>
            <a:r>
              <a:rPr lang="zh-CN" altLang="en-US" sz="2200" b="1" dirty="0">
                <a:latin typeface="Times New Roman" pitchFamily="18" charset="0"/>
                <a:ea typeface="楷体_GB2312" pitchFamily="49" charset="-122"/>
              </a:rPr>
              <a:t>●   对于每一个语法树（或者子树）至少对应一个推导（可能是直接   </a:t>
            </a:r>
          </a:p>
          <a:p>
            <a:pPr marL="419100" indent="-382588" algn="just">
              <a:lnSpc>
                <a:spcPct val="110000"/>
              </a:lnSpc>
              <a:spcBef>
                <a:spcPct val="20000"/>
              </a:spcBef>
              <a:buClr>
                <a:schemeClr val="accent1"/>
              </a:buClr>
              <a:buSzPct val="80000"/>
              <a:defRPr/>
            </a:pPr>
            <a:r>
              <a:rPr lang="zh-CN" altLang="en-US" sz="2200" b="1" dirty="0">
                <a:latin typeface="Times New Roman" pitchFamily="18" charset="0"/>
                <a:ea typeface="楷体_GB2312" pitchFamily="49" charset="-122"/>
              </a:rPr>
              <a:t>       推导。可能是</a:t>
            </a:r>
            <a:r>
              <a:rPr lang="en-US" altLang="zh-CN" sz="2200" b="1" dirty="0">
                <a:latin typeface="Times New Roman" pitchFamily="18" charset="0"/>
                <a:ea typeface="楷体_GB2312" pitchFamily="49" charset="-122"/>
              </a:rPr>
              <a:t>n</a:t>
            </a:r>
            <a:r>
              <a:rPr lang="zh-CN" altLang="en-US" sz="2200" b="1" dirty="0">
                <a:latin typeface="Times New Roman" pitchFamily="18" charset="0"/>
                <a:ea typeface="楷体_GB2312" pitchFamily="49" charset="-122"/>
              </a:rPr>
              <a:t>步推导）</a:t>
            </a:r>
          </a:p>
          <a:p>
            <a:pPr marL="419100" indent="-382588" algn="just">
              <a:lnSpc>
                <a:spcPct val="110000"/>
              </a:lnSpc>
              <a:spcBef>
                <a:spcPct val="20000"/>
              </a:spcBef>
              <a:buClr>
                <a:schemeClr val="accent1"/>
              </a:buClr>
              <a:buSzPct val="80000"/>
              <a:defRPr/>
            </a:pPr>
            <a:r>
              <a:rPr lang="zh-CN" altLang="en-US" sz="2200" b="1" dirty="0">
                <a:latin typeface="Times New Roman" pitchFamily="18" charset="0"/>
                <a:ea typeface="楷体_GB2312" pitchFamily="49" charset="-122"/>
              </a:rPr>
              <a:t>●   对于每个推导必存在有一个语法树，语法树中每个分支对应于一 </a:t>
            </a:r>
          </a:p>
          <a:p>
            <a:pPr marL="419100" indent="-382588" algn="just">
              <a:lnSpc>
                <a:spcPct val="110000"/>
              </a:lnSpc>
              <a:spcBef>
                <a:spcPct val="20000"/>
              </a:spcBef>
              <a:buClr>
                <a:schemeClr val="accent1"/>
              </a:buClr>
              <a:buSzPct val="80000"/>
              <a:defRPr/>
            </a:pPr>
            <a:r>
              <a:rPr lang="zh-CN" altLang="en-US" sz="2200" b="1" dirty="0">
                <a:latin typeface="Times New Roman" pitchFamily="18" charset="0"/>
                <a:ea typeface="楷体_GB2312" pitchFamily="49" charset="-122"/>
              </a:rPr>
              <a:t>       个直接推导 。</a:t>
            </a:r>
          </a:p>
          <a:p>
            <a:pPr marL="419100" indent="-382588" algn="just">
              <a:lnSpc>
                <a:spcPct val="110000"/>
              </a:lnSpc>
              <a:spcBef>
                <a:spcPct val="20000"/>
              </a:spcBef>
              <a:buClr>
                <a:schemeClr val="accent1"/>
              </a:buClr>
              <a:buSzPct val="80000"/>
              <a:defRPr/>
            </a:pPr>
            <a:r>
              <a:rPr lang="zh-CN" altLang="en-US" sz="2200" b="1" dirty="0">
                <a:latin typeface="Times New Roman" pitchFamily="18" charset="0"/>
                <a:ea typeface="楷体_GB2312" pitchFamily="49" charset="-122"/>
              </a:rPr>
              <a:t>●   不同推导可能有相同的语法树。</a:t>
            </a:r>
          </a:p>
          <a:p>
            <a:pPr marL="419100" indent="-382588" algn="just">
              <a:lnSpc>
                <a:spcPct val="110000"/>
              </a:lnSpc>
              <a:spcBef>
                <a:spcPct val="20000"/>
              </a:spcBef>
              <a:buClr>
                <a:schemeClr val="accent1"/>
              </a:buClr>
              <a:buSzPct val="80000"/>
              <a:defRPr/>
            </a:pPr>
            <a:r>
              <a:rPr lang="zh-CN" altLang="en-US" sz="2200" b="1" dirty="0">
                <a:latin typeface="Times New Roman" pitchFamily="18" charset="0"/>
                <a:ea typeface="楷体_GB2312" pitchFamily="49" charset="-122"/>
              </a:rPr>
              <a:t>  如： </a:t>
            </a:r>
            <a:r>
              <a:rPr lang="en-US" altLang="zh-CN" sz="2200" b="1" dirty="0">
                <a:latin typeface="Times New Roman" pitchFamily="18" charset="0"/>
                <a:ea typeface="楷体_GB2312" pitchFamily="49" charset="-122"/>
              </a:rPr>
              <a:t>S </a:t>
            </a:r>
            <a:r>
              <a:rPr lang="en-US" altLang="zh-CN" sz="2200" b="1" dirty="0">
                <a:latin typeface="Times New Roman" pitchFamily="18" charset="0"/>
                <a:ea typeface="楷体_GB2312" pitchFamily="49" charset="-122"/>
                <a:sym typeface="Symbol" pitchFamily="18" charset="2"/>
              </a:rPr>
              <a:t></a:t>
            </a:r>
            <a:r>
              <a:rPr lang="en-US" altLang="zh-CN" sz="2200" b="1" dirty="0">
                <a:latin typeface="Times New Roman" pitchFamily="18" charset="0"/>
                <a:ea typeface="楷体_GB2312" pitchFamily="49" charset="-122"/>
              </a:rPr>
              <a:t> AB </a:t>
            </a:r>
            <a:r>
              <a:rPr lang="en-US" altLang="zh-CN" sz="2200" b="1" dirty="0">
                <a:latin typeface="Times New Roman" pitchFamily="18" charset="0"/>
                <a:ea typeface="楷体_GB2312" pitchFamily="49" charset="-122"/>
                <a:sym typeface="Symbol" pitchFamily="18" charset="2"/>
              </a:rPr>
              <a:t></a:t>
            </a:r>
            <a:r>
              <a:rPr lang="en-US" altLang="zh-CN" sz="2200" b="1" dirty="0">
                <a:latin typeface="Times New Roman" pitchFamily="18" charset="0"/>
                <a:ea typeface="楷体_GB2312" pitchFamily="49" charset="-122"/>
              </a:rPr>
              <a:t> </a:t>
            </a:r>
            <a:r>
              <a:rPr lang="en-US" altLang="zh-CN" sz="2200" b="1" dirty="0" err="1">
                <a:latin typeface="Times New Roman" pitchFamily="18" charset="0"/>
                <a:ea typeface="楷体_GB2312" pitchFamily="49" charset="-122"/>
              </a:rPr>
              <a:t>bBB</a:t>
            </a:r>
            <a:r>
              <a:rPr lang="en-US" altLang="zh-CN" sz="2200" b="1" dirty="0">
                <a:latin typeface="Times New Roman" pitchFamily="18" charset="0"/>
                <a:ea typeface="楷体_GB2312" pitchFamily="49" charset="-122"/>
              </a:rPr>
              <a:t> </a:t>
            </a:r>
            <a:r>
              <a:rPr lang="en-US" altLang="zh-CN" sz="2200" b="1" dirty="0">
                <a:latin typeface="Times New Roman" pitchFamily="18" charset="0"/>
                <a:ea typeface="楷体_GB2312" pitchFamily="49" charset="-122"/>
                <a:sym typeface="Symbol" pitchFamily="18" charset="2"/>
              </a:rPr>
              <a:t></a:t>
            </a:r>
            <a:r>
              <a:rPr lang="en-US" altLang="zh-CN" sz="2200" b="1" dirty="0">
                <a:latin typeface="Times New Roman" pitchFamily="18" charset="0"/>
                <a:ea typeface="楷体_GB2312" pitchFamily="49" charset="-122"/>
              </a:rPr>
              <a:t> </a:t>
            </a:r>
            <a:r>
              <a:rPr lang="en-US" altLang="zh-CN" sz="2200" b="1" dirty="0" err="1">
                <a:latin typeface="Times New Roman" pitchFamily="18" charset="0"/>
                <a:ea typeface="楷体_GB2312" pitchFamily="49" charset="-122"/>
              </a:rPr>
              <a:t>baB</a:t>
            </a:r>
            <a:r>
              <a:rPr lang="en-US" altLang="zh-CN" sz="2200" b="1" dirty="0">
                <a:latin typeface="Times New Roman" pitchFamily="18" charset="0"/>
                <a:ea typeface="楷体_GB2312" pitchFamily="49" charset="-122"/>
              </a:rPr>
              <a:t> </a:t>
            </a:r>
            <a:r>
              <a:rPr lang="en-US" altLang="zh-CN" sz="2200" b="1" dirty="0">
                <a:latin typeface="Times New Roman" pitchFamily="18" charset="0"/>
                <a:ea typeface="楷体_GB2312" pitchFamily="49" charset="-122"/>
                <a:sym typeface="Symbol" pitchFamily="18" charset="2"/>
              </a:rPr>
              <a:t></a:t>
            </a:r>
            <a:r>
              <a:rPr lang="en-US" altLang="zh-CN" sz="2200" b="1" dirty="0">
                <a:latin typeface="Times New Roman" pitchFamily="18" charset="0"/>
                <a:ea typeface="楷体_GB2312" pitchFamily="49" charset="-122"/>
              </a:rPr>
              <a:t> </a:t>
            </a:r>
            <a:r>
              <a:rPr lang="en-US" altLang="zh-CN" sz="2200" b="1" dirty="0" err="1">
                <a:latin typeface="Times New Roman" pitchFamily="18" charset="0"/>
                <a:ea typeface="楷体_GB2312" pitchFamily="49" charset="-122"/>
              </a:rPr>
              <a:t>baSb</a:t>
            </a:r>
            <a:endParaRPr lang="en-US" altLang="zh-CN" sz="2200" b="1" dirty="0">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en-US" altLang="zh-CN" sz="2200" b="1" dirty="0">
                <a:latin typeface="Times New Roman" pitchFamily="18" charset="0"/>
                <a:ea typeface="楷体_GB2312" pitchFamily="49" charset="-122"/>
              </a:rPr>
              <a:t>           S </a:t>
            </a:r>
            <a:r>
              <a:rPr lang="en-US" altLang="zh-CN" sz="2200" b="1" dirty="0">
                <a:latin typeface="Times New Roman" pitchFamily="18" charset="0"/>
                <a:ea typeface="楷体_GB2312" pitchFamily="49" charset="-122"/>
                <a:sym typeface="Symbol" pitchFamily="18" charset="2"/>
              </a:rPr>
              <a:t></a:t>
            </a:r>
            <a:r>
              <a:rPr lang="en-US" altLang="zh-CN" sz="2200" b="1" dirty="0">
                <a:latin typeface="Times New Roman" pitchFamily="18" charset="0"/>
                <a:ea typeface="楷体_GB2312" pitchFamily="49" charset="-122"/>
              </a:rPr>
              <a:t> AB </a:t>
            </a:r>
            <a:r>
              <a:rPr lang="en-US" altLang="zh-CN" sz="2200" b="1" dirty="0">
                <a:latin typeface="Times New Roman" pitchFamily="18" charset="0"/>
                <a:ea typeface="楷体_GB2312" pitchFamily="49" charset="-122"/>
                <a:sym typeface="Symbol" pitchFamily="18" charset="2"/>
              </a:rPr>
              <a:t></a:t>
            </a:r>
            <a:r>
              <a:rPr lang="en-US" altLang="zh-CN" sz="2200" b="1" dirty="0">
                <a:latin typeface="Times New Roman" pitchFamily="18" charset="0"/>
                <a:ea typeface="楷体_GB2312" pitchFamily="49" charset="-122"/>
              </a:rPr>
              <a:t> </a:t>
            </a:r>
            <a:r>
              <a:rPr lang="en-US" altLang="zh-CN" sz="2200" b="1" dirty="0" err="1">
                <a:latin typeface="Times New Roman" pitchFamily="18" charset="0"/>
                <a:ea typeface="楷体_GB2312" pitchFamily="49" charset="-122"/>
              </a:rPr>
              <a:t>ASb</a:t>
            </a:r>
            <a:r>
              <a:rPr lang="en-US" altLang="zh-CN" sz="2200" b="1" dirty="0">
                <a:latin typeface="Times New Roman" pitchFamily="18" charset="0"/>
                <a:ea typeface="楷体_GB2312" pitchFamily="49" charset="-122"/>
              </a:rPr>
              <a:t> </a:t>
            </a:r>
            <a:r>
              <a:rPr lang="en-US" altLang="zh-CN" sz="2200" b="1" dirty="0">
                <a:latin typeface="Times New Roman" pitchFamily="18" charset="0"/>
                <a:ea typeface="楷体_GB2312" pitchFamily="49" charset="-122"/>
                <a:sym typeface="Symbol" pitchFamily="18" charset="2"/>
              </a:rPr>
              <a:t></a:t>
            </a:r>
            <a:r>
              <a:rPr lang="en-US" altLang="zh-CN" sz="2200" b="1" dirty="0">
                <a:latin typeface="Times New Roman" pitchFamily="18" charset="0"/>
                <a:ea typeface="楷体_GB2312" pitchFamily="49" charset="-122"/>
              </a:rPr>
              <a:t> </a:t>
            </a:r>
            <a:r>
              <a:rPr lang="en-US" altLang="zh-CN" sz="2200" b="1" dirty="0" err="1">
                <a:latin typeface="Times New Roman" pitchFamily="18" charset="0"/>
                <a:ea typeface="楷体_GB2312" pitchFamily="49" charset="-122"/>
              </a:rPr>
              <a:t>bBSb</a:t>
            </a:r>
            <a:r>
              <a:rPr lang="en-US" altLang="zh-CN" sz="2200" b="1" dirty="0">
                <a:latin typeface="Times New Roman" pitchFamily="18" charset="0"/>
                <a:ea typeface="楷体_GB2312" pitchFamily="49" charset="-122"/>
              </a:rPr>
              <a:t> </a:t>
            </a:r>
            <a:r>
              <a:rPr lang="en-US" altLang="zh-CN" sz="2200" b="1" dirty="0">
                <a:latin typeface="Times New Roman" pitchFamily="18" charset="0"/>
                <a:ea typeface="楷体_GB2312" pitchFamily="49" charset="-122"/>
                <a:sym typeface="Symbol" pitchFamily="18" charset="2"/>
              </a:rPr>
              <a:t></a:t>
            </a:r>
            <a:r>
              <a:rPr lang="en-US" altLang="zh-CN" sz="2200" b="1" dirty="0">
                <a:latin typeface="Times New Roman" pitchFamily="18" charset="0"/>
                <a:ea typeface="楷体_GB2312" pitchFamily="49" charset="-122"/>
              </a:rPr>
              <a:t> </a:t>
            </a:r>
            <a:r>
              <a:rPr lang="en-US" altLang="zh-CN" sz="2200" b="1" dirty="0" err="1">
                <a:latin typeface="Times New Roman" pitchFamily="18" charset="0"/>
                <a:ea typeface="楷体_GB2312" pitchFamily="49" charset="-122"/>
              </a:rPr>
              <a:t>baSb</a:t>
            </a:r>
            <a:r>
              <a:rPr lang="en-US" altLang="zh-CN" sz="2200" b="1" dirty="0">
                <a:latin typeface="Times New Roman" pitchFamily="18" charset="0"/>
                <a:ea typeface="楷体_GB2312" pitchFamily="49" charset="-122"/>
              </a:rPr>
              <a:t> </a:t>
            </a:r>
          </a:p>
          <a:p>
            <a:pPr marL="419100" indent="-382588" algn="just">
              <a:lnSpc>
                <a:spcPct val="110000"/>
              </a:lnSpc>
              <a:spcBef>
                <a:spcPct val="20000"/>
              </a:spcBef>
              <a:buClr>
                <a:schemeClr val="accent1"/>
              </a:buClr>
              <a:buSzPct val="80000"/>
              <a:defRPr/>
            </a:pPr>
            <a:r>
              <a:rPr lang="zh-CN" altLang="en-US" sz="2200" b="1" dirty="0">
                <a:latin typeface="Times New Roman" pitchFamily="18" charset="0"/>
                <a:ea typeface="楷体_GB2312" pitchFamily="49" charset="-122"/>
              </a:rPr>
              <a:t>       同一句型的两个不同的推导对应的语法树确是相同的。</a:t>
            </a:r>
          </a:p>
          <a:p>
            <a:pPr marL="419100" indent="-382588" algn="just">
              <a:lnSpc>
                <a:spcPct val="110000"/>
              </a:lnSpc>
              <a:spcBef>
                <a:spcPct val="20000"/>
              </a:spcBef>
              <a:buClr>
                <a:schemeClr val="accent1"/>
              </a:buClr>
              <a:buSzPct val="80000"/>
              <a:defRPr/>
            </a:pPr>
            <a:r>
              <a:rPr lang="zh-CN" altLang="en-US" sz="2200" b="1" dirty="0">
                <a:latin typeface="Times New Roman" pitchFamily="18" charset="0"/>
                <a:ea typeface="楷体_GB2312" pitchFamily="49" charset="-122"/>
              </a:rPr>
              <a:t>●   树的末端结点标记从左到右连接起来就是要推导的句型或句子</a:t>
            </a:r>
          </a:p>
        </p:txBody>
      </p:sp>
      <p:sp>
        <p:nvSpPr>
          <p:cNvPr id="8"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12475661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日期占位符 9"/>
          <p:cNvSpPr>
            <a:spLocks noGrp="1"/>
          </p:cNvSpPr>
          <p:nvPr>
            <p:ph type="dt" sz="quarter" idx="10"/>
          </p:nvPr>
        </p:nvSpPr>
        <p:spPr/>
        <p:txBody>
          <a:bodyPr/>
          <a:lstStyle/>
          <a:p>
            <a:pPr>
              <a:defRPr/>
            </a:pPr>
            <a:fld id="{78954789-464C-4637-858A-88B96A913EF8}" type="datetime1">
              <a:rPr lang="zh-CN" altLang="en-US"/>
              <a:pPr>
                <a:defRPr/>
              </a:pPr>
              <a:t>2021/3/11</a:t>
            </a:fld>
            <a:endParaRPr lang="zh-CN" altLang="en-US"/>
          </a:p>
        </p:txBody>
      </p:sp>
      <p:sp>
        <p:nvSpPr>
          <p:cNvPr id="11469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6CBBB255-A6F9-4A9D-82FE-703A1B5F86A8}" type="slidenum">
              <a:rPr lang="zh-CN" altLang="en-US" sz="1000">
                <a:solidFill>
                  <a:srgbClr val="9B9A98"/>
                </a:solidFill>
              </a:rPr>
              <a:pPr>
                <a:spcBef>
                  <a:spcPct val="0"/>
                </a:spcBef>
                <a:buClrTx/>
                <a:buSzTx/>
                <a:buFontTx/>
                <a:buNone/>
              </a:pPr>
              <a:t>14</a:t>
            </a:fld>
            <a:endParaRPr lang="zh-CN" altLang="en-US" sz="1000">
              <a:solidFill>
                <a:srgbClr val="9B9A98"/>
              </a:solidFill>
            </a:endParaRPr>
          </a:p>
        </p:txBody>
      </p:sp>
      <p:sp>
        <p:nvSpPr>
          <p:cNvPr id="420867" name="Rectangle 3"/>
          <p:cNvSpPr>
            <a:spLocks noChangeArrowheads="1"/>
          </p:cNvSpPr>
          <p:nvPr/>
        </p:nvSpPr>
        <p:spPr bwMode="auto">
          <a:xfrm>
            <a:off x="1752600" y="1638300"/>
            <a:ext cx="8674100" cy="609600"/>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800" b="1" dirty="0" smtClean="0">
                <a:latin typeface="Times New Roman" pitchFamily="18" charset="0"/>
                <a:ea typeface="楷体_GB2312" pitchFamily="49" charset="-122"/>
              </a:rPr>
              <a:t>      </a:t>
            </a:r>
            <a:endParaRPr lang="zh-CN" altLang="en-US" sz="2800" b="1" dirty="0">
              <a:latin typeface="Times New Roman" pitchFamily="18" charset="0"/>
              <a:ea typeface="楷体_GB2312" pitchFamily="49" charset="-122"/>
            </a:endParaRPr>
          </a:p>
        </p:txBody>
      </p:sp>
      <p:sp>
        <p:nvSpPr>
          <p:cNvPr id="420870" name="Rectangle 6"/>
          <p:cNvSpPr>
            <a:spLocks noChangeArrowheads="1"/>
          </p:cNvSpPr>
          <p:nvPr/>
        </p:nvSpPr>
        <p:spPr bwMode="auto">
          <a:xfrm>
            <a:off x="1145297" y="2052637"/>
            <a:ext cx="6051550" cy="2249488"/>
          </a:xfrm>
          <a:prstGeom prst="rect">
            <a:avLst/>
          </a:prstGeom>
          <a:noFill/>
          <a:ln w="9525">
            <a:noFill/>
            <a:miter lim="800000"/>
            <a:headEnd/>
            <a:tailEnd/>
          </a:ln>
          <a:effectLst/>
        </p:spPr>
        <p:txBody>
          <a:bodyPr/>
          <a:lstStyle/>
          <a:p>
            <a:pPr marL="419100" indent="-382588" algn="just">
              <a:lnSpc>
                <a:spcPct val="110000"/>
              </a:lnSpc>
              <a:spcBef>
                <a:spcPct val="20000"/>
              </a:spcBef>
              <a:buClr>
                <a:schemeClr val="accent1"/>
              </a:buClr>
              <a:buSzPct val="80000"/>
              <a:defRPr/>
            </a:pPr>
            <a:r>
              <a:rPr lang="zh-CN" altLang="en-US" sz="2200" b="1" dirty="0" smtClean="0">
                <a:latin typeface="Times New Roman" pitchFamily="18" charset="0"/>
                <a:ea typeface="楷体_GB2312" pitchFamily="49" charset="-122"/>
              </a:rPr>
              <a:t>利用</a:t>
            </a:r>
            <a:r>
              <a:rPr lang="zh-CN" altLang="en-US" sz="2200" b="1" dirty="0">
                <a:latin typeface="Times New Roman" pitchFamily="18" charset="0"/>
                <a:ea typeface="楷体_GB2312" pitchFamily="49" charset="-122"/>
              </a:rPr>
              <a:t>语法树可以构造文法的</a:t>
            </a:r>
            <a:r>
              <a:rPr lang="zh-CN" altLang="en-US" sz="2200" b="1" dirty="0" smtClean="0">
                <a:latin typeface="Times New Roman" pitchFamily="18" charset="0"/>
                <a:ea typeface="楷体_GB2312" pitchFamily="49" charset="-122"/>
              </a:rPr>
              <a:t>句型，</a:t>
            </a:r>
            <a:endParaRPr lang="zh-CN" altLang="en-US" sz="2000" b="1" dirty="0">
              <a:latin typeface="Times New Roman" pitchFamily="18" charset="0"/>
              <a:ea typeface="楷体_GB2312" pitchFamily="49" charset="-122"/>
            </a:endParaRPr>
          </a:p>
        </p:txBody>
      </p:sp>
      <p:sp>
        <p:nvSpPr>
          <p:cNvPr id="420912" name="Rectangle 48"/>
          <p:cNvSpPr>
            <a:spLocks noChangeArrowheads="1"/>
          </p:cNvSpPr>
          <p:nvPr/>
        </p:nvSpPr>
        <p:spPr bwMode="auto">
          <a:xfrm>
            <a:off x="788217" y="3002446"/>
            <a:ext cx="6765710" cy="2326791"/>
          </a:xfrm>
          <a:prstGeom prst="rect">
            <a:avLst/>
          </a:prstGeom>
          <a:noFill/>
          <a:ln w="9525">
            <a:noFill/>
            <a:miter lim="800000"/>
            <a:headEnd/>
            <a:tailEnd/>
          </a:ln>
          <a:effectLst/>
        </p:spPr>
        <p:txBody>
          <a:bodyPr wrap="square">
            <a:spAutoFit/>
          </a:bodyPr>
          <a:lstStyle/>
          <a:p>
            <a:pPr algn="just" eaLnBrk="1" hangingPunct="1">
              <a:lnSpc>
                <a:spcPct val="110000"/>
              </a:lnSpc>
              <a:defRPr/>
            </a:pPr>
            <a:r>
              <a:rPr lang="zh-CN" altLang="en-US" sz="2200" b="1" dirty="0" smtClean="0">
                <a:latin typeface="Times New Roman" pitchFamily="18" charset="0"/>
                <a:ea typeface="楷体_GB2312" pitchFamily="49" charset="-122"/>
              </a:rPr>
              <a:t>    根据</a:t>
            </a:r>
            <a:r>
              <a:rPr lang="zh-CN" altLang="en-US" sz="2200" b="1" dirty="0">
                <a:latin typeface="Times New Roman" pitchFamily="18" charset="0"/>
                <a:ea typeface="楷体_GB2312" pitchFamily="49" charset="-122"/>
              </a:rPr>
              <a:t>语法树可以确定</a:t>
            </a:r>
            <a:r>
              <a:rPr lang="zh-CN" altLang="en-US" sz="2200" b="1" dirty="0">
                <a:solidFill>
                  <a:srgbClr val="FFC000"/>
                </a:solidFill>
                <a:latin typeface="Times New Roman" pitchFamily="18" charset="0"/>
                <a:ea typeface="楷体_GB2312" pitchFamily="49" charset="-122"/>
              </a:rPr>
              <a:t>短语、简单短语和句柄</a:t>
            </a:r>
            <a:r>
              <a:rPr lang="en-US" altLang="zh-CN" sz="2200" b="1" dirty="0" smtClean="0">
                <a:solidFill>
                  <a:srgbClr val="FFC000"/>
                </a:solidFill>
                <a:latin typeface="Times New Roman" pitchFamily="18" charset="0"/>
                <a:ea typeface="楷体_GB2312" pitchFamily="49" charset="-122"/>
              </a:rPr>
              <a:t>——</a:t>
            </a:r>
          </a:p>
          <a:p>
            <a:pPr algn="just" eaLnBrk="1" hangingPunct="1">
              <a:lnSpc>
                <a:spcPct val="110000"/>
              </a:lnSpc>
              <a:defRPr/>
            </a:pPr>
            <a:r>
              <a:rPr lang="en-US" altLang="zh-CN" sz="2200" b="1" dirty="0">
                <a:solidFill>
                  <a:srgbClr val="FFC000"/>
                </a:solidFill>
                <a:latin typeface="Times New Roman" pitchFamily="18" charset="0"/>
                <a:ea typeface="楷体_GB2312" pitchFamily="49" charset="-122"/>
              </a:rPr>
              <a:t> </a:t>
            </a:r>
            <a:r>
              <a:rPr lang="en-US" altLang="zh-CN" sz="2200" b="1" dirty="0" smtClean="0">
                <a:solidFill>
                  <a:srgbClr val="FFC000"/>
                </a:solidFill>
                <a:latin typeface="Times New Roman" pitchFamily="18" charset="0"/>
                <a:ea typeface="楷体_GB2312" pitchFamily="49" charset="-122"/>
              </a:rPr>
              <a:t>        </a:t>
            </a:r>
            <a:r>
              <a:rPr lang="zh-CN" altLang="en-US" sz="2200" b="1" dirty="0" smtClean="0">
                <a:solidFill>
                  <a:srgbClr val="FFC000"/>
                </a:solidFill>
                <a:latin typeface="Times New Roman" pitchFamily="18" charset="0"/>
                <a:ea typeface="楷体_GB2312" pitchFamily="49" charset="-122"/>
              </a:rPr>
              <a:t>子</a:t>
            </a:r>
            <a:r>
              <a:rPr lang="zh-CN" altLang="en-US" sz="2200" b="1" dirty="0">
                <a:solidFill>
                  <a:srgbClr val="FFC000"/>
                </a:solidFill>
                <a:latin typeface="Times New Roman" pitchFamily="18" charset="0"/>
                <a:ea typeface="楷体_GB2312" pitchFamily="49" charset="-122"/>
              </a:rPr>
              <a:t>树末端结点</a:t>
            </a:r>
            <a:r>
              <a:rPr lang="zh-CN" altLang="en-US" sz="2200" b="1" dirty="0" smtClean="0">
                <a:solidFill>
                  <a:srgbClr val="FFC000"/>
                </a:solidFill>
                <a:latin typeface="Times New Roman" pitchFamily="18" charset="0"/>
                <a:ea typeface="楷体_GB2312" pitchFamily="49" charset="-122"/>
              </a:rPr>
              <a:t>的符号串</a:t>
            </a:r>
            <a:r>
              <a:rPr lang="zh-CN" altLang="en-US" sz="2200" b="1" dirty="0">
                <a:solidFill>
                  <a:srgbClr val="FFC000"/>
                </a:solidFill>
                <a:latin typeface="Times New Roman" pitchFamily="18" charset="0"/>
                <a:ea typeface="楷体_GB2312" pitchFamily="49" charset="-122"/>
              </a:rPr>
              <a:t>是相对于子树根的短语</a:t>
            </a:r>
            <a:r>
              <a:rPr lang="zh-CN" altLang="en-US" sz="2200" b="1" dirty="0" smtClean="0">
                <a:solidFill>
                  <a:srgbClr val="FFC000"/>
                </a:solidFill>
                <a:latin typeface="Times New Roman" pitchFamily="18" charset="0"/>
                <a:ea typeface="楷体_GB2312" pitchFamily="49" charset="-122"/>
              </a:rPr>
              <a:t>，</a:t>
            </a:r>
            <a:endParaRPr lang="en-US" altLang="zh-CN" sz="2200" b="1" dirty="0" smtClean="0">
              <a:solidFill>
                <a:srgbClr val="FFC000"/>
              </a:solidFill>
              <a:latin typeface="Times New Roman" pitchFamily="18" charset="0"/>
              <a:ea typeface="楷体_GB2312" pitchFamily="49" charset="-122"/>
            </a:endParaRPr>
          </a:p>
          <a:p>
            <a:pPr algn="just" eaLnBrk="1" hangingPunct="1">
              <a:lnSpc>
                <a:spcPct val="110000"/>
              </a:lnSpc>
              <a:defRPr/>
            </a:pPr>
            <a:r>
              <a:rPr lang="en-US" altLang="zh-CN" sz="2200" b="1" dirty="0">
                <a:solidFill>
                  <a:srgbClr val="FFC000"/>
                </a:solidFill>
                <a:latin typeface="Times New Roman" pitchFamily="18" charset="0"/>
                <a:ea typeface="楷体_GB2312" pitchFamily="49" charset="-122"/>
              </a:rPr>
              <a:t> </a:t>
            </a:r>
            <a:r>
              <a:rPr lang="en-US" altLang="zh-CN" sz="2200" b="1" dirty="0" smtClean="0">
                <a:solidFill>
                  <a:srgbClr val="FFC000"/>
                </a:solidFill>
                <a:latin typeface="Times New Roman" pitchFamily="18" charset="0"/>
                <a:ea typeface="楷体_GB2312" pitchFamily="49" charset="-122"/>
              </a:rPr>
              <a:t>        </a:t>
            </a:r>
            <a:r>
              <a:rPr lang="zh-CN" altLang="en-US" sz="2200" b="1" dirty="0" smtClean="0">
                <a:solidFill>
                  <a:srgbClr val="FFC000"/>
                </a:solidFill>
                <a:latin typeface="Times New Roman" pitchFamily="18" charset="0"/>
                <a:ea typeface="楷体_GB2312" pitchFamily="49" charset="-122"/>
              </a:rPr>
              <a:t>简单子树（只有两层的子树）末端结点</a:t>
            </a:r>
            <a:r>
              <a:rPr lang="zh-CN" altLang="en-US" sz="2200" b="1" dirty="0">
                <a:solidFill>
                  <a:srgbClr val="FFC000"/>
                </a:solidFill>
                <a:latin typeface="Times New Roman" pitchFamily="18" charset="0"/>
                <a:ea typeface="楷体_GB2312" pitchFamily="49" charset="-122"/>
              </a:rPr>
              <a:t>的符号串是相对</a:t>
            </a:r>
            <a:r>
              <a:rPr lang="zh-CN" altLang="en-US" sz="2200" b="1" dirty="0" smtClean="0">
                <a:solidFill>
                  <a:srgbClr val="FFC000"/>
                </a:solidFill>
                <a:latin typeface="Times New Roman" pitchFamily="18" charset="0"/>
                <a:ea typeface="楷体_GB2312" pitchFamily="49" charset="-122"/>
              </a:rPr>
              <a:t>于简单子树根的</a:t>
            </a:r>
            <a:r>
              <a:rPr lang="zh-CN" altLang="en-US" sz="2200" b="1" dirty="0">
                <a:solidFill>
                  <a:srgbClr val="FFC000"/>
                </a:solidFill>
                <a:latin typeface="Times New Roman" pitchFamily="18" charset="0"/>
                <a:ea typeface="楷体_GB2312" pitchFamily="49" charset="-122"/>
              </a:rPr>
              <a:t>简单短语</a:t>
            </a:r>
            <a:r>
              <a:rPr lang="zh-CN" altLang="en-US" sz="2200" b="1" dirty="0" smtClean="0">
                <a:solidFill>
                  <a:srgbClr val="FFC000"/>
                </a:solidFill>
                <a:latin typeface="Times New Roman" pitchFamily="18" charset="0"/>
                <a:ea typeface="楷体_GB2312" pitchFamily="49" charset="-122"/>
              </a:rPr>
              <a:t>，</a:t>
            </a:r>
            <a:endParaRPr lang="en-US" altLang="zh-CN" sz="2200" b="1" dirty="0" smtClean="0">
              <a:solidFill>
                <a:srgbClr val="FFC000"/>
              </a:solidFill>
              <a:latin typeface="Times New Roman" pitchFamily="18" charset="0"/>
              <a:ea typeface="楷体_GB2312" pitchFamily="49" charset="-122"/>
            </a:endParaRPr>
          </a:p>
          <a:p>
            <a:pPr algn="just" eaLnBrk="1" hangingPunct="1">
              <a:lnSpc>
                <a:spcPct val="110000"/>
              </a:lnSpc>
              <a:defRPr/>
            </a:pPr>
            <a:r>
              <a:rPr lang="zh-CN" altLang="en-US" sz="2200" b="1" dirty="0" smtClean="0">
                <a:latin typeface="Times New Roman" pitchFamily="18" charset="0"/>
                <a:ea typeface="楷体_GB2312" pitchFamily="49" charset="-122"/>
                <a:cs typeface="Courier New" pitchFamily="49" charset="0"/>
              </a:rPr>
              <a:t>    </a:t>
            </a:r>
            <a:endParaRPr lang="en-US" altLang="zh-CN" sz="2200" b="1" dirty="0" smtClean="0">
              <a:latin typeface="Times New Roman" pitchFamily="18" charset="0"/>
              <a:ea typeface="楷体_GB2312" pitchFamily="49" charset="-122"/>
              <a:cs typeface="Courier New" pitchFamily="49" charset="0"/>
            </a:endParaRPr>
          </a:p>
          <a:p>
            <a:pPr algn="just" eaLnBrk="1" hangingPunct="1">
              <a:lnSpc>
                <a:spcPct val="110000"/>
              </a:lnSpc>
              <a:defRPr/>
            </a:pPr>
            <a:r>
              <a:rPr lang="en-US" altLang="zh-CN" sz="2200" b="1" dirty="0">
                <a:latin typeface="Times New Roman" pitchFamily="18" charset="0"/>
                <a:ea typeface="楷体_GB2312" pitchFamily="49" charset="-122"/>
                <a:cs typeface="Courier New" pitchFamily="49" charset="0"/>
              </a:rPr>
              <a:t> </a:t>
            </a:r>
            <a:r>
              <a:rPr lang="en-US" altLang="zh-CN" sz="2200" b="1" dirty="0" smtClean="0">
                <a:latin typeface="Times New Roman" pitchFamily="18" charset="0"/>
                <a:ea typeface="楷体_GB2312" pitchFamily="49" charset="-122"/>
                <a:cs typeface="Courier New" pitchFamily="49" charset="0"/>
              </a:rPr>
              <a:t>  </a:t>
            </a:r>
            <a:endParaRPr lang="zh-CN" altLang="en-US" sz="2200" b="1" dirty="0">
              <a:latin typeface="Times New Roman" pitchFamily="18" charset="0"/>
              <a:ea typeface="楷体_GB2312" pitchFamily="49" charset="-122"/>
              <a:cs typeface="Courier New" pitchFamily="49" charset="0"/>
            </a:endParaRPr>
          </a:p>
        </p:txBody>
      </p:sp>
      <p:sp>
        <p:nvSpPr>
          <p:cNvPr id="51"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66399" y="1953340"/>
            <a:ext cx="3810000" cy="2857500"/>
          </a:xfrm>
          <a:prstGeom prst="rect">
            <a:avLst/>
          </a:prstGeom>
        </p:spPr>
      </p:pic>
    </p:spTree>
    <p:extLst>
      <p:ext uri="{BB962C8B-B14F-4D97-AF65-F5344CB8AC3E}">
        <p14:creationId xmlns:p14="http://schemas.microsoft.com/office/powerpoint/2010/main" val="36954086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日期占位符 9"/>
          <p:cNvSpPr>
            <a:spLocks noGrp="1"/>
          </p:cNvSpPr>
          <p:nvPr>
            <p:ph type="dt" sz="quarter" idx="10"/>
          </p:nvPr>
        </p:nvSpPr>
        <p:spPr/>
        <p:txBody>
          <a:bodyPr/>
          <a:lstStyle/>
          <a:p>
            <a:pPr>
              <a:defRPr/>
            </a:pPr>
            <a:fld id="{78954789-464C-4637-858A-88B96A913EF8}" type="datetime1">
              <a:rPr lang="zh-CN" altLang="en-US"/>
              <a:pPr>
                <a:defRPr/>
              </a:pPr>
              <a:t>2021/3/11</a:t>
            </a:fld>
            <a:endParaRPr lang="zh-CN" altLang="en-US"/>
          </a:p>
        </p:txBody>
      </p:sp>
      <p:sp>
        <p:nvSpPr>
          <p:cNvPr id="11469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6CBBB255-A6F9-4A9D-82FE-703A1B5F86A8}" type="slidenum">
              <a:rPr lang="zh-CN" altLang="en-US" sz="1000">
                <a:solidFill>
                  <a:srgbClr val="9B9A98"/>
                </a:solidFill>
              </a:rPr>
              <a:pPr>
                <a:spcBef>
                  <a:spcPct val="0"/>
                </a:spcBef>
                <a:buClrTx/>
                <a:buSzTx/>
                <a:buFontTx/>
                <a:buNone/>
              </a:pPr>
              <a:t>15</a:t>
            </a:fld>
            <a:endParaRPr lang="zh-CN" altLang="en-US" sz="1000">
              <a:solidFill>
                <a:srgbClr val="9B9A98"/>
              </a:solidFill>
            </a:endParaRPr>
          </a:p>
        </p:txBody>
      </p:sp>
      <p:sp>
        <p:nvSpPr>
          <p:cNvPr id="420867" name="Rectangle 3"/>
          <p:cNvSpPr>
            <a:spLocks noChangeArrowheads="1"/>
          </p:cNvSpPr>
          <p:nvPr/>
        </p:nvSpPr>
        <p:spPr bwMode="auto">
          <a:xfrm>
            <a:off x="1752600" y="1638300"/>
            <a:ext cx="8674100" cy="609600"/>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800" b="1" dirty="0" smtClean="0">
                <a:latin typeface="Times New Roman" pitchFamily="18" charset="0"/>
                <a:ea typeface="楷体_GB2312" pitchFamily="49" charset="-122"/>
              </a:rPr>
              <a:t>      </a:t>
            </a:r>
            <a:endParaRPr lang="zh-CN" altLang="en-US" sz="2800" b="1" dirty="0">
              <a:latin typeface="Times New Roman" pitchFamily="18" charset="0"/>
              <a:ea typeface="楷体_GB2312" pitchFamily="49" charset="-122"/>
            </a:endParaRPr>
          </a:p>
        </p:txBody>
      </p:sp>
      <p:grpSp>
        <p:nvGrpSpPr>
          <p:cNvPr id="114696" name="Group 49"/>
          <p:cNvGrpSpPr>
            <a:grpSpLocks/>
          </p:cNvGrpSpPr>
          <p:nvPr/>
        </p:nvGrpSpPr>
        <p:grpSpPr bwMode="auto">
          <a:xfrm>
            <a:off x="7353300" y="1803400"/>
            <a:ext cx="3238500" cy="3251200"/>
            <a:chOff x="3470" y="927"/>
            <a:chExt cx="2223" cy="2214"/>
          </a:xfrm>
        </p:grpSpPr>
        <p:sp>
          <p:nvSpPr>
            <p:cNvPr id="420871" name="Text Box 7"/>
            <p:cNvSpPr txBox="1">
              <a:spLocks noChangeArrowheads="1"/>
            </p:cNvSpPr>
            <p:nvPr/>
          </p:nvSpPr>
          <p:spPr bwMode="auto">
            <a:xfrm>
              <a:off x="4377" y="927"/>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20872" name="Text Box 8"/>
            <p:cNvSpPr txBox="1">
              <a:spLocks noChangeArrowheads="1"/>
            </p:cNvSpPr>
            <p:nvPr/>
          </p:nvSpPr>
          <p:spPr bwMode="auto">
            <a:xfrm>
              <a:off x="4377" y="927"/>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20873" name="Text Box 9"/>
            <p:cNvSpPr txBox="1">
              <a:spLocks noChangeArrowheads="1"/>
            </p:cNvSpPr>
            <p:nvPr/>
          </p:nvSpPr>
          <p:spPr bwMode="auto">
            <a:xfrm>
              <a:off x="3878" y="1461"/>
              <a:ext cx="364"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sp>
          <p:nvSpPr>
            <p:cNvPr id="420874" name="Text Box 10"/>
            <p:cNvSpPr txBox="1">
              <a:spLocks noChangeArrowheads="1"/>
            </p:cNvSpPr>
            <p:nvPr/>
          </p:nvSpPr>
          <p:spPr bwMode="auto">
            <a:xfrm>
              <a:off x="4921" y="1461"/>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114702" name="Line 11"/>
            <p:cNvSpPr>
              <a:spLocks noChangeShapeType="1"/>
            </p:cNvSpPr>
            <p:nvPr/>
          </p:nvSpPr>
          <p:spPr bwMode="auto">
            <a:xfrm flipH="1">
              <a:off x="4059" y="1199"/>
              <a:ext cx="409"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03" name="Line 12"/>
            <p:cNvSpPr>
              <a:spLocks noChangeShapeType="1"/>
            </p:cNvSpPr>
            <p:nvPr/>
          </p:nvSpPr>
          <p:spPr bwMode="auto">
            <a:xfrm>
              <a:off x="4604" y="1199"/>
              <a:ext cx="408"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20877" name="Text Box 13"/>
            <p:cNvSpPr txBox="1">
              <a:spLocks noChangeArrowheads="1"/>
            </p:cNvSpPr>
            <p:nvPr/>
          </p:nvSpPr>
          <p:spPr bwMode="auto">
            <a:xfrm>
              <a:off x="4377" y="927"/>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20878" name="Text Box 14"/>
            <p:cNvSpPr txBox="1">
              <a:spLocks noChangeArrowheads="1"/>
            </p:cNvSpPr>
            <p:nvPr/>
          </p:nvSpPr>
          <p:spPr bwMode="auto">
            <a:xfrm>
              <a:off x="3878" y="1461"/>
              <a:ext cx="364"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sp>
          <p:nvSpPr>
            <p:cNvPr id="420879" name="Text Box 15"/>
            <p:cNvSpPr txBox="1">
              <a:spLocks noChangeArrowheads="1"/>
            </p:cNvSpPr>
            <p:nvPr/>
          </p:nvSpPr>
          <p:spPr bwMode="auto">
            <a:xfrm>
              <a:off x="4921" y="1461"/>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20880" name="Text Box 16"/>
            <p:cNvSpPr txBox="1">
              <a:spLocks noChangeArrowheads="1"/>
            </p:cNvSpPr>
            <p:nvPr/>
          </p:nvSpPr>
          <p:spPr bwMode="auto">
            <a:xfrm>
              <a:off x="3470" y="2197"/>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20881" name="Text Box 17"/>
            <p:cNvSpPr txBox="1">
              <a:spLocks noChangeArrowheads="1"/>
            </p:cNvSpPr>
            <p:nvPr/>
          </p:nvSpPr>
          <p:spPr bwMode="auto">
            <a:xfrm>
              <a:off x="4242" y="2197"/>
              <a:ext cx="364"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114709" name="Line 18"/>
            <p:cNvSpPr>
              <a:spLocks noChangeShapeType="1"/>
            </p:cNvSpPr>
            <p:nvPr/>
          </p:nvSpPr>
          <p:spPr bwMode="auto">
            <a:xfrm flipH="1">
              <a:off x="4059" y="1199"/>
              <a:ext cx="409"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10" name="Line 19"/>
            <p:cNvSpPr>
              <a:spLocks noChangeShapeType="1"/>
            </p:cNvSpPr>
            <p:nvPr/>
          </p:nvSpPr>
          <p:spPr bwMode="auto">
            <a:xfrm>
              <a:off x="4604" y="1199"/>
              <a:ext cx="408"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11" name="Line 20"/>
            <p:cNvSpPr>
              <a:spLocks noChangeShapeType="1"/>
            </p:cNvSpPr>
            <p:nvPr/>
          </p:nvSpPr>
          <p:spPr bwMode="auto">
            <a:xfrm flipH="1">
              <a:off x="3606" y="1743"/>
              <a:ext cx="317"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12" name="Line 21"/>
            <p:cNvSpPr>
              <a:spLocks noChangeShapeType="1"/>
            </p:cNvSpPr>
            <p:nvPr/>
          </p:nvSpPr>
          <p:spPr bwMode="auto">
            <a:xfrm>
              <a:off x="4105" y="1743"/>
              <a:ext cx="272"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20886" name="Text Box 22"/>
            <p:cNvSpPr txBox="1">
              <a:spLocks noChangeArrowheads="1"/>
            </p:cNvSpPr>
            <p:nvPr/>
          </p:nvSpPr>
          <p:spPr bwMode="auto">
            <a:xfrm>
              <a:off x="4377" y="927"/>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20887" name="Text Box 23"/>
            <p:cNvSpPr txBox="1">
              <a:spLocks noChangeArrowheads="1"/>
            </p:cNvSpPr>
            <p:nvPr/>
          </p:nvSpPr>
          <p:spPr bwMode="auto">
            <a:xfrm>
              <a:off x="3878" y="1461"/>
              <a:ext cx="364"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sp>
          <p:nvSpPr>
            <p:cNvPr id="420888" name="Text Box 24"/>
            <p:cNvSpPr txBox="1">
              <a:spLocks noChangeArrowheads="1"/>
            </p:cNvSpPr>
            <p:nvPr/>
          </p:nvSpPr>
          <p:spPr bwMode="auto">
            <a:xfrm>
              <a:off x="4921" y="1461"/>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20889" name="Text Box 25"/>
            <p:cNvSpPr txBox="1">
              <a:spLocks noChangeArrowheads="1"/>
            </p:cNvSpPr>
            <p:nvPr/>
          </p:nvSpPr>
          <p:spPr bwMode="auto">
            <a:xfrm>
              <a:off x="3470" y="2197"/>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20890" name="Text Box 26"/>
            <p:cNvSpPr txBox="1">
              <a:spLocks noChangeArrowheads="1"/>
            </p:cNvSpPr>
            <p:nvPr/>
          </p:nvSpPr>
          <p:spPr bwMode="auto">
            <a:xfrm>
              <a:off x="4242" y="2197"/>
              <a:ext cx="364"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114718" name="Line 27"/>
            <p:cNvSpPr>
              <a:spLocks noChangeShapeType="1"/>
            </p:cNvSpPr>
            <p:nvPr/>
          </p:nvSpPr>
          <p:spPr bwMode="auto">
            <a:xfrm flipH="1">
              <a:off x="4059" y="1199"/>
              <a:ext cx="409"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19" name="Line 28"/>
            <p:cNvSpPr>
              <a:spLocks noChangeShapeType="1"/>
            </p:cNvSpPr>
            <p:nvPr/>
          </p:nvSpPr>
          <p:spPr bwMode="auto">
            <a:xfrm>
              <a:off x="4604" y="1199"/>
              <a:ext cx="408"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20" name="Line 29"/>
            <p:cNvSpPr>
              <a:spLocks noChangeShapeType="1"/>
            </p:cNvSpPr>
            <p:nvPr/>
          </p:nvSpPr>
          <p:spPr bwMode="auto">
            <a:xfrm flipH="1">
              <a:off x="3606" y="1743"/>
              <a:ext cx="317"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21" name="Line 30"/>
            <p:cNvSpPr>
              <a:spLocks noChangeShapeType="1"/>
            </p:cNvSpPr>
            <p:nvPr/>
          </p:nvSpPr>
          <p:spPr bwMode="auto">
            <a:xfrm>
              <a:off x="4105" y="1743"/>
              <a:ext cx="272"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22" name="Line 31"/>
            <p:cNvSpPr>
              <a:spLocks noChangeShapeType="1"/>
            </p:cNvSpPr>
            <p:nvPr/>
          </p:nvSpPr>
          <p:spPr bwMode="auto">
            <a:xfrm>
              <a:off x="4377" y="2469"/>
              <a:ext cx="0" cy="363"/>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20896" name="Text Box 32"/>
            <p:cNvSpPr txBox="1">
              <a:spLocks noChangeArrowheads="1"/>
            </p:cNvSpPr>
            <p:nvPr/>
          </p:nvSpPr>
          <p:spPr bwMode="auto">
            <a:xfrm>
              <a:off x="4286" y="2786"/>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sp>
          <p:nvSpPr>
            <p:cNvPr id="420897" name="Text Box 33"/>
            <p:cNvSpPr txBox="1">
              <a:spLocks noChangeArrowheads="1"/>
            </p:cNvSpPr>
            <p:nvPr/>
          </p:nvSpPr>
          <p:spPr bwMode="auto">
            <a:xfrm>
              <a:off x="4378" y="928"/>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20898" name="Text Box 34"/>
            <p:cNvSpPr txBox="1">
              <a:spLocks noChangeArrowheads="1"/>
            </p:cNvSpPr>
            <p:nvPr/>
          </p:nvSpPr>
          <p:spPr bwMode="auto">
            <a:xfrm>
              <a:off x="3879" y="1462"/>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sp>
          <p:nvSpPr>
            <p:cNvPr id="420899" name="Text Box 35"/>
            <p:cNvSpPr txBox="1">
              <a:spLocks noChangeArrowheads="1"/>
            </p:cNvSpPr>
            <p:nvPr/>
          </p:nvSpPr>
          <p:spPr bwMode="auto">
            <a:xfrm>
              <a:off x="4921" y="1462"/>
              <a:ext cx="364"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20900" name="Text Box 36"/>
            <p:cNvSpPr txBox="1">
              <a:spLocks noChangeArrowheads="1"/>
            </p:cNvSpPr>
            <p:nvPr/>
          </p:nvSpPr>
          <p:spPr bwMode="auto">
            <a:xfrm>
              <a:off x="3471" y="2198"/>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20901" name="Text Box 37"/>
            <p:cNvSpPr txBox="1">
              <a:spLocks noChangeArrowheads="1"/>
            </p:cNvSpPr>
            <p:nvPr/>
          </p:nvSpPr>
          <p:spPr bwMode="auto">
            <a:xfrm>
              <a:off x="4242" y="2198"/>
              <a:ext cx="364"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420902" name="Text Box 38"/>
            <p:cNvSpPr txBox="1">
              <a:spLocks noChangeArrowheads="1"/>
            </p:cNvSpPr>
            <p:nvPr/>
          </p:nvSpPr>
          <p:spPr bwMode="auto">
            <a:xfrm>
              <a:off x="4605" y="2198"/>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S</a:t>
              </a:r>
            </a:p>
          </p:txBody>
        </p:sp>
        <p:sp>
          <p:nvSpPr>
            <p:cNvPr id="420903" name="Text Box 39"/>
            <p:cNvSpPr txBox="1">
              <a:spLocks noChangeArrowheads="1"/>
            </p:cNvSpPr>
            <p:nvPr/>
          </p:nvSpPr>
          <p:spPr bwMode="auto">
            <a:xfrm>
              <a:off x="5330" y="2198"/>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b</a:t>
              </a:r>
            </a:p>
          </p:txBody>
        </p:sp>
        <p:sp>
          <p:nvSpPr>
            <p:cNvPr id="114731" name="Line 40"/>
            <p:cNvSpPr>
              <a:spLocks noChangeShapeType="1"/>
            </p:cNvSpPr>
            <p:nvPr/>
          </p:nvSpPr>
          <p:spPr bwMode="auto">
            <a:xfrm flipH="1">
              <a:off x="4060" y="1200"/>
              <a:ext cx="409"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32" name="Line 41"/>
            <p:cNvSpPr>
              <a:spLocks noChangeShapeType="1"/>
            </p:cNvSpPr>
            <p:nvPr/>
          </p:nvSpPr>
          <p:spPr bwMode="auto">
            <a:xfrm>
              <a:off x="4605" y="1200"/>
              <a:ext cx="408"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33" name="Line 42"/>
            <p:cNvSpPr>
              <a:spLocks noChangeShapeType="1"/>
            </p:cNvSpPr>
            <p:nvPr/>
          </p:nvSpPr>
          <p:spPr bwMode="auto">
            <a:xfrm flipH="1">
              <a:off x="3607" y="1744"/>
              <a:ext cx="317"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34" name="Line 43"/>
            <p:cNvSpPr>
              <a:spLocks noChangeShapeType="1"/>
            </p:cNvSpPr>
            <p:nvPr/>
          </p:nvSpPr>
          <p:spPr bwMode="auto">
            <a:xfrm>
              <a:off x="4106" y="1744"/>
              <a:ext cx="272"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35" name="Line 44"/>
            <p:cNvSpPr>
              <a:spLocks noChangeShapeType="1"/>
            </p:cNvSpPr>
            <p:nvPr/>
          </p:nvSpPr>
          <p:spPr bwMode="auto">
            <a:xfrm flipH="1">
              <a:off x="4741" y="1744"/>
              <a:ext cx="272"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36" name="Line 45"/>
            <p:cNvSpPr>
              <a:spLocks noChangeShapeType="1"/>
            </p:cNvSpPr>
            <p:nvPr/>
          </p:nvSpPr>
          <p:spPr bwMode="auto">
            <a:xfrm>
              <a:off x="5149" y="1744"/>
              <a:ext cx="318"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4737" name="Line 46"/>
            <p:cNvSpPr>
              <a:spLocks noChangeShapeType="1"/>
            </p:cNvSpPr>
            <p:nvPr/>
          </p:nvSpPr>
          <p:spPr bwMode="auto">
            <a:xfrm>
              <a:off x="4378" y="2470"/>
              <a:ext cx="0" cy="363"/>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20911" name="Text Box 47"/>
            <p:cNvSpPr txBox="1">
              <a:spLocks noChangeArrowheads="1"/>
            </p:cNvSpPr>
            <p:nvPr/>
          </p:nvSpPr>
          <p:spPr bwMode="auto">
            <a:xfrm>
              <a:off x="4287" y="2787"/>
              <a:ext cx="363" cy="354"/>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t>a</a:t>
              </a:r>
            </a:p>
          </p:txBody>
        </p:sp>
      </p:grpSp>
      <p:sp>
        <p:nvSpPr>
          <p:cNvPr id="420912" name="Rectangle 48"/>
          <p:cNvSpPr>
            <a:spLocks noChangeArrowheads="1"/>
          </p:cNvSpPr>
          <p:nvPr/>
        </p:nvSpPr>
        <p:spPr bwMode="auto">
          <a:xfrm>
            <a:off x="597177" y="2555116"/>
            <a:ext cx="5498824" cy="1954381"/>
          </a:xfrm>
          <a:prstGeom prst="rect">
            <a:avLst/>
          </a:prstGeom>
          <a:noFill/>
          <a:ln w="9525">
            <a:noFill/>
            <a:miter lim="800000"/>
            <a:headEnd/>
            <a:tailEnd/>
          </a:ln>
          <a:effectLst/>
        </p:spPr>
        <p:txBody>
          <a:bodyPr wrap="square">
            <a:spAutoFit/>
          </a:bodyPr>
          <a:lstStyle/>
          <a:p>
            <a:pPr algn="just" eaLnBrk="1" hangingPunct="1">
              <a:lnSpc>
                <a:spcPct val="110000"/>
              </a:lnSpc>
              <a:defRPr/>
            </a:pPr>
            <a:r>
              <a:rPr lang="zh-CN" altLang="en-US" sz="2200" b="1" dirty="0" smtClean="0">
                <a:latin typeface="Times New Roman" pitchFamily="18" charset="0"/>
                <a:ea typeface="楷体_GB2312" pitchFamily="49" charset="-122"/>
                <a:cs typeface="Courier New" pitchFamily="49" charset="0"/>
              </a:rPr>
              <a:t>    </a:t>
            </a:r>
            <a:endParaRPr lang="en-US" altLang="zh-CN" sz="2200" b="1" dirty="0" smtClean="0">
              <a:latin typeface="Times New Roman" pitchFamily="18" charset="0"/>
              <a:ea typeface="楷体_GB2312" pitchFamily="49" charset="-122"/>
              <a:cs typeface="Courier New" pitchFamily="49" charset="0"/>
            </a:endParaRPr>
          </a:p>
          <a:p>
            <a:pPr algn="just" eaLnBrk="1" hangingPunct="1">
              <a:lnSpc>
                <a:spcPct val="110000"/>
              </a:lnSpc>
              <a:defRPr/>
            </a:pPr>
            <a:r>
              <a:rPr lang="en-US" altLang="zh-CN" sz="2200" b="1" dirty="0">
                <a:latin typeface="Times New Roman" pitchFamily="18" charset="0"/>
                <a:ea typeface="楷体_GB2312" pitchFamily="49" charset="-122"/>
                <a:cs typeface="Courier New" pitchFamily="49" charset="0"/>
              </a:rPr>
              <a:t> </a:t>
            </a:r>
            <a:r>
              <a:rPr lang="en-US" altLang="zh-CN" sz="2200" b="1" dirty="0" smtClean="0">
                <a:latin typeface="Times New Roman" pitchFamily="18" charset="0"/>
                <a:ea typeface="楷体_GB2312" pitchFamily="49" charset="-122"/>
                <a:cs typeface="Courier New" pitchFamily="49" charset="0"/>
              </a:rPr>
              <a:t>  </a:t>
            </a:r>
            <a:r>
              <a:rPr lang="zh-CN" altLang="en-US" sz="2200" b="1" dirty="0" smtClean="0">
                <a:latin typeface="Times New Roman" pitchFamily="18" charset="0"/>
                <a:ea typeface="楷体_GB2312" pitchFamily="49" charset="-122"/>
                <a:cs typeface="Courier New" pitchFamily="49" charset="0"/>
              </a:rPr>
              <a:t>从</a:t>
            </a:r>
            <a:r>
              <a:rPr lang="zh-CN" altLang="en-US" sz="2200" b="1" dirty="0">
                <a:latin typeface="Times New Roman" pitchFamily="18" charset="0"/>
                <a:ea typeface="楷体_GB2312" pitchFamily="49" charset="-122"/>
                <a:cs typeface="Courier New" pitchFamily="49" charset="0"/>
              </a:rPr>
              <a:t>右图语法树可直观看出</a:t>
            </a:r>
            <a:r>
              <a:rPr lang="zh-CN" altLang="en-US" sz="2200" b="1" dirty="0" smtClean="0">
                <a:latin typeface="Times New Roman" pitchFamily="18" charset="0"/>
                <a:ea typeface="楷体_GB2312" pitchFamily="49" charset="-122"/>
                <a:cs typeface="Courier New" pitchFamily="49" charset="0"/>
              </a:rPr>
              <a:t>：</a:t>
            </a:r>
            <a:endParaRPr lang="en-US" altLang="zh-CN" sz="2200" b="1" dirty="0" smtClean="0">
              <a:latin typeface="Times New Roman" pitchFamily="18" charset="0"/>
              <a:ea typeface="楷体_GB2312" pitchFamily="49" charset="-122"/>
              <a:cs typeface="Courier New" pitchFamily="49" charset="0"/>
            </a:endParaRPr>
          </a:p>
          <a:p>
            <a:pPr algn="just" eaLnBrk="1" hangingPunct="1">
              <a:lnSpc>
                <a:spcPct val="110000"/>
              </a:lnSpc>
              <a:defRPr/>
            </a:pPr>
            <a:r>
              <a:rPr lang="en-US" altLang="zh-CN" sz="2200" b="1" dirty="0">
                <a:latin typeface="Times New Roman" pitchFamily="18" charset="0"/>
                <a:ea typeface="楷体_GB2312" pitchFamily="49" charset="-122"/>
                <a:cs typeface="Courier New" pitchFamily="49" charset="0"/>
              </a:rPr>
              <a:t> </a:t>
            </a:r>
            <a:r>
              <a:rPr lang="en-US" altLang="zh-CN" sz="2200" b="1" dirty="0" smtClean="0">
                <a:latin typeface="Times New Roman" pitchFamily="18" charset="0"/>
                <a:ea typeface="楷体_GB2312" pitchFamily="49" charset="-122"/>
                <a:cs typeface="Courier New" pitchFamily="49" charset="0"/>
              </a:rPr>
              <a:t>           </a:t>
            </a:r>
            <a:r>
              <a:rPr lang="en-US" altLang="zh-CN" sz="2200" b="1" dirty="0" err="1" smtClean="0">
                <a:latin typeface="Times New Roman" pitchFamily="18" charset="0"/>
                <a:ea typeface="楷体_GB2312" pitchFamily="49" charset="-122"/>
                <a:cs typeface="Courier New" pitchFamily="49" charset="0"/>
              </a:rPr>
              <a:t>ba</a:t>
            </a:r>
            <a:r>
              <a:rPr lang="zh-CN" altLang="en-US" sz="2200" b="1" dirty="0">
                <a:latin typeface="Times New Roman" pitchFamily="18" charset="0"/>
                <a:ea typeface="楷体_GB2312" pitchFamily="49" charset="-122"/>
                <a:cs typeface="Courier New" pitchFamily="49" charset="0"/>
              </a:rPr>
              <a:t>是句型</a:t>
            </a:r>
            <a:r>
              <a:rPr lang="en-US" altLang="zh-CN" sz="2200" b="1" dirty="0" err="1">
                <a:latin typeface="Times New Roman" pitchFamily="18" charset="0"/>
                <a:ea typeface="楷体_GB2312" pitchFamily="49" charset="-122"/>
                <a:cs typeface="Courier New" pitchFamily="49" charset="0"/>
              </a:rPr>
              <a:t>baSb</a:t>
            </a:r>
            <a:r>
              <a:rPr lang="zh-CN" altLang="en-US" sz="2200" b="1" dirty="0">
                <a:latin typeface="Times New Roman" pitchFamily="18" charset="0"/>
                <a:ea typeface="楷体_GB2312" pitchFamily="49" charset="-122"/>
                <a:cs typeface="Courier New" pitchFamily="49" charset="0"/>
              </a:rPr>
              <a:t>，相对于</a:t>
            </a:r>
            <a:r>
              <a:rPr lang="en-US" altLang="zh-CN" sz="2200" b="1" dirty="0">
                <a:latin typeface="Times New Roman" pitchFamily="18" charset="0"/>
                <a:ea typeface="楷体_GB2312" pitchFamily="49" charset="-122"/>
                <a:cs typeface="Courier New" pitchFamily="49" charset="0"/>
              </a:rPr>
              <a:t>A</a:t>
            </a:r>
            <a:r>
              <a:rPr lang="zh-CN" altLang="en-US" sz="2200" b="1" dirty="0">
                <a:latin typeface="Times New Roman" pitchFamily="18" charset="0"/>
                <a:ea typeface="楷体_GB2312" pitchFamily="49" charset="-122"/>
                <a:cs typeface="Courier New" pitchFamily="49" charset="0"/>
              </a:rPr>
              <a:t>的</a:t>
            </a:r>
            <a:r>
              <a:rPr lang="zh-CN" altLang="en-US" sz="2200" b="1" dirty="0" smtClean="0">
                <a:latin typeface="Times New Roman" pitchFamily="18" charset="0"/>
                <a:ea typeface="楷体_GB2312" pitchFamily="49" charset="-122"/>
                <a:cs typeface="Courier New" pitchFamily="49" charset="0"/>
              </a:rPr>
              <a:t>短语，</a:t>
            </a:r>
            <a:endParaRPr lang="en-US" altLang="zh-CN" sz="2200" b="1" dirty="0" smtClean="0">
              <a:latin typeface="Times New Roman" pitchFamily="18" charset="0"/>
              <a:ea typeface="楷体_GB2312" pitchFamily="49" charset="-122"/>
              <a:cs typeface="Courier New" pitchFamily="49" charset="0"/>
            </a:endParaRPr>
          </a:p>
          <a:p>
            <a:pPr algn="just" eaLnBrk="1" hangingPunct="1">
              <a:lnSpc>
                <a:spcPct val="110000"/>
              </a:lnSpc>
              <a:defRPr/>
            </a:pPr>
            <a:r>
              <a:rPr lang="en-US" altLang="zh-CN" sz="2200" b="1" dirty="0">
                <a:latin typeface="Times New Roman" pitchFamily="18" charset="0"/>
                <a:ea typeface="楷体_GB2312" pitchFamily="49" charset="-122"/>
                <a:cs typeface="Courier New" pitchFamily="49" charset="0"/>
              </a:rPr>
              <a:t> </a:t>
            </a:r>
            <a:r>
              <a:rPr lang="en-US" altLang="zh-CN" sz="2200" b="1" dirty="0" smtClean="0">
                <a:latin typeface="Times New Roman" pitchFamily="18" charset="0"/>
                <a:ea typeface="楷体_GB2312" pitchFamily="49" charset="-122"/>
                <a:cs typeface="Courier New" pitchFamily="49" charset="0"/>
              </a:rPr>
              <a:t>           Sb</a:t>
            </a:r>
            <a:r>
              <a:rPr lang="zh-CN" altLang="en-US" sz="2200" b="1" dirty="0">
                <a:latin typeface="Times New Roman" pitchFamily="18" charset="0"/>
                <a:ea typeface="楷体_GB2312" pitchFamily="49" charset="-122"/>
                <a:cs typeface="Courier New" pitchFamily="49" charset="0"/>
              </a:rPr>
              <a:t>是句型</a:t>
            </a:r>
            <a:r>
              <a:rPr lang="en-US" altLang="zh-CN" sz="2200" b="1" dirty="0" err="1">
                <a:latin typeface="Times New Roman" pitchFamily="18" charset="0"/>
                <a:ea typeface="楷体_GB2312" pitchFamily="49" charset="-122"/>
                <a:cs typeface="Courier New" pitchFamily="49" charset="0"/>
              </a:rPr>
              <a:t>baSb</a:t>
            </a:r>
            <a:r>
              <a:rPr lang="zh-CN" altLang="en-US" sz="2200" b="1" dirty="0">
                <a:latin typeface="Times New Roman" pitchFamily="18" charset="0"/>
                <a:ea typeface="楷体_GB2312" pitchFamily="49" charset="-122"/>
                <a:cs typeface="Courier New" pitchFamily="49" charset="0"/>
              </a:rPr>
              <a:t>相对于</a:t>
            </a:r>
            <a:r>
              <a:rPr lang="en-US" altLang="zh-CN" sz="2200" b="1" dirty="0">
                <a:latin typeface="Times New Roman" pitchFamily="18" charset="0"/>
                <a:ea typeface="楷体_GB2312" pitchFamily="49" charset="-122"/>
                <a:cs typeface="Courier New" pitchFamily="49" charset="0"/>
              </a:rPr>
              <a:t>B</a:t>
            </a:r>
            <a:r>
              <a:rPr lang="zh-CN" altLang="en-US" sz="2200" b="1" dirty="0">
                <a:latin typeface="Times New Roman" pitchFamily="18" charset="0"/>
                <a:ea typeface="楷体_GB2312" pitchFamily="49" charset="-122"/>
                <a:cs typeface="Courier New" pitchFamily="49" charset="0"/>
              </a:rPr>
              <a:t>的简单短语</a:t>
            </a:r>
            <a:r>
              <a:rPr lang="zh-CN" altLang="en-US" sz="2200" b="1" dirty="0" smtClean="0">
                <a:latin typeface="Times New Roman" pitchFamily="18" charset="0"/>
                <a:ea typeface="楷体_GB2312" pitchFamily="49" charset="-122"/>
                <a:cs typeface="Courier New" pitchFamily="49" charset="0"/>
              </a:rPr>
              <a:t>，</a:t>
            </a:r>
            <a:endParaRPr lang="en-US" altLang="zh-CN" sz="2200" b="1" dirty="0" smtClean="0">
              <a:latin typeface="Times New Roman" pitchFamily="18" charset="0"/>
              <a:ea typeface="楷体_GB2312" pitchFamily="49" charset="-122"/>
              <a:cs typeface="Courier New" pitchFamily="49" charset="0"/>
            </a:endParaRPr>
          </a:p>
          <a:p>
            <a:pPr algn="just" eaLnBrk="1" hangingPunct="1">
              <a:lnSpc>
                <a:spcPct val="110000"/>
              </a:lnSpc>
              <a:defRPr/>
            </a:pPr>
            <a:r>
              <a:rPr lang="en-US" altLang="zh-CN" sz="2200" b="1" dirty="0">
                <a:latin typeface="Times New Roman" pitchFamily="18" charset="0"/>
                <a:ea typeface="楷体_GB2312" pitchFamily="49" charset="-122"/>
                <a:cs typeface="Courier New" pitchFamily="49" charset="0"/>
              </a:rPr>
              <a:t> </a:t>
            </a:r>
            <a:r>
              <a:rPr lang="en-US" altLang="zh-CN" sz="2200" b="1" dirty="0" smtClean="0">
                <a:latin typeface="Times New Roman" pitchFamily="18" charset="0"/>
                <a:ea typeface="楷体_GB2312" pitchFamily="49" charset="-122"/>
                <a:cs typeface="Courier New" pitchFamily="49" charset="0"/>
              </a:rPr>
              <a:t>           a</a:t>
            </a:r>
            <a:r>
              <a:rPr lang="zh-CN" altLang="en-US" sz="2200" b="1" dirty="0">
                <a:latin typeface="Times New Roman" pitchFamily="18" charset="0"/>
                <a:ea typeface="楷体_GB2312" pitchFamily="49" charset="-122"/>
                <a:cs typeface="Courier New" pitchFamily="49" charset="0"/>
              </a:rPr>
              <a:t>是句型</a:t>
            </a:r>
            <a:r>
              <a:rPr lang="en-US" altLang="zh-CN" sz="2200" b="1" dirty="0" err="1">
                <a:latin typeface="Times New Roman" pitchFamily="18" charset="0"/>
                <a:ea typeface="楷体_GB2312" pitchFamily="49" charset="-122"/>
                <a:cs typeface="Courier New" pitchFamily="49" charset="0"/>
              </a:rPr>
              <a:t>baSb</a:t>
            </a:r>
            <a:r>
              <a:rPr lang="zh-CN" altLang="en-US" sz="2200" b="1" dirty="0">
                <a:latin typeface="Times New Roman" pitchFamily="18" charset="0"/>
                <a:ea typeface="楷体_GB2312" pitchFamily="49" charset="-122"/>
                <a:cs typeface="Courier New" pitchFamily="49" charset="0"/>
              </a:rPr>
              <a:t>相对于</a:t>
            </a:r>
            <a:r>
              <a:rPr lang="en-US" altLang="zh-CN" sz="2200" b="1" dirty="0" smtClean="0">
                <a:latin typeface="Times New Roman" pitchFamily="18" charset="0"/>
                <a:ea typeface="楷体_GB2312" pitchFamily="49" charset="-122"/>
                <a:cs typeface="Courier New" pitchFamily="49" charset="0"/>
              </a:rPr>
              <a:t>B</a:t>
            </a:r>
            <a:r>
              <a:rPr lang="zh-CN" altLang="en-US" sz="2200" b="1" dirty="0" smtClean="0">
                <a:latin typeface="Times New Roman" pitchFamily="18" charset="0"/>
                <a:ea typeface="楷体_GB2312" pitchFamily="49" charset="-122"/>
                <a:cs typeface="Courier New" pitchFamily="49" charset="0"/>
              </a:rPr>
              <a:t>简单短语</a:t>
            </a:r>
            <a:endParaRPr lang="zh-CN" altLang="en-US" sz="2200" b="1" dirty="0">
              <a:latin typeface="Times New Roman" pitchFamily="18" charset="0"/>
              <a:ea typeface="楷体_GB2312" pitchFamily="49" charset="-122"/>
              <a:cs typeface="Courier New" pitchFamily="49" charset="0"/>
            </a:endParaRPr>
          </a:p>
        </p:txBody>
      </p:sp>
      <p:sp>
        <p:nvSpPr>
          <p:cNvPr id="51"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
        <p:nvSpPr>
          <p:cNvPr id="2" name="椭圆 1"/>
          <p:cNvSpPr/>
          <p:nvPr/>
        </p:nvSpPr>
        <p:spPr>
          <a:xfrm>
            <a:off x="7195251" y="2570554"/>
            <a:ext cx="1896455" cy="2763982"/>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9104851" y="2443010"/>
            <a:ext cx="1896455" cy="2763982"/>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8076059" y="3523413"/>
            <a:ext cx="994826" cy="1877888"/>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76359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3" grpId="0" animBg="1"/>
      <p:bldP spid="5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58D170DC-5E0A-40D0-9011-8F133BB19481}" type="datetime1">
              <a:rPr lang="zh-CN" altLang="en-US"/>
              <a:pPr>
                <a:defRPr/>
              </a:pPr>
              <a:t>2021/3/11</a:t>
            </a:fld>
            <a:endParaRPr lang="zh-CN" altLang="en-US"/>
          </a:p>
        </p:txBody>
      </p:sp>
      <p:sp>
        <p:nvSpPr>
          <p:cNvPr id="10342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87BDAF9F-A322-46D5-AD05-4DEB47AEA168}" type="slidenum">
              <a:rPr lang="zh-CN" altLang="en-US" sz="1000">
                <a:solidFill>
                  <a:srgbClr val="9B9A98"/>
                </a:solidFill>
              </a:rPr>
              <a:pPr>
                <a:spcBef>
                  <a:spcPct val="0"/>
                </a:spcBef>
                <a:buClrTx/>
                <a:buSzTx/>
                <a:buFontTx/>
                <a:buNone/>
              </a:pPr>
              <a:t>16</a:t>
            </a:fld>
            <a:endParaRPr lang="zh-CN" altLang="en-US" sz="1000">
              <a:solidFill>
                <a:srgbClr val="9B9A98"/>
              </a:solidFill>
            </a:endParaRPr>
          </a:p>
        </p:txBody>
      </p:sp>
      <p:sp>
        <p:nvSpPr>
          <p:cNvPr id="408580" name="Rectangle 4"/>
          <p:cNvSpPr>
            <a:spLocks noChangeArrowheads="1"/>
          </p:cNvSpPr>
          <p:nvPr/>
        </p:nvSpPr>
        <p:spPr bwMode="auto">
          <a:xfrm>
            <a:off x="506951" y="1952336"/>
            <a:ext cx="8674100" cy="4267200"/>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句柄</a:t>
            </a:r>
            <a:endPar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r>
              <a:rPr lang="zh-CN" altLang="en-US" sz="2800" b="1" dirty="0">
                <a:effectLst>
                  <a:outerShdw blurRad="38100" dist="38100" dir="2700000" algn="tl">
                    <a:srgbClr val="000000"/>
                  </a:outerShdw>
                </a:effectLst>
                <a:latin typeface="Times New Roman" pitchFamily="18" charset="0"/>
                <a:ea typeface="楷体_GB2312" pitchFamily="49" charset="-122"/>
              </a:rPr>
              <a:t>      定义： </a:t>
            </a:r>
            <a:r>
              <a:rPr lang="zh-CN" altLang="en-US" sz="2800" b="1" dirty="0">
                <a:effectLst>
                  <a:outerShdw blurRad="38100" dist="38100" dir="2700000" algn="tl">
                    <a:srgbClr val="000000"/>
                  </a:outerShdw>
                </a:effectLst>
                <a:latin typeface="Times New Roman" pitchFamily="18" charset="0"/>
                <a:ea typeface="楷体_GB2312" pitchFamily="49" charset="-122"/>
                <a:cs typeface="Courier New" pitchFamily="49" charset="0"/>
              </a:rPr>
              <a:t>一个句型</a:t>
            </a:r>
            <a:r>
              <a:rPr lang="zh-CN" altLang="en-US" sz="2800" b="1" dirty="0">
                <a:solidFill>
                  <a:srgbClr val="FFC000"/>
                </a:solidFill>
                <a:latin typeface="Times New Roman" pitchFamily="18" charset="0"/>
                <a:ea typeface="楷体_GB2312" pitchFamily="49" charset="-122"/>
                <a:cs typeface="Courier New" pitchFamily="49" charset="0"/>
              </a:rPr>
              <a:t>最左边的简单短语</a:t>
            </a:r>
            <a:r>
              <a:rPr lang="zh-CN" altLang="en-US" sz="2800" b="1" dirty="0">
                <a:effectLst>
                  <a:outerShdw blurRad="38100" dist="38100" dir="2700000" algn="tl">
                    <a:srgbClr val="000000"/>
                  </a:outerShdw>
                </a:effectLst>
                <a:latin typeface="Times New Roman" pitchFamily="18" charset="0"/>
                <a:ea typeface="楷体_GB2312" pitchFamily="49" charset="-122"/>
                <a:cs typeface="Courier New" pitchFamily="49" charset="0"/>
              </a:rPr>
              <a:t>称为该句型</a:t>
            </a:r>
            <a:r>
              <a:rPr lang="zh-CN" altLang="en-US" sz="2800" b="1" dirty="0">
                <a:effectLst>
                  <a:outerShdw blurRad="38100" dist="38100" dir="2700000" algn="tl">
                    <a:srgbClr val="000000"/>
                  </a:outerShdw>
                </a:effectLst>
                <a:latin typeface="Times New Roman" pitchFamily="18" charset="0"/>
                <a:ea typeface="楷体_GB2312" pitchFamily="49" charset="-122"/>
              </a:rPr>
              <a:t>的</a:t>
            </a:r>
          </a:p>
          <a:p>
            <a:pPr marL="419100" indent="-382588" algn="just">
              <a:lnSpc>
                <a:spcPct val="120000"/>
              </a:lnSpc>
              <a:spcBef>
                <a:spcPct val="20000"/>
              </a:spcBef>
              <a:buClr>
                <a:schemeClr val="accent1"/>
              </a:buClr>
              <a:buSzPct val="80000"/>
              <a:defRPr/>
            </a:pP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句柄（或柄短语</a:t>
            </a:r>
            <a:r>
              <a:rPr lang="zh-CN" altLang="en-US" sz="2800" b="1" dirty="0">
                <a:solidFill>
                  <a:schemeClr val="tx2"/>
                </a:solidFill>
                <a:effectLst>
                  <a:outerShdw blurRad="38100" dist="38100" dir="2700000" algn="tl">
                    <a:srgbClr val="000000"/>
                  </a:outerShdw>
                </a:effectLst>
                <a:latin typeface="Times New Roman" pitchFamily="18" charset="0"/>
                <a:ea typeface="楷体_GB2312" pitchFamily="49" charset="-122"/>
              </a:rPr>
              <a:t>）</a:t>
            </a:r>
            <a:r>
              <a:rPr lang="zh-CN" altLang="en-US" sz="2800" b="1" dirty="0">
                <a:effectLst>
                  <a:outerShdw blurRad="38100" dist="38100" dir="2700000" algn="tl">
                    <a:srgbClr val="000000"/>
                  </a:outerShdw>
                </a:effectLst>
                <a:latin typeface="Times New Roman" pitchFamily="18" charset="0"/>
                <a:ea typeface="楷体_GB2312" pitchFamily="49" charset="-122"/>
              </a:rPr>
              <a:t>，而且句柄最左边的符号称</a:t>
            </a: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句柄的</a:t>
            </a:r>
          </a:p>
          <a:p>
            <a:pPr marL="419100" indent="-382588" algn="just">
              <a:lnSpc>
                <a:spcPct val="120000"/>
              </a:lnSpc>
              <a:spcBef>
                <a:spcPct val="20000"/>
              </a:spcBef>
              <a:buClr>
                <a:schemeClr val="accent1"/>
              </a:buClr>
              <a:buSzPct val="80000"/>
              <a:defRPr/>
            </a:pP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头，句柄最右边的符号称句柄的尾</a:t>
            </a:r>
            <a:r>
              <a:rPr lang="zh-CN" altLang="en-US" sz="2800" b="1" dirty="0" smtClean="0">
                <a:solidFill>
                  <a:srgbClr val="FFC000"/>
                </a:solidFill>
                <a:effectLst>
                  <a:outerShdw blurRad="38100" dist="38100" dir="2700000" algn="tl">
                    <a:srgbClr val="000000"/>
                  </a:outerShdw>
                </a:effectLst>
                <a:latin typeface="Times New Roman" pitchFamily="18" charset="0"/>
                <a:ea typeface="楷体_GB2312" pitchFamily="49" charset="-122"/>
              </a:rPr>
              <a:t>。</a:t>
            </a:r>
            <a:endPar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endParaRPr>
          </a:p>
        </p:txBody>
      </p:sp>
    </p:spTree>
    <p:extLst>
      <p:ext uri="{BB962C8B-B14F-4D97-AF65-F5344CB8AC3E}">
        <p14:creationId xmlns:p14="http://schemas.microsoft.com/office/powerpoint/2010/main" val="320002995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08580"/>
                                        </p:tgtEl>
                                        <p:attrNameLst>
                                          <p:attrName>style.visibility</p:attrName>
                                        </p:attrNameLst>
                                      </p:cBhvr>
                                      <p:to>
                                        <p:strVal val="visible"/>
                                      </p:to>
                                    </p:set>
                                    <p:anim calcmode="lin" valueType="num">
                                      <p:cBhvr additive="base">
                                        <p:cTn id="7" dur="500" fill="hold"/>
                                        <p:tgtEl>
                                          <p:spTgt spid="408580"/>
                                        </p:tgtEl>
                                        <p:attrNameLst>
                                          <p:attrName>ppt_x</p:attrName>
                                        </p:attrNameLst>
                                      </p:cBhvr>
                                      <p:tavLst>
                                        <p:tav tm="0">
                                          <p:val>
                                            <p:strVal val="0-#ppt_w/2"/>
                                          </p:val>
                                        </p:tav>
                                        <p:tav tm="100000">
                                          <p:val>
                                            <p:strVal val="#ppt_x"/>
                                          </p:val>
                                        </p:tav>
                                      </p:tavLst>
                                    </p:anim>
                                    <p:anim calcmode="lin" valueType="num">
                                      <p:cBhvr additive="base">
                                        <p:cTn id="8" dur="500" fill="hold"/>
                                        <p:tgtEl>
                                          <p:spTgt spid="408580"/>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408580"/>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8580" grpId="0"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58D170DC-5E0A-40D0-9011-8F133BB19481}" type="datetime1">
              <a:rPr lang="zh-CN" altLang="en-US"/>
              <a:pPr>
                <a:defRPr/>
              </a:pPr>
              <a:t>2021/3/11</a:t>
            </a:fld>
            <a:endParaRPr lang="zh-CN" altLang="en-US"/>
          </a:p>
        </p:txBody>
      </p:sp>
      <p:sp>
        <p:nvSpPr>
          <p:cNvPr id="10342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87BDAF9F-A322-46D5-AD05-4DEB47AEA168}" type="slidenum">
              <a:rPr lang="zh-CN" altLang="en-US" sz="1000">
                <a:solidFill>
                  <a:srgbClr val="9B9A98"/>
                </a:solidFill>
              </a:rPr>
              <a:pPr>
                <a:spcBef>
                  <a:spcPct val="0"/>
                </a:spcBef>
                <a:buClrTx/>
                <a:buSzTx/>
                <a:buFontTx/>
                <a:buNone/>
              </a:pPr>
              <a:t>17</a:t>
            </a:fld>
            <a:endParaRPr lang="zh-CN" altLang="en-US" sz="1000">
              <a:solidFill>
                <a:srgbClr val="9B9A98"/>
              </a:solidFill>
            </a:endParaRPr>
          </a:p>
        </p:txBody>
      </p:sp>
      <p:sp>
        <p:nvSpPr>
          <p:cNvPr id="408580" name="Rectangle 4"/>
          <p:cNvSpPr>
            <a:spLocks noChangeArrowheads="1"/>
          </p:cNvSpPr>
          <p:nvPr/>
        </p:nvSpPr>
        <p:spPr bwMode="auto">
          <a:xfrm>
            <a:off x="523836" y="2950978"/>
            <a:ext cx="7480441" cy="1476664"/>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zh-CN" altLang="en-US" sz="2800" b="1" dirty="0" smtClean="0">
                <a:latin typeface="Times New Roman" pitchFamily="18" charset="0"/>
                <a:ea typeface="楷体_GB2312" pitchFamily="49" charset="-122"/>
              </a:rPr>
              <a:t>如</a:t>
            </a:r>
            <a:r>
              <a:rPr lang="zh-CN" altLang="en-US" sz="2800" b="1" dirty="0">
                <a:latin typeface="Times New Roman" pitchFamily="18" charset="0"/>
                <a:ea typeface="楷体_GB2312" pitchFamily="49" charset="-122"/>
              </a:rPr>
              <a:t>上例句型</a:t>
            </a:r>
            <a:r>
              <a:rPr lang="en-US" altLang="zh-CN" sz="2800" b="1" dirty="0" err="1">
                <a:latin typeface="Times New Roman" pitchFamily="18" charset="0"/>
                <a:ea typeface="楷体_GB2312" pitchFamily="49" charset="-122"/>
              </a:rPr>
              <a:t>baSb</a:t>
            </a:r>
            <a:r>
              <a:rPr lang="zh-CN" altLang="en-US" sz="2800" b="1" dirty="0">
                <a:latin typeface="Times New Roman" pitchFamily="18" charset="0"/>
                <a:ea typeface="楷体_GB2312" pitchFamily="49" charset="-122"/>
              </a:rPr>
              <a:t>简单短语为</a:t>
            </a:r>
            <a:r>
              <a:rPr lang="en-US" altLang="zh-CN" sz="2800" b="1" dirty="0">
                <a:latin typeface="Times New Roman" pitchFamily="18" charset="0"/>
                <a:ea typeface="楷体_GB2312" pitchFamily="49" charset="-122"/>
              </a:rPr>
              <a:t>a</a:t>
            </a:r>
            <a:r>
              <a:rPr lang="zh-CN" altLang="en-US" sz="2800" b="1" dirty="0">
                <a:latin typeface="Times New Roman" pitchFamily="18" charset="0"/>
                <a:ea typeface="楷体_GB2312" pitchFamily="49" charset="-122"/>
              </a:rPr>
              <a:t>和</a:t>
            </a:r>
            <a:r>
              <a:rPr lang="en-US" altLang="zh-CN" sz="2800" b="1" dirty="0">
                <a:latin typeface="Times New Roman" pitchFamily="18" charset="0"/>
                <a:ea typeface="楷体_GB2312" pitchFamily="49" charset="-122"/>
              </a:rPr>
              <a:t>Sb </a:t>
            </a:r>
            <a:r>
              <a:rPr lang="zh-CN" altLang="en-US" sz="2800" b="1" dirty="0">
                <a:latin typeface="Times New Roman" pitchFamily="18" charset="0"/>
                <a:ea typeface="楷体_GB2312" pitchFamily="49" charset="-122"/>
              </a:rPr>
              <a:t>，由于</a:t>
            </a:r>
            <a:r>
              <a:rPr lang="en-US" altLang="zh-CN" sz="2800" b="1" dirty="0">
                <a:latin typeface="Times New Roman" pitchFamily="18" charset="0"/>
                <a:ea typeface="楷体_GB2312" pitchFamily="49" charset="-122"/>
              </a:rPr>
              <a:t>a</a:t>
            </a:r>
            <a:r>
              <a:rPr lang="zh-CN" altLang="en-US" sz="2800" b="1" dirty="0">
                <a:latin typeface="Times New Roman" pitchFamily="18" charset="0"/>
                <a:ea typeface="楷体_GB2312" pitchFamily="49" charset="-122"/>
              </a:rPr>
              <a:t>是   </a:t>
            </a:r>
          </a:p>
          <a:p>
            <a:pPr marL="419100" indent="-382588">
              <a:lnSpc>
                <a:spcPct val="120000"/>
              </a:lnSpc>
              <a:spcBef>
                <a:spcPct val="20000"/>
              </a:spcBef>
              <a:buClr>
                <a:schemeClr val="accent1"/>
              </a:buClr>
              <a:buSzPct val="80000"/>
              <a:defRPr/>
            </a:pPr>
            <a:r>
              <a:rPr lang="zh-CN" altLang="en-US" sz="2800" b="1" dirty="0">
                <a:latin typeface="Times New Roman" pitchFamily="18" charset="0"/>
                <a:ea typeface="楷体_GB2312" pitchFamily="49" charset="-122"/>
              </a:rPr>
              <a:t>      最左简单短语，所以</a:t>
            </a:r>
            <a:r>
              <a:rPr lang="en-US" altLang="zh-CN" sz="2800" b="1" dirty="0">
                <a:latin typeface="Times New Roman" pitchFamily="18" charset="0"/>
                <a:ea typeface="楷体_GB2312" pitchFamily="49" charset="-122"/>
              </a:rPr>
              <a:t>a</a:t>
            </a:r>
            <a:r>
              <a:rPr lang="zh-CN" altLang="en-US" sz="2800" b="1" dirty="0">
                <a:latin typeface="Times New Roman" pitchFamily="18" charset="0"/>
                <a:ea typeface="楷体_GB2312" pitchFamily="49" charset="-122"/>
              </a:rPr>
              <a:t>又是句柄。  </a:t>
            </a:r>
          </a:p>
        </p:txBody>
      </p:sp>
      <p:sp>
        <p:nvSpPr>
          <p:cNvPr id="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grpSp>
        <p:nvGrpSpPr>
          <p:cNvPr id="7" name="Group 6"/>
          <p:cNvGrpSpPr>
            <a:grpSpLocks/>
          </p:cNvGrpSpPr>
          <p:nvPr/>
        </p:nvGrpSpPr>
        <p:grpSpPr bwMode="auto">
          <a:xfrm>
            <a:off x="8017850" y="2156444"/>
            <a:ext cx="3527425" cy="3470275"/>
            <a:chOff x="1701" y="1516"/>
            <a:chExt cx="2222" cy="2186"/>
          </a:xfrm>
        </p:grpSpPr>
        <p:sp>
          <p:nvSpPr>
            <p:cNvPr id="8" name="Text Box 7"/>
            <p:cNvSpPr txBox="1">
              <a:spLocks noChangeArrowheads="1"/>
            </p:cNvSpPr>
            <p:nvPr/>
          </p:nvSpPr>
          <p:spPr bwMode="auto">
            <a:xfrm>
              <a:off x="2608" y="1516"/>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9" name="Text Box 8"/>
            <p:cNvSpPr txBox="1">
              <a:spLocks noChangeArrowheads="1"/>
            </p:cNvSpPr>
            <p:nvPr/>
          </p:nvSpPr>
          <p:spPr bwMode="auto">
            <a:xfrm>
              <a:off x="2109" y="2050"/>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a:t>
              </a:r>
            </a:p>
          </p:txBody>
        </p:sp>
        <p:sp>
          <p:nvSpPr>
            <p:cNvPr id="10" name="Text Box 9"/>
            <p:cNvSpPr txBox="1">
              <a:spLocks noChangeArrowheads="1"/>
            </p:cNvSpPr>
            <p:nvPr/>
          </p:nvSpPr>
          <p:spPr bwMode="auto">
            <a:xfrm>
              <a:off x="3152" y="2050"/>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11" name="Text Box 10"/>
            <p:cNvSpPr txBox="1">
              <a:spLocks noChangeArrowheads="1"/>
            </p:cNvSpPr>
            <p:nvPr/>
          </p:nvSpPr>
          <p:spPr bwMode="auto">
            <a:xfrm>
              <a:off x="1701" y="2786"/>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12" name="Text Box 11"/>
            <p:cNvSpPr txBox="1">
              <a:spLocks noChangeArrowheads="1"/>
            </p:cNvSpPr>
            <p:nvPr/>
          </p:nvSpPr>
          <p:spPr bwMode="auto">
            <a:xfrm>
              <a:off x="2472" y="2786"/>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13" name="Text Box 12"/>
            <p:cNvSpPr txBox="1">
              <a:spLocks noChangeArrowheads="1"/>
            </p:cNvSpPr>
            <p:nvPr/>
          </p:nvSpPr>
          <p:spPr bwMode="auto">
            <a:xfrm>
              <a:off x="2835" y="2786"/>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14" name="Text Box 13"/>
            <p:cNvSpPr txBox="1">
              <a:spLocks noChangeArrowheads="1"/>
            </p:cNvSpPr>
            <p:nvPr/>
          </p:nvSpPr>
          <p:spPr bwMode="auto">
            <a:xfrm>
              <a:off x="3560" y="2786"/>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15" name="Line 14"/>
            <p:cNvSpPr>
              <a:spLocks noChangeShapeType="1"/>
            </p:cNvSpPr>
            <p:nvPr/>
          </p:nvSpPr>
          <p:spPr bwMode="auto">
            <a:xfrm flipH="1">
              <a:off x="2290" y="1788"/>
              <a:ext cx="409"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6" name="Line 15"/>
            <p:cNvSpPr>
              <a:spLocks noChangeShapeType="1"/>
            </p:cNvSpPr>
            <p:nvPr/>
          </p:nvSpPr>
          <p:spPr bwMode="auto">
            <a:xfrm>
              <a:off x="2835" y="1788"/>
              <a:ext cx="408" cy="31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 name="Line 16"/>
            <p:cNvSpPr>
              <a:spLocks noChangeShapeType="1"/>
            </p:cNvSpPr>
            <p:nvPr/>
          </p:nvSpPr>
          <p:spPr bwMode="auto">
            <a:xfrm flipH="1">
              <a:off x="1837" y="2332"/>
              <a:ext cx="317"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8" name="Line 17"/>
            <p:cNvSpPr>
              <a:spLocks noChangeShapeType="1"/>
            </p:cNvSpPr>
            <p:nvPr/>
          </p:nvSpPr>
          <p:spPr bwMode="auto">
            <a:xfrm>
              <a:off x="2336" y="2332"/>
              <a:ext cx="272"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9" name="Line 18"/>
            <p:cNvSpPr>
              <a:spLocks noChangeShapeType="1"/>
            </p:cNvSpPr>
            <p:nvPr/>
          </p:nvSpPr>
          <p:spPr bwMode="auto">
            <a:xfrm flipH="1">
              <a:off x="2971" y="2332"/>
              <a:ext cx="272"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20" name="Line 19"/>
            <p:cNvSpPr>
              <a:spLocks noChangeShapeType="1"/>
            </p:cNvSpPr>
            <p:nvPr/>
          </p:nvSpPr>
          <p:spPr bwMode="auto">
            <a:xfrm>
              <a:off x="3379" y="2332"/>
              <a:ext cx="318" cy="499"/>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21" name="Line 20"/>
            <p:cNvSpPr>
              <a:spLocks noChangeShapeType="1"/>
            </p:cNvSpPr>
            <p:nvPr/>
          </p:nvSpPr>
          <p:spPr bwMode="auto">
            <a:xfrm>
              <a:off x="2608" y="3058"/>
              <a:ext cx="0" cy="363"/>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22" name="Text Box 21"/>
            <p:cNvSpPr txBox="1">
              <a:spLocks noChangeArrowheads="1"/>
            </p:cNvSpPr>
            <p:nvPr/>
          </p:nvSpPr>
          <p:spPr bwMode="auto">
            <a:xfrm>
              <a:off x="2517" y="3375"/>
              <a:ext cx="363"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a:t>
              </a:r>
            </a:p>
          </p:txBody>
        </p:sp>
      </p:grpSp>
    </p:spTree>
    <p:extLst>
      <p:ext uri="{BB962C8B-B14F-4D97-AF65-F5344CB8AC3E}">
        <p14:creationId xmlns:p14="http://schemas.microsoft.com/office/powerpoint/2010/main" val="14627764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08580"/>
                                        </p:tgtEl>
                                        <p:attrNameLst>
                                          <p:attrName>style.visibility</p:attrName>
                                        </p:attrNameLst>
                                      </p:cBhvr>
                                      <p:to>
                                        <p:strVal val="visible"/>
                                      </p:to>
                                    </p:set>
                                    <p:anim calcmode="lin" valueType="num">
                                      <p:cBhvr additive="base">
                                        <p:cTn id="7" dur="500" fill="hold"/>
                                        <p:tgtEl>
                                          <p:spTgt spid="408580"/>
                                        </p:tgtEl>
                                        <p:attrNameLst>
                                          <p:attrName>ppt_x</p:attrName>
                                        </p:attrNameLst>
                                      </p:cBhvr>
                                      <p:tavLst>
                                        <p:tav tm="0">
                                          <p:val>
                                            <p:strVal val="0-#ppt_w/2"/>
                                          </p:val>
                                        </p:tav>
                                        <p:tav tm="100000">
                                          <p:val>
                                            <p:strVal val="#ppt_x"/>
                                          </p:val>
                                        </p:tav>
                                      </p:tavLst>
                                    </p:anim>
                                    <p:anim calcmode="lin" valueType="num">
                                      <p:cBhvr additive="base">
                                        <p:cTn id="8" dur="500" fill="hold"/>
                                        <p:tgtEl>
                                          <p:spTgt spid="408580"/>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408580"/>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8580" grpId="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3731AF43-6A0D-4DF9-BDC4-E4A856B9EB27}" type="datetime1">
              <a:rPr lang="zh-CN" altLang="en-US"/>
              <a:pPr>
                <a:defRPr/>
              </a:pPr>
              <a:t>2021/3/11</a:t>
            </a:fld>
            <a:endParaRPr lang="zh-CN" altLang="en-US"/>
          </a:p>
        </p:txBody>
      </p:sp>
      <p:sp>
        <p:nvSpPr>
          <p:cNvPr id="10445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C3D68A29-CEEE-4F22-A6B1-0CBA6654D3AE}" type="slidenum">
              <a:rPr lang="zh-CN" altLang="en-US" sz="1000">
                <a:solidFill>
                  <a:srgbClr val="9B9A98"/>
                </a:solidFill>
              </a:rPr>
              <a:pPr>
                <a:spcBef>
                  <a:spcPct val="0"/>
                </a:spcBef>
                <a:buClrTx/>
                <a:buSzTx/>
                <a:buFontTx/>
                <a:buNone/>
              </a:pPr>
              <a:t>18</a:t>
            </a:fld>
            <a:endParaRPr lang="zh-CN" altLang="en-US" sz="1000">
              <a:solidFill>
                <a:srgbClr val="9B9A98"/>
              </a:solidFill>
            </a:endParaRPr>
          </a:p>
        </p:txBody>
      </p:sp>
      <p:sp>
        <p:nvSpPr>
          <p:cNvPr id="409603" name="Rectangle 3"/>
          <p:cNvSpPr>
            <a:spLocks noChangeArrowheads="1"/>
          </p:cNvSpPr>
          <p:nvPr/>
        </p:nvSpPr>
        <p:spPr bwMode="auto">
          <a:xfrm>
            <a:off x="1776413" y="1406525"/>
            <a:ext cx="8674100" cy="609600"/>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800" b="1" dirty="0" smtClean="0">
                <a:effectLst>
                  <a:outerShdw blurRad="38100" dist="38100" dir="2700000" algn="tl">
                    <a:srgbClr val="000000"/>
                  </a:outerShdw>
                </a:effectLst>
                <a:latin typeface="Times New Roman" pitchFamily="18" charset="0"/>
                <a:ea typeface="楷体_GB2312" pitchFamily="49" charset="-122"/>
              </a:rPr>
              <a:t>      </a:t>
            </a:r>
            <a:endParaRPr lang="zh-CN" altLang="en-US" sz="2800" b="1" dirty="0">
              <a:effectLst>
                <a:outerShdw blurRad="38100" dist="38100" dir="2700000" algn="tl">
                  <a:srgbClr val="000000"/>
                </a:outerShdw>
              </a:effectLst>
              <a:latin typeface="Times New Roman" pitchFamily="18" charset="0"/>
              <a:ea typeface="楷体_GB2312" pitchFamily="49" charset="-122"/>
            </a:endParaRPr>
          </a:p>
        </p:txBody>
      </p:sp>
      <p:sp>
        <p:nvSpPr>
          <p:cNvPr id="409604" name="Text Box 4"/>
          <p:cNvSpPr txBox="1">
            <a:spLocks noChangeArrowheads="1"/>
          </p:cNvSpPr>
          <p:nvPr/>
        </p:nvSpPr>
        <p:spPr bwMode="auto">
          <a:xfrm>
            <a:off x="1906588" y="2243138"/>
            <a:ext cx="8578850" cy="3985706"/>
          </a:xfrm>
          <a:prstGeom prst="rect">
            <a:avLst/>
          </a:prstGeom>
          <a:noFill/>
          <a:ln w="9525">
            <a:noFill/>
            <a:miter lim="800000"/>
            <a:headEnd/>
            <a:tailEnd/>
          </a:ln>
          <a:effectLst/>
        </p:spPr>
        <p:txBody>
          <a:bodyPr>
            <a:spAutoFit/>
          </a:bodyPr>
          <a:lstStyle/>
          <a:p>
            <a:pPr algn="just" eaLnBrk="1" hangingPunct="1">
              <a:lnSpc>
                <a:spcPct val="110000"/>
              </a:lnSpc>
              <a:spcBef>
                <a:spcPct val="20000"/>
              </a:spcBef>
              <a:buClr>
                <a:schemeClr val="folHlink"/>
              </a:buClr>
              <a:buSzPct val="60000"/>
              <a:buFont typeface="Wingdings" pitchFamily="2" charset="2"/>
              <a:buNone/>
              <a:defRPr/>
            </a:pPr>
            <a:r>
              <a:rPr kumimoji="1" lang="zh-CN" altLang="en-US" sz="2200" b="1" dirty="0">
                <a:latin typeface="Times New Roman" pitchFamily="18" charset="0"/>
                <a:ea typeface="楷体_GB2312" pitchFamily="49" charset="-122"/>
              </a:rPr>
              <a:t>例如：设文法</a:t>
            </a:r>
            <a:r>
              <a:rPr kumimoji="1" lang="en-US" altLang="zh-CN" sz="2200" b="1" dirty="0">
                <a:latin typeface="Times New Roman" pitchFamily="18" charset="0"/>
                <a:ea typeface="楷体_GB2312" pitchFamily="49" charset="-122"/>
              </a:rPr>
              <a:t>G[S]</a:t>
            </a:r>
          </a:p>
          <a:p>
            <a:pPr algn="just" eaLnBrk="1" hangingPunct="1">
              <a:lnSpc>
                <a:spcPct val="110000"/>
              </a:lnSpc>
              <a:spcBef>
                <a:spcPct val="20000"/>
              </a:spcBef>
              <a:buClr>
                <a:schemeClr val="folHlink"/>
              </a:buClr>
              <a:buSzPct val="60000"/>
              <a:buFont typeface="Wingdings" pitchFamily="2" charset="2"/>
              <a:buNone/>
              <a:defRPr/>
            </a:pPr>
            <a:r>
              <a:rPr kumimoji="1" lang="en-US" altLang="zh-CN" sz="2200" b="1" dirty="0">
                <a:latin typeface="Times New Roman" pitchFamily="18" charset="0"/>
                <a:ea typeface="楷体_GB2312" pitchFamily="49" charset="-122"/>
              </a:rPr>
              <a:t>  S∷=A     A∷=B | A+B      B∷=C | B*C    C∷=</a:t>
            </a:r>
            <a:r>
              <a:rPr kumimoji="1" lang="en-US" altLang="zh-CN" sz="2200" b="1" dirty="0">
                <a:latin typeface="Times New Roman" pitchFamily="18" charset="0"/>
                <a:ea typeface="楷体_GB2312" pitchFamily="49" charset="-122"/>
                <a:sym typeface="Symbol" pitchFamily="18" charset="2"/>
              </a:rPr>
              <a:t> </a:t>
            </a:r>
            <a:r>
              <a:rPr kumimoji="1" lang="en-US" altLang="zh-CN" sz="2200" b="1" dirty="0">
                <a:latin typeface="Times New Roman" pitchFamily="18" charset="0"/>
                <a:ea typeface="楷体_GB2312" pitchFamily="49" charset="-122"/>
              </a:rPr>
              <a:t>| (A)</a:t>
            </a:r>
          </a:p>
          <a:p>
            <a:pPr algn="just" eaLnBrk="1" hangingPunct="1">
              <a:lnSpc>
                <a:spcPct val="110000"/>
              </a:lnSpc>
              <a:spcBef>
                <a:spcPct val="20000"/>
              </a:spcBef>
              <a:buClr>
                <a:schemeClr val="folHlink"/>
              </a:buClr>
              <a:buSzPct val="60000"/>
              <a:buFont typeface="Wingdings" pitchFamily="2" charset="2"/>
              <a:buNone/>
              <a:defRPr/>
            </a:pPr>
            <a:r>
              <a:rPr kumimoji="1" lang="zh-CN" altLang="en-US" sz="2200" b="1" dirty="0">
                <a:latin typeface="Times New Roman" pitchFamily="18" charset="0"/>
                <a:ea typeface="楷体_GB2312" pitchFamily="49" charset="-122"/>
              </a:rPr>
              <a:t>现在我们看</a:t>
            </a:r>
            <a:r>
              <a:rPr kumimoji="1" lang="en-US" altLang="zh-CN" sz="2200" b="1" dirty="0" smtClean="0">
                <a:latin typeface="Times New Roman" pitchFamily="18" charset="0"/>
                <a:ea typeface="楷体_GB2312" pitchFamily="49" charset="-122"/>
              </a:rPr>
              <a:t>w=C+B*C</a:t>
            </a:r>
            <a:r>
              <a:rPr kumimoji="1" lang="zh-CN" altLang="en-US" sz="2200" b="1" dirty="0" smtClean="0">
                <a:latin typeface="Times New Roman" pitchFamily="18" charset="0"/>
                <a:ea typeface="楷体_GB2312" pitchFamily="49" charset="-122"/>
              </a:rPr>
              <a:t>短语和简单短语</a:t>
            </a:r>
            <a:endParaRPr kumimoji="1" lang="en-US" altLang="zh-CN" sz="2200" b="1" dirty="0" smtClean="0">
              <a:latin typeface="Times New Roman" pitchFamily="18" charset="0"/>
              <a:ea typeface="楷体_GB2312" pitchFamily="49" charset="-122"/>
            </a:endParaRPr>
          </a:p>
          <a:p>
            <a:pPr algn="just" eaLnBrk="1" hangingPunct="1">
              <a:lnSpc>
                <a:spcPct val="110000"/>
              </a:lnSpc>
              <a:spcBef>
                <a:spcPct val="20000"/>
              </a:spcBef>
              <a:buClr>
                <a:schemeClr val="folHlink"/>
              </a:buClr>
              <a:buSzPct val="60000"/>
              <a:buFont typeface="Wingdings" pitchFamily="2" charset="2"/>
              <a:buNone/>
              <a:defRPr/>
            </a:pPr>
            <a:r>
              <a:rPr kumimoji="1" lang="zh-CN" altLang="en-US" sz="2200" b="1" dirty="0" smtClean="0">
                <a:latin typeface="Times New Roman" pitchFamily="18" charset="0"/>
                <a:ea typeface="楷体_GB2312" pitchFamily="49" charset="-122"/>
              </a:rPr>
              <a:t>∵ </a:t>
            </a:r>
            <a:r>
              <a:rPr kumimoji="1" lang="en-US" altLang="zh-CN" sz="2200" b="1" dirty="0">
                <a:latin typeface="Times New Roman" pitchFamily="18" charset="0"/>
                <a:ea typeface="楷体_GB2312" pitchFamily="49" charset="-122"/>
              </a:rPr>
              <a:t>S</a:t>
            </a:r>
            <a:r>
              <a:rPr kumimoji="1" lang="en-US" altLang="zh-CN" sz="2200" b="1" dirty="0">
                <a:latin typeface="Times New Roman" pitchFamily="18" charset="0"/>
                <a:ea typeface="楷体_GB2312" pitchFamily="49" charset="-122"/>
                <a:sym typeface="Symbol" pitchFamily="18" charset="2"/>
              </a:rPr>
              <a:t>AA+BB+BC+BC+B*C</a:t>
            </a:r>
          </a:p>
          <a:p>
            <a:pPr algn="just" eaLnBrk="1" hangingPunct="1">
              <a:lnSpc>
                <a:spcPct val="110000"/>
              </a:lnSpc>
              <a:spcBef>
                <a:spcPct val="20000"/>
              </a:spcBef>
              <a:buClr>
                <a:schemeClr val="folHlink"/>
              </a:buClr>
              <a:buSzPct val="60000"/>
              <a:buFont typeface="Wingdings" pitchFamily="2" charset="2"/>
              <a:buNone/>
              <a:defRPr/>
            </a:pPr>
            <a:r>
              <a:rPr kumimoji="1" lang="en-US" altLang="zh-CN" sz="2200" b="1" dirty="0">
                <a:latin typeface="Times New Roman" pitchFamily="18" charset="0"/>
                <a:ea typeface="楷体_GB2312" pitchFamily="49" charset="-122"/>
                <a:sym typeface="Symbol" pitchFamily="18" charset="2"/>
              </a:rPr>
              <a:t>∴ S</a:t>
            </a:r>
            <a:r>
              <a:rPr kumimoji="1" lang="en-US" altLang="zh-CN" sz="2200" b="1" dirty="0">
                <a:solidFill>
                  <a:srgbClr val="FFC000"/>
                </a:solidFill>
                <a:latin typeface="Times New Roman" pitchFamily="18" charset="0"/>
                <a:ea typeface="楷体_GB2312" pitchFamily="49" charset="-122"/>
                <a:sym typeface="Symbol" pitchFamily="18" charset="2"/>
              </a:rPr>
              <a:t>*</a:t>
            </a:r>
            <a:r>
              <a:rPr kumimoji="1" lang="en-US" altLang="zh-CN" sz="2200" b="1" dirty="0">
                <a:latin typeface="Times New Roman" pitchFamily="18" charset="0"/>
                <a:ea typeface="楷体_GB2312" pitchFamily="49" charset="-122"/>
                <a:sym typeface="Symbol" pitchFamily="18" charset="2"/>
              </a:rPr>
              <a:t>C+B</a:t>
            </a:r>
            <a:r>
              <a:rPr kumimoji="1" lang="en-US" altLang="zh-CN" sz="2200" b="1" dirty="0">
                <a:latin typeface="Times New Roman" pitchFamily="18" charset="0"/>
                <a:ea typeface="楷体_GB2312" pitchFamily="49" charset="-122"/>
                <a:cs typeface="Arial" charset="0"/>
                <a:sym typeface="Symbol" pitchFamily="18" charset="2"/>
              </a:rPr>
              <a:t>*C</a:t>
            </a:r>
            <a:r>
              <a:rPr kumimoji="1" lang="en-US" altLang="zh-CN" sz="2200" b="1" dirty="0">
                <a:latin typeface="Times New Roman" pitchFamily="18" charset="0"/>
                <a:ea typeface="楷体_GB2312" pitchFamily="49" charset="-122"/>
                <a:sym typeface="Symbol" pitchFamily="18" charset="2"/>
              </a:rPr>
              <a:t>            BB*C</a:t>
            </a:r>
          </a:p>
          <a:p>
            <a:pPr algn="just" eaLnBrk="1" hangingPunct="1">
              <a:lnSpc>
                <a:spcPct val="110000"/>
              </a:lnSpc>
              <a:spcBef>
                <a:spcPct val="20000"/>
              </a:spcBef>
              <a:buClr>
                <a:schemeClr val="folHlink"/>
              </a:buClr>
              <a:buSzPct val="60000"/>
              <a:buFont typeface="Wingdings" pitchFamily="2" charset="2"/>
              <a:buNone/>
              <a:defRPr/>
            </a:pPr>
            <a:r>
              <a:rPr kumimoji="1" lang="en-US" altLang="zh-CN" sz="2200" b="1" dirty="0">
                <a:latin typeface="Times New Roman" pitchFamily="18" charset="0"/>
                <a:ea typeface="楷体_GB2312" pitchFamily="49" charset="-122"/>
                <a:sym typeface="Symbol" pitchFamily="18" charset="2"/>
              </a:rPr>
              <a:t>∴ B*C</a:t>
            </a:r>
            <a:r>
              <a:rPr kumimoji="1" lang="zh-CN" altLang="en-US" sz="2200" b="1" dirty="0">
                <a:latin typeface="Times New Roman" pitchFamily="18" charset="0"/>
                <a:ea typeface="楷体_GB2312" pitchFamily="49" charset="-122"/>
                <a:sym typeface="Symbol" pitchFamily="18" charset="2"/>
              </a:rPr>
              <a:t>是相对于非终结符</a:t>
            </a:r>
            <a:r>
              <a:rPr kumimoji="1" lang="en-US" altLang="zh-CN" sz="2200" b="1" dirty="0">
                <a:latin typeface="Times New Roman" pitchFamily="18" charset="0"/>
                <a:ea typeface="楷体_GB2312" pitchFamily="49" charset="-122"/>
                <a:sym typeface="Symbol" pitchFamily="18" charset="2"/>
              </a:rPr>
              <a:t>B</a:t>
            </a:r>
            <a:r>
              <a:rPr kumimoji="1" lang="zh-CN" altLang="en-US" sz="2200" b="1" dirty="0">
                <a:latin typeface="Times New Roman" pitchFamily="18" charset="0"/>
                <a:ea typeface="楷体_GB2312" pitchFamily="49" charset="-122"/>
                <a:sym typeface="Symbol" pitchFamily="18" charset="2"/>
              </a:rPr>
              <a:t>、句型</a:t>
            </a:r>
            <a:r>
              <a:rPr kumimoji="1" lang="en-US" altLang="zh-CN" sz="2200" b="1" dirty="0">
                <a:latin typeface="Times New Roman" pitchFamily="18" charset="0"/>
                <a:ea typeface="楷体_GB2312" pitchFamily="49" charset="-122"/>
                <a:sym typeface="Symbol" pitchFamily="18" charset="2"/>
              </a:rPr>
              <a:t>C+B*C</a:t>
            </a:r>
            <a:r>
              <a:rPr kumimoji="1" lang="zh-CN" altLang="en-US" sz="2200" b="1" dirty="0">
                <a:latin typeface="Times New Roman" pitchFamily="18" charset="0"/>
                <a:ea typeface="楷体_GB2312" pitchFamily="49" charset="-122"/>
                <a:sym typeface="Symbol" pitchFamily="18" charset="2"/>
              </a:rPr>
              <a:t>的简单短语</a:t>
            </a:r>
          </a:p>
          <a:p>
            <a:pPr algn="just" eaLnBrk="1" hangingPunct="1">
              <a:lnSpc>
                <a:spcPct val="110000"/>
              </a:lnSpc>
              <a:spcBef>
                <a:spcPct val="20000"/>
              </a:spcBef>
              <a:buClr>
                <a:schemeClr val="folHlink"/>
              </a:buClr>
              <a:buSzPct val="60000"/>
              <a:buFont typeface="Wingdings" pitchFamily="2" charset="2"/>
              <a:buNone/>
              <a:defRPr/>
            </a:pPr>
            <a:r>
              <a:rPr kumimoji="1" lang="zh-CN" altLang="en-US" sz="2200" b="1" dirty="0">
                <a:latin typeface="Times New Roman" pitchFamily="18" charset="0"/>
                <a:ea typeface="楷体_GB2312" pitchFamily="49" charset="-122"/>
                <a:sym typeface="Symbol" pitchFamily="18" charset="2"/>
              </a:rPr>
              <a:t>同样</a:t>
            </a:r>
            <a:r>
              <a:rPr kumimoji="1" lang="zh-CN" altLang="en-US" sz="2200" b="1" dirty="0">
                <a:latin typeface="Times New Roman" pitchFamily="18" charset="0"/>
                <a:ea typeface="楷体_GB2312" pitchFamily="49" charset="-122"/>
              </a:rPr>
              <a:t>∵ </a:t>
            </a:r>
            <a:r>
              <a:rPr kumimoji="1" lang="en-US" altLang="zh-CN" sz="2200" b="1" dirty="0">
                <a:latin typeface="Times New Roman" pitchFamily="18" charset="0"/>
                <a:ea typeface="楷体_GB2312" pitchFamily="49" charset="-122"/>
              </a:rPr>
              <a:t>S</a:t>
            </a:r>
            <a:r>
              <a:rPr kumimoji="1" lang="en-US" altLang="zh-CN" sz="2200" b="1" dirty="0">
                <a:latin typeface="Times New Roman" pitchFamily="18" charset="0"/>
                <a:ea typeface="楷体_GB2312" pitchFamily="49" charset="-122"/>
                <a:sym typeface="Symbol" pitchFamily="18" charset="2"/>
              </a:rPr>
              <a:t>AA+BB+BB+B*CC+B*C</a:t>
            </a:r>
          </a:p>
          <a:p>
            <a:pPr algn="just" eaLnBrk="1" hangingPunct="1">
              <a:lnSpc>
                <a:spcPct val="110000"/>
              </a:lnSpc>
              <a:spcBef>
                <a:spcPct val="20000"/>
              </a:spcBef>
              <a:buClr>
                <a:schemeClr val="folHlink"/>
              </a:buClr>
              <a:buSzPct val="60000"/>
              <a:buFont typeface="Wingdings" pitchFamily="2" charset="2"/>
              <a:buNone/>
              <a:defRPr/>
            </a:pPr>
            <a:r>
              <a:rPr kumimoji="1" lang="en-US" altLang="zh-CN" sz="2200" b="1" dirty="0">
                <a:latin typeface="Times New Roman" pitchFamily="18" charset="0"/>
                <a:ea typeface="楷体_GB2312" pitchFamily="49" charset="-122"/>
                <a:sym typeface="Symbol" pitchFamily="18" charset="2"/>
              </a:rPr>
              <a:t>∴ S</a:t>
            </a:r>
            <a:r>
              <a:rPr kumimoji="1" lang="en-US" altLang="zh-CN" sz="2200" b="1" dirty="0">
                <a:solidFill>
                  <a:srgbClr val="FFC000"/>
                </a:solidFill>
                <a:latin typeface="Times New Roman" pitchFamily="18" charset="0"/>
                <a:ea typeface="楷体_GB2312" pitchFamily="49" charset="-122"/>
                <a:sym typeface="Symbol" pitchFamily="18" charset="2"/>
              </a:rPr>
              <a:t>*</a:t>
            </a:r>
            <a:r>
              <a:rPr kumimoji="1" lang="en-US" altLang="zh-CN" sz="2200" b="1" dirty="0">
                <a:latin typeface="Times New Roman" pitchFamily="18" charset="0"/>
                <a:ea typeface="楷体_GB2312" pitchFamily="49" charset="-122"/>
                <a:sym typeface="Symbol" pitchFamily="18" charset="2"/>
              </a:rPr>
              <a:t>C+B*C            BC</a:t>
            </a:r>
          </a:p>
          <a:p>
            <a:pPr algn="just" eaLnBrk="1" hangingPunct="1">
              <a:lnSpc>
                <a:spcPct val="110000"/>
              </a:lnSpc>
              <a:spcBef>
                <a:spcPct val="20000"/>
              </a:spcBef>
              <a:buClr>
                <a:schemeClr val="folHlink"/>
              </a:buClr>
              <a:buSzPct val="60000"/>
              <a:buFont typeface="Wingdings" pitchFamily="2" charset="2"/>
              <a:buNone/>
              <a:defRPr/>
            </a:pPr>
            <a:r>
              <a:rPr kumimoji="1" lang="en-US" altLang="zh-CN" sz="2200" b="1" dirty="0">
                <a:latin typeface="Times New Roman" pitchFamily="18" charset="0"/>
                <a:ea typeface="楷体_GB2312" pitchFamily="49" charset="-122"/>
                <a:sym typeface="Symbol" pitchFamily="18" charset="2"/>
              </a:rPr>
              <a:t>∴ C</a:t>
            </a:r>
            <a:r>
              <a:rPr kumimoji="1" lang="zh-CN" altLang="en-US" sz="2200" b="1" dirty="0">
                <a:latin typeface="Times New Roman" pitchFamily="18" charset="0"/>
                <a:ea typeface="楷体_GB2312" pitchFamily="49" charset="-122"/>
                <a:sym typeface="Symbol" pitchFamily="18" charset="2"/>
              </a:rPr>
              <a:t>是相对于非终结符</a:t>
            </a:r>
            <a:r>
              <a:rPr kumimoji="1" lang="en-US" altLang="zh-CN" sz="2200" b="1" dirty="0">
                <a:latin typeface="Times New Roman" pitchFamily="18" charset="0"/>
                <a:ea typeface="楷体_GB2312" pitchFamily="49" charset="-122"/>
                <a:sym typeface="Symbol" pitchFamily="18" charset="2"/>
              </a:rPr>
              <a:t>B</a:t>
            </a:r>
            <a:r>
              <a:rPr kumimoji="1" lang="zh-CN" altLang="en-US" sz="2200" b="1" dirty="0">
                <a:latin typeface="Times New Roman" pitchFamily="18" charset="0"/>
                <a:ea typeface="楷体_GB2312" pitchFamily="49" charset="-122"/>
                <a:sym typeface="Symbol" pitchFamily="18" charset="2"/>
              </a:rPr>
              <a:t>、句型</a:t>
            </a:r>
            <a:r>
              <a:rPr kumimoji="1" lang="en-US" altLang="zh-CN" sz="2200" b="1" dirty="0">
                <a:latin typeface="Times New Roman" pitchFamily="18" charset="0"/>
                <a:ea typeface="楷体_GB2312" pitchFamily="49" charset="-122"/>
                <a:sym typeface="Symbol" pitchFamily="18" charset="2"/>
              </a:rPr>
              <a:t>C+B*C</a:t>
            </a:r>
            <a:r>
              <a:rPr kumimoji="1" lang="zh-CN" altLang="en-US" sz="2200" b="1" dirty="0">
                <a:latin typeface="Times New Roman" pitchFamily="18" charset="0"/>
                <a:ea typeface="楷体_GB2312" pitchFamily="49" charset="-122"/>
                <a:sym typeface="Symbol" pitchFamily="18" charset="2"/>
              </a:rPr>
              <a:t>的简单短语</a:t>
            </a:r>
            <a:r>
              <a:rPr kumimoji="1" lang="zh-CN" altLang="en-US" sz="2200" b="1" dirty="0" smtClean="0">
                <a:latin typeface="Times New Roman" pitchFamily="18" charset="0"/>
                <a:ea typeface="楷体_GB2312" pitchFamily="49" charset="-122"/>
                <a:sym typeface="Symbol" pitchFamily="18" charset="2"/>
              </a:rPr>
              <a:t>。</a:t>
            </a:r>
            <a:endParaRPr kumimoji="1" lang="en-US" altLang="zh-CN" sz="2200" b="1" dirty="0">
              <a:latin typeface="Times New Roman" pitchFamily="18" charset="0"/>
              <a:ea typeface="楷体_GB2312" pitchFamily="49" charset="-122"/>
              <a:sym typeface="Symbol" pitchFamily="18" charset="2"/>
            </a:endParaRPr>
          </a:p>
        </p:txBody>
      </p:sp>
      <p:sp>
        <p:nvSpPr>
          <p:cNvPr id="7"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347657797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409604">
                                            <p:txEl>
                                              <p:pRg st="2" end="2"/>
                                            </p:txEl>
                                          </p:spTgt>
                                        </p:tgtEl>
                                        <p:attrNameLst>
                                          <p:attrName>style.visibility</p:attrName>
                                        </p:attrNameLst>
                                      </p:cBhvr>
                                      <p:to>
                                        <p:strVal val="visible"/>
                                      </p:to>
                                    </p:set>
                                    <p:animEffect transition="in" filter="wipe(left)">
                                      <p:cBhvr>
                                        <p:cTn id="7" dur="500"/>
                                        <p:tgtEl>
                                          <p:spTgt spid="40960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09604">
                                            <p:txEl>
                                              <p:pRg st="3" end="3"/>
                                            </p:txEl>
                                          </p:spTgt>
                                        </p:tgtEl>
                                        <p:attrNameLst>
                                          <p:attrName>style.visibility</p:attrName>
                                        </p:attrNameLst>
                                      </p:cBhvr>
                                      <p:to>
                                        <p:strVal val="visible"/>
                                      </p:to>
                                    </p:set>
                                    <p:animEffect transition="in" filter="wipe(left)">
                                      <p:cBhvr>
                                        <p:cTn id="12" dur="500"/>
                                        <p:tgtEl>
                                          <p:spTgt spid="409604">
                                            <p:txEl>
                                              <p:pRg st="3" end="3"/>
                                            </p:txEl>
                                          </p:spTgt>
                                        </p:tgtEl>
                                      </p:cBhvr>
                                    </p:animEffect>
                                  </p:childTnLst>
                                </p:cTn>
                              </p:par>
                              <p:par>
                                <p:cTn id="13" presetID="22" presetClass="entr" presetSubtype="8" fill="hold" nodeType="withEffect">
                                  <p:stCondLst>
                                    <p:cond delay="0"/>
                                  </p:stCondLst>
                                  <p:childTnLst>
                                    <p:set>
                                      <p:cBhvr>
                                        <p:cTn id="14" dur="1" fill="hold">
                                          <p:stCondLst>
                                            <p:cond delay="0"/>
                                          </p:stCondLst>
                                        </p:cTn>
                                        <p:tgtEl>
                                          <p:spTgt spid="409604">
                                            <p:txEl>
                                              <p:pRg st="4" end="4"/>
                                            </p:txEl>
                                          </p:spTgt>
                                        </p:tgtEl>
                                        <p:attrNameLst>
                                          <p:attrName>style.visibility</p:attrName>
                                        </p:attrNameLst>
                                      </p:cBhvr>
                                      <p:to>
                                        <p:strVal val="visible"/>
                                      </p:to>
                                    </p:set>
                                    <p:animEffect transition="in" filter="wipe(left)">
                                      <p:cBhvr>
                                        <p:cTn id="15" dur="500"/>
                                        <p:tgtEl>
                                          <p:spTgt spid="409604">
                                            <p:txEl>
                                              <p:pRg st="4" end="4"/>
                                            </p:txEl>
                                          </p:spTgt>
                                        </p:tgtEl>
                                      </p:cBhvr>
                                    </p:animEffect>
                                  </p:childTnLst>
                                </p:cTn>
                              </p:par>
                              <p:par>
                                <p:cTn id="16" presetID="22" presetClass="entr" presetSubtype="8" fill="hold" nodeType="withEffect">
                                  <p:stCondLst>
                                    <p:cond delay="0"/>
                                  </p:stCondLst>
                                  <p:childTnLst>
                                    <p:set>
                                      <p:cBhvr>
                                        <p:cTn id="17" dur="1" fill="hold">
                                          <p:stCondLst>
                                            <p:cond delay="0"/>
                                          </p:stCondLst>
                                        </p:cTn>
                                        <p:tgtEl>
                                          <p:spTgt spid="409604">
                                            <p:txEl>
                                              <p:pRg st="5" end="5"/>
                                            </p:txEl>
                                          </p:spTgt>
                                        </p:tgtEl>
                                        <p:attrNameLst>
                                          <p:attrName>style.visibility</p:attrName>
                                        </p:attrNameLst>
                                      </p:cBhvr>
                                      <p:to>
                                        <p:strVal val="visible"/>
                                      </p:to>
                                    </p:set>
                                    <p:animEffect transition="in" filter="wipe(left)">
                                      <p:cBhvr>
                                        <p:cTn id="18" dur="500"/>
                                        <p:tgtEl>
                                          <p:spTgt spid="409604">
                                            <p:txEl>
                                              <p:pRg st="5" end="5"/>
                                            </p:txEl>
                                          </p:spTgt>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55" presetClass="entr" presetSubtype="0" fill="hold" nodeType="clickEffect">
                                  <p:stCondLst>
                                    <p:cond delay="0"/>
                                  </p:stCondLst>
                                  <p:childTnLst>
                                    <p:set>
                                      <p:cBhvr>
                                        <p:cTn id="22" dur="1" fill="hold">
                                          <p:stCondLst>
                                            <p:cond delay="0"/>
                                          </p:stCondLst>
                                        </p:cTn>
                                        <p:tgtEl>
                                          <p:spTgt spid="409604">
                                            <p:txEl>
                                              <p:pRg st="6" end="6"/>
                                            </p:txEl>
                                          </p:spTgt>
                                        </p:tgtEl>
                                        <p:attrNameLst>
                                          <p:attrName>style.visibility</p:attrName>
                                        </p:attrNameLst>
                                      </p:cBhvr>
                                      <p:to>
                                        <p:strVal val="visible"/>
                                      </p:to>
                                    </p:set>
                                    <p:anim calcmode="lin" valueType="num">
                                      <p:cBhvr>
                                        <p:cTn id="23" dur="1000" fill="hold"/>
                                        <p:tgtEl>
                                          <p:spTgt spid="409604">
                                            <p:txEl>
                                              <p:pRg st="6" end="6"/>
                                            </p:txEl>
                                          </p:spTgt>
                                        </p:tgtEl>
                                        <p:attrNameLst>
                                          <p:attrName>ppt_w</p:attrName>
                                        </p:attrNameLst>
                                      </p:cBhvr>
                                      <p:tavLst>
                                        <p:tav tm="0">
                                          <p:val>
                                            <p:strVal val="#ppt_w*0.70"/>
                                          </p:val>
                                        </p:tav>
                                        <p:tav tm="100000">
                                          <p:val>
                                            <p:strVal val="#ppt_w"/>
                                          </p:val>
                                        </p:tav>
                                      </p:tavLst>
                                    </p:anim>
                                    <p:anim calcmode="lin" valueType="num">
                                      <p:cBhvr>
                                        <p:cTn id="24" dur="1000" fill="hold"/>
                                        <p:tgtEl>
                                          <p:spTgt spid="409604">
                                            <p:txEl>
                                              <p:pRg st="6" end="6"/>
                                            </p:txEl>
                                          </p:spTgt>
                                        </p:tgtEl>
                                        <p:attrNameLst>
                                          <p:attrName>ppt_h</p:attrName>
                                        </p:attrNameLst>
                                      </p:cBhvr>
                                      <p:tavLst>
                                        <p:tav tm="0">
                                          <p:val>
                                            <p:strVal val="#ppt_h"/>
                                          </p:val>
                                        </p:tav>
                                        <p:tav tm="100000">
                                          <p:val>
                                            <p:strVal val="#ppt_h"/>
                                          </p:val>
                                        </p:tav>
                                      </p:tavLst>
                                    </p:anim>
                                    <p:animEffect transition="in" filter="fade">
                                      <p:cBhvr>
                                        <p:cTn id="25" dur="1000"/>
                                        <p:tgtEl>
                                          <p:spTgt spid="409604">
                                            <p:txEl>
                                              <p:pRg st="6" end="6"/>
                                            </p:txEl>
                                          </p:spTgt>
                                        </p:tgtEl>
                                      </p:cBhvr>
                                    </p:animEffect>
                                  </p:childTnLst>
                                </p:cTn>
                              </p:par>
                              <p:par>
                                <p:cTn id="26" presetID="55" presetClass="entr" presetSubtype="0" fill="hold" nodeType="withEffect">
                                  <p:stCondLst>
                                    <p:cond delay="0"/>
                                  </p:stCondLst>
                                  <p:childTnLst>
                                    <p:set>
                                      <p:cBhvr>
                                        <p:cTn id="27" dur="1" fill="hold">
                                          <p:stCondLst>
                                            <p:cond delay="0"/>
                                          </p:stCondLst>
                                        </p:cTn>
                                        <p:tgtEl>
                                          <p:spTgt spid="409604">
                                            <p:txEl>
                                              <p:pRg st="7" end="7"/>
                                            </p:txEl>
                                          </p:spTgt>
                                        </p:tgtEl>
                                        <p:attrNameLst>
                                          <p:attrName>style.visibility</p:attrName>
                                        </p:attrNameLst>
                                      </p:cBhvr>
                                      <p:to>
                                        <p:strVal val="visible"/>
                                      </p:to>
                                    </p:set>
                                    <p:anim calcmode="lin" valueType="num">
                                      <p:cBhvr>
                                        <p:cTn id="28" dur="1000" fill="hold"/>
                                        <p:tgtEl>
                                          <p:spTgt spid="409604">
                                            <p:txEl>
                                              <p:pRg st="7" end="7"/>
                                            </p:txEl>
                                          </p:spTgt>
                                        </p:tgtEl>
                                        <p:attrNameLst>
                                          <p:attrName>ppt_w</p:attrName>
                                        </p:attrNameLst>
                                      </p:cBhvr>
                                      <p:tavLst>
                                        <p:tav tm="0">
                                          <p:val>
                                            <p:strVal val="#ppt_w*0.70"/>
                                          </p:val>
                                        </p:tav>
                                        <p:tav tm="100000">
                                          <p:val>
                                            <p:strVal val="#ppt_w"/>
                                          </p:val>
                                        </p:tav>
                                      </p:tavLst>
                                    </p:anim>
                                    <p:anim calcmode="lin" valueType="num">
                                      <p:cBhvr>
                                        <p:cTn id="29" dur="1000" fill="hold"/>
                                        <p:tgtEl>
                                          <p:spTgt spid="409604">
                                            <p:txEl>
                                              <p:pRg st="7" end="7"/>
                                            </p:txEl>
                                          </p:spTgt>
                                        </p:tgtEl>
                                        <p:attrNameLst>
                                          <p:attrName>ppt_h</p:attrName>
                                        </p:attrNameLst>
                                      </p:cBhvr>
                                      <p:tavLst>
                                        <p:tav tm="0">
                                          <p:val>
                                            <p:strVal val="#ppt_h"/>
                                          </p:val>
                                        </p:tav>
                                        <p:tav tm="100000">
                                          <p:val>
                                            <p:strVal val="#ppt_h"/>
                                          </p:val>
                                        </p:tav>
                                      </p:tavLst>
                                    </p:anim>
                                    <p:animEffect transition="in" filter="fade">
                                      <p:cBhvr>
                                        <p:cTn id="30" dur="1000"/>
                                        <p:tgtEl>
                                          <p:spTgt spid="409604">
                                            <p:txEl>
                                              <p:pRg st="7" end="7"/>
                                            </p:txEl>
                                          </p:spTgt>
                                        </p:tgtEl>
                                      </p:cBhvr>
                                    </p:animEffect>
                                  </p:childTnLst>
                                </p:cTn>
                              </p:par>
                              <p:par>
                                <p:cTn id="31" presetID="55" presetClass="entr" presetSubtype="0" fill="hold" nodeType="withEffect">
                                  <p:stCondLst>
                                    <p:cond delay="0"/>
                                  </p:stCondLst>
                                  <p:childTnLst>
                                    <p:set>
                                      <p:cBhvr>
                                        <p:cTn id="32" dur="1" fill="hold">
                                          <p:stCondLst>
                                            <p:cond delay="0"/>
                                          </p:stCondLst>
                                        </p:cTn>
                                        <p:tgtEl>
                                          <p:spTgt spid="409604">
                                            <p:txEl>
                                              <p:pRg st="8" end="8"/>
                                            </p:txEl>
                                          </p:spTgt>
                                        </p:tgtEl>
                                        <p:attrNameLst>
                                          <p:attrName>style.visibility</p:attrName>
                                        </p:attrNameLst>
                                      </p:cBhvr>
                                      <p:to>
                                        <p:strVal val="visible"/>
                                      </p:to>
                                    </p:set>
                                    <p:anim calcmode="lin" valueType="num">
                                      <p:cBhvr>
                                        <p:cTn id="33" dur="1000" fill="hold"/>
                                        <p:tgtEl>
                                          <p:spTgt spid="409604">
                                            <p:txEl>
                                              <p:pRg st="8" end="8"/>
                                            </p:txEl>
                                          </p:spTgt>
                                        </p:tgtEl>
                                        <p:attrNameLst>
                                          <p:attrName>ppt_w</p:attrName>
                                        </p:attrNameLst>
                                      </p:cBhvr>
                                      <p:tavLst>
                                        <p:tav tm="0">
                                          <p:val>
                                            <p:strVal val="#ppt_w*0.70"/>
                                          </p:val>
                                        </p:tav>
                                        <p:tav tm="100000">
                                          <p:val>
                                            <p:strVal val="#ppt_w"/>
                                          </p:val>
                                        </p:tav>
                                      </p:tavLst>
                                    </p:anim>
                                    <p:anim calcmode="lin" valueType="num">
                                      <p:cBhvr>
                                        <p:cTn id="34" dur="1000" fill="hold"/>
                                        <p:tgtEl>
                                          <p:spTgt spid="409604">
                                            <p:txEl>
                                              <p:pRg st="8" end="8"/>
                                            </p:txEl>
                                          </p:spTgt>
                                        </p:tgtEl>
                                        <p:attrNameLst>
                                          <p:attrName>ppt_h</p:attrName>
                                        </p:attrNameLst>
                                      </p:cBhvr>
                                      <p:tavLst>
                                        <p:tav tm="0">
                                          <p:val>
                                            <p:strVal val="#ppt_h"/>
                                          </p:val>
                                        </p:tav>
                                        <p:tav tm="100000">
                                          <p:val>
                                            <p:strVal val="#ppt_h"/>
                                          </p:val>
                                        </p:tav>
                                      </p:tavLst>
                                    </p:anim>
                                    <p:animEffect transition="in" filter="fade">
                                      <p:cBhvr>
                                        <p:cTn id="35" dur="1000"/>
                                        <p:tgtEl>
                                          <p:spTgt spid="40960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7B6BEC02-E995-4600-AAD3-8FB4A8C09A01}" type="datetime1">
              <a:rPr lang="zh-CN" altLang="en-US"/>
              <a:pPr>
                <a:defRPr/>
              </a:pPr>
              <a:t>2021/3/11</a:t>
            </a:fld>
            <a:endParaRPr lang="zh-CN" altLang="en-US"/>
          </a:p>
        </p:txBody>
      </p:sp>
      <p:sp>
        <p:nvSpPr>
          <p:cNvPr id="12185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D5DBDF5A-A6F2-4ACA-83E2-F39AA6422E4A}" type="slidenum">
              <a:rPr lang="zh-CN" altLang="en-US" sz="1000">
                <a:solidFill>
                  <a:srgbClr val="9B9A98"/>
                </a:solidFill>
              </a:rPr>
              <a:pPr>
                <a:spcBef>
                  <a:spcPct val="0"/>
                </a:spcBef>
                <a:buClrTx/>
                <a:buSzTx/>
                <a:buFontTx/>
                <a:buNone/>
              </a:pPr>
              <a:t>19</a:t>
            </a:fld>
            <a:endParaRPr lang="zh-CN" altLang="en-US" sz="1000">
              <a:solidFill>
                <a:srgbClr val="9B9A98"/>
              </a:solidFill>
            </a:endParaRPr>
          </a:p>
        </p:txBody>
      </p:sp>
      <p:sp>
        <p:nvSpPr>
          <p:cNvPr id="428038" name="Rectangle 6"/>
          <p:cNvSpPr>
            <a:spLocks noChangeArrowheads="1"/>
          </p:cNvSpPr>
          <p:nvPr/>
        </p:nvSpPr>
        <p:spPr bwMode="auto">
          <a:xfrm>
            <a:off x="2049463" y="2193926"/>
            <a:ext cx="8050212" cy="2657475"/>
          </a:xfrm>
          <a:prstGeom prst="rect">
            <a:avLst/>
          </a:prstGeom>
          <a:noFill/>
          <a:ln w="9525">
            <a:noFill/>
            <a:miter lim="800000"/>
            <a:headEnd/>
            <a:tailEnd/>
          </a:ln>
          <a:effectLst/>
        </p:spPr>
        <p:txBody>
          <a:bodyPr>
            <a:spAutoFit/>
          </a:bodyPr>
          <a:lstStyle/>
          <a:p>
            <a:pPr algn="just" eaLnBrk="1" hangingPunct="1">
              <a:lnSpc>
                <a:spcPct val="150000"/>
              </a:lnSpc>
              <a:spcBef>
                <a:spcPct val="20000"/>
              </a:spcBef>
              <a:defRPr/>
            </a:pPr>
            <a:r>
              <a:rPr lang="zh-CN" altLang="en-US" sz="2800" b="1" dirty="0">
                <a:latin typeface="Arial" charset="0"/>
                <a:ea typeface="楷体_GB2312" pitchFamily="49" charset="-122"/>
              </a:rPr>
              <a:t>       对于一给定的文法来说，从其开始符号到某一句型，或从某一句型到另一句型间的推导序列可能</a:t>
            </a:r>
            <a:r>
              <a:rPr lang="zh-CN" altLang="en-US" sz="2800" b="1" dirty="0">
                <a:solidFill>
                  <a:srgbClr val="FFC000"/>
                </a:solidFill>
                <a:latin typeface="Arial" charset="0"/>
                <a:ea typeface="楷体_GB2312" pitchFamily="49" charset="-122"/>
              </a:rPr>
              <a:t>不唯一</a:t>
            </a:r>
            <a:r>
              <a:rPr lang="zh-CN" altLang="en-US" sz="2800" b="1" dirty="0">
                <a:latin typeface="Arial" charset="0"/>
                <a:ea typeface="楷体_GB2312" pitchFamily="49" charset="-122"/>
              </a:rPr>
              <a:t>。为了使句型或句子能按照一确定的推导序列来产生，通常我们仅考虑最左推导或最右推导。</a:t>
            </a:r>
          </a:p>
        </p:txBody>
      </p:sp>
      <p:sp>
        <p:nvSpPr>
          <p:cNvPr id="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9</a:t>
            </a:r>
            <a:r>
              <a:rPr lang="zh-CN" altLang="en-US" sz="2800" b="1" dirty="0" smtClean="0">
                <a:solidFill>
                  <a:srgbClr val="FFC000"/>
                </a:solidFill>
                <a:latin typeface="Times New Roman" pitchFamily="18" charset="0"/>
                <a:ea typeface="黑体" pitchFamily="2" charset="-122"/>
              </a:rPr>
              <a:t>、最左推导和最右推导</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12828821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0791AD4D-A86C-45FC-A5C8-B358AA6BAFF4}" type="datetime1">
              <a:rPr lang="zh-CN" altLang="en-US"/>
              <a:pPr>
                <a:defRPr/>
              </a:pPr>
              <a:t>2021/3/11</a:t>
            </a:fld>
            <a:endParaRPr lang="zh-CN" altLang="en-US"/>
          </a:p>
        </p:txBody>
      </p:sp>
      <p:sp>
        <p:nvSpPr>
          <p:cNvPr id="1536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120EA56-3D9B-441D-8CB5-70683A3F7A49}" type="slidenum">
              <a:rPr lang="zh-CN" altLang="en-US" sz="1000">
                <a:solidFill>
                  <a:srgbClr val="9B9A98"/>
                </a:solidFill>
              </a:rPr>
              <a:pPr>
                <a:spcBef>
                  <a:spcPct val="0"/>
                </a:spcBef>
                <a:buClrTx/>
                <a:buSzTx/>
                <a:buFontTx/>
                <a:buNone/>
              </a:pPr>
              <a:t>2</a:t>
            </a:fld>
            <a:endParaRPr lang="zh-CN" altLang="en-US" sz="1000">
              <a:solidFill>
                <a:srgbClr val="9B9A98"/>
              </a:solidFill>
            </a:endParaRPr>
          </a:p>
        </p:txBody>
      </p:sp>
      <p:sp>
        <p:nvSpPr>
          <p:cNvPr id="2" name="内容占位符 2"/>
          <p:cNvSpPr>
            <a:spLocks noGrp="1"/>
          </p:cNvSpPr>
          <p:nvPr>
            <p:ph idx="1"/>
          </p:nvPr>
        </p:nvSpPr>
        <p:spPr>
          <a:xfrm>
            <a:off x="3381376" y="1476375"/>
            <a:ext cx="7046479" cy="4789488"/>
          </a:xfrm>
        </p:spPr>
        <p:txBody>
          <a:bodyPr>
            <a:normAutofit fontScale="92500" lnSpcReduction="10000"/>
          </a:bodyPr>
          <a:lstStyle/>
          <a:p>
            <a:pPr>
              <a:lnSpc>
                <a:spcPct val="130000"/>
              </a:lnSpc>
              <a:buFont typeface="Wingdings 2" panose="05020102010507070707" pitchFamily="18" charset="2"/>
              <a:buNone/>
              <a:defRPr/>
            </a:pPr>
            <a:r>
              <a:rPr lang="en-US" altLang="zh-CN" sz="3600" b="1" dirty="0">
                <a:effectLst>
                  <a:outerShdw blurRad="38100" dist="38100" dir="2700000" algn="tl">
                    <a:srgbClr val="000000"/>
                  </a:outerShdw>
                </a:effectLst>
                <a:latin typeface="楷体_GB2312" pitchFamily="49" charset="-122"/>
                <a:ea typeface="楷体_GB2312" pitchFamily="49" charset="-122"/>
              </a:rPr>
              <a:t>§2.1 </a:t>
            </a:r>
            <a:r>
              <a:rPr lang="zh-CN" altLang="en-US" sz="3600" b="1" dirty="0">
                <a:effectLst>
                  <a:outerShdw blurRad="38100" dist="38100" dir="2700000" algn="tl">
                    <a:srgbClr val="000000"/>
                  </a:outerShdw>
                </a:effectLst>
                <a:latin typeface="楷体_GB2312" pitchFamily="49" charset="-122"/>
                <a:ea typeface="楷体_GB2312" pitchFamily="49" charset="-122"/>
              </a:rPr>
              <a:t>引言</a:t>
            </a:r>
          </a:p>
          <a:p>
            <a:pPr>
              <a:lnSpc>
                <a:spcPct val="130000"/>
              </a:lnSpc>
              <a:buFont typeface="Wingdings 2" panose="05020102010507070707" pitchFamily="18" charset="2"/>
              <a:buNone/>
              <a:defRPr/>
            </a:pPr>
            <a:r>
              <a:rPr lang="en-US" altLang="zh-CN" sz="3600" b="1" dirty="0">
                <a:effectLst>
                  <a:outerShdw blurRad="38100" dist="38100" dir="2700000" algn="tl">
                    <a:srgbClr val="000000"/>
                  </a:outerShdw>
                </a:effectLst>
                <a:latin typeface="楷体_GB2312" pitchFamily="49" charset="-122"/>
                <a:ea typeface="楷体_GB2312" pitchFamily="49" charset="-122"/>
              </a:rPr>
              <a:t>§</a:t>
            </a:r>
            <a:r>
              <a:rPr lang="en-US" altLang="zh-CN" sz="3600" b="1" dirty="0" smtClean="0">
                <a:effectLst>
                  <a:outerShdw blurRad="38100" dist="38100" dir="2700000" algn="tl">
                    <a:srgbClr val="000000"/>
                  </a:outerShdw>
                </a:effectLst>
                <a:latin typeface="楷体_GB2312" pitchFamily="49" charset="-122"/>
                <a:ea typeface="楷体_GB2312" pitchFamily="49" charset="-122"/>
              </a:rPr>
              <a:t>2.2 </a:t>
            </a:r>
            <a:r>
              <a:rPr lang="zh-CN" altLang="en-US" sz="3600" b="1" dirty="0" smtClean="0">
                <a:effectLst>
                  <a:outerShdw blurRad="38100" dist="38100" dir="2700000" algn="tl">
                    <a:srgbClr val="000000"/>
                  </a:outerShdw>
                </a:effectLst>
                <a:latin typeface="楷体_GB2312" pitchFamily="49" charset="-122"/>
                <a:ea typeface="楷体_GB2312" pitchFamily="49" charset="-122"/>
              </a:rPr>
              <a:t>字母表</a:t>
            </a:r>
            <a:r>
              <a:rPr lang="zh-CN" altLang="en-US" sz="3600" b="1" dirty="0">
                <a:effectLst>
                  <a:outerShdw blurRad="38100" dist="38100" dir="2700000" algn="tl">
                    <a:srgbClr val="000000"/>
                  </a:outerShdw>
                </a:effectLst>
                <a:latin typeface="楷体_GB2312" pitchFamily="49" charset="-122"/>
                <a:ea typeface="楷体_GB2312" pitchFamily="49" charset="-122"/>
              </a:rPr>
              <a:t>和符号串的基本</a:t>
            </a:r>
            <a:r>
              <a:rPr lang="zh-CN" altLang="en-US" sz="3600" b="1" dirty="0" smtClean="0">
                <a:effectLst>
                  <a:outerShdw blurRad="38100" dist="38100" dir="2700000" algn="tl">
                    <a:srgbClr val="000000"/>
                  </a:outerShdw>
                </a:effectLst>
                <a:latin typeface="楷体_GB2312" pitchFamily="49" charset="-122"/>
                <a:ea typeface="楷体_GB2312" pitchFamily="49" charset="-122"/>
              </a:rPr>
              <a:t>概念</a:t>
            </a:r>
            <a:endParaRPr lang="en-US" altLang="zh-CN" sz="3600" b="1" dirty="0" smtClean="0">
              <a:effectLst>
                <a:outerShdw blurRad="38100" dist="38100" dir="2700000" algn="tl">
                  <a:srgbClr val="000000"/>
                </a:outerShdw>
              </a:effectLst>
              <a:latin typeface="楷体_GB2312" pitchFamily="49" charset="-122"/>
              <a:ea typeface="楷体_GB2312" pitchFamily="49" charset="-122"/>
            </a:endParaRPr>
          </a:p>
          <a:p>
            <a:pPr>
              <a:lnSpc>
                <a:spcPct val="130000"/>
              </a:lnSpc>
              <a:buFont typeface="Wingdings 2" panose="05020102010507070707" pitchFamily="18" charset="2"/>
              <a:buNone/>
              <a:defRPr/>
            </a:pPr>
            <a:r>
              <a:rPr lang="en-US" altLang="zh-CN" sz="3600" b="1" dirty="0" smtClean="0">
                <a:effectLst>
                  <a:outerShdw blurRad="38100" dist="38100" dir="2700000" algn="tl">
                    <a:srgbClr val="000000"/>
                  </a:outerShdw>
                </a:effectLst>
                <a:latin typeface="楷体_GB2312" pitchFamily="49" charset="-122"/>
                <a:ea typeface="楷体_GB2312" pitchFamily="49" charset="-122"/>
              </a:rPr>
              <a:t>§2.3 </a:t>
            </a:r>
            <a:r>
              <a:rPr lang="zh-CN" altLang="en-US" sz="3600" b="1" dirty="0" smtClean="0">
                <a:effectLst>
                  <a:outerShdw blurRad="38100" dist="38100" dir="2700000" algn="tl">
                    <a:srgbClr val="000000"/>
                  </a:outerShdw>
                </a:effectLst>
                <a:latin typeface="楷体_GB2312" pitchFamily="49" charset="-122"/>
                <a:ea typeface="楷体_GB2312" pitchFamily="49" charset="-122"/>
              </a:rPr>
              <a:t>用</a:t>
            </a:r>
            <a:r>
              <a:rPr lang="zh-CN" altLang="en-US" sz="3600" b="1" dirty="0">
                <a:effectLst>
                  <a:outerShdw blurRad="38100" dist="38100" dir="2700000" algn="tl">
                    <a:srgbClr val="000000"/>
                  </a:outerShdw>
                </a:effectLst>
                <a:latin typeface="楷体_GB2312" pitchFamily="49" charset="-122"/>
                <a:ea typeface="楷体_GB2312" pitchFamily="49" charset="-122"/>
              </a:rPr>
              <a:t>文法产生法描述语言</a:t>
            </a:r>
          </a:p>
          <a:p>
            <a:pPr eaLnBrk="1" hangingPunct="1">
              <a:lnSpc>
                <a:spcPct val="130000"/>
              </a:lnSpc>
              <a:spcBef>
                <a:spcPct val="0"/>
              </a:spcBef>
              <a:buClrTx/>
              <a:buSzTx/>
              <a:buFontTx/>
              <a:buNone/>
              <a:defRPr/>
            </a:pPr>
            <a:r>
              <a:rPr lang="en-US" altLang="zh-CN" sz="3600" b="1" dirty="0" smtClean="0">
                <a:solidFill>
                  <a:srgbClr val="7030A0"/>
                </a:solidFill>
                <a:effectLst>
                  <a:outerShdw blurRad="38100" dist="38100" dir="2700000" algn="tl">
                    <a:srgbClr val="000000"/>
                  </a:outerShdw>
                </a:effectLst>
                <a:latin typeface="楷体_GB2312" pitchFamily="49" charset="-122"/>
                <a:ea typeface="楷体_GB2312" pitchFamily="49" charset="-122"/>
              </a:rPr>
              <a:t>§</a:t>
            </a:r>
            <a:r>
              <a:rPr lang="en-US" altLang="zh-CN" sz="3600" b="1" dirty="0">
                <a:solidFill>
                  <a:srgbClr val="7030A0"/>
                </a:solidFill>
                <a:effectLst>
                  <a:outerShdw blurRad="38100" dist="38100" dir="2700000" algn="tl">
                    <a:srgbClr val="000000"/>
                  </a:outerShdw>
                </a:effectLst>
                <a:latin typeface="楷体_GB2312" pitchFamily="49" charset="-122"/>
                <a:ea typeface="楷体_GB2312" pitchFamily="49" charset="-122"/>
              </a:rPr>
              <a:t>2.4 </a:t>
            </a:r>
            <a:r>
              <a:rPr lang="zh-CN" altLang="en-US" sz="3600" b="1" dirty="0">
                <a:solidFill>
                  <a:srgbClr val="7030A0"/>
                </a:solidFill>
                <a:effectLst>
                  <a:outerShdw blurRad="38100" dist="38100" dir="2700000" algn="tl">
                    <a:srgbClr val="000000"/>
                  </a:outerShdw>
                </a:effectLst>
                <a:latin typeface="楷体_GB2312" pitchFamily="49" charset="-122"/>
                <a:ea typeface="楷体_GB2312" pitchFamily="49" charset="-122"/>
              </a:rPr>
              <a:t>语法分析初步</a:t>
            </a:r>
          </a:p>
          <a:p>
            <a:pPr>
              <a:lnSpc>
                <a:spcPct val="130000"/>
              </a:lnSpc>
              <a:buFont typeface="Wingdings 2" panose="05020102010507070707" pitchFamily="18" charset="2"/>
              <a:buNone/>
              <a:defRPr/>
            </a:pPr>
            <a:r>
              <a:rPr lang="en-US" altLang="zh-CN" sz="3600" b="1" dirty="0">
                <a:effectLst>
                  <a:outerShdw blurRad="38100" dist="38100" dir="2700000" algn="tl">
                    <a:srgbClr val="000000"/>
                  </a:outerShdw>
                </a:effectLst>
                <a:latin typeface="楷体_GB2312" pitchFamily="49" charset="-122"/>
                <a:ea typeface="楷体_GB2312" pitchFamily="49" charset="-122"/>
              </a:rPr>
              <a:t>§2.5 </a:t>
            </a:r>
            <a:r>
              <a:rPr lang="zh-CN" altLang="en-US" sz="3600" b="1" dirty="0">
                <a:effectLst>
                  <a:outerShdw blurRad="38100" dist="38100" dir="2700000" algn="tl">
                    <a:srgbClr val="000000"/>
                  </a:outerShdw>
                </a:effectLst>
                <a:latin typeface="楷体_GB2312" pitchFamily="49" charset="-122"/>
                <a:ea typeface="楷体_GB2312" pitchFamily="49" charset="-122"/>
              </a:rPr>
              <a:t>文法及语言的分类</a:t>
            </a:r>
          </a:p>
          <a:p>
            <a:pPr eaLnBrk="1" hangingPunct="1">
              <a:lnSpc>
                <a:spcPct val="130000"/>
              </a:lnSpc>
              <a:spcBef>
                <a:spcPct val="0"/>
              </a:spcBef>
              <a:buClrTx/>
              <a:buSzTx/>
              <a:buFontTx/>
              <a:buNone/>
              <a:defRPr/>
            </a:pPr>
            <a:r>
              <a:rPr lang="en-US" altLang="zh-CN" sz="3600" b="1" dirty="0">
                <a:effectLst>
                  <a:outerShdw blurRad="38100" dist="38100" dir="2700000" algn="tl">
                    <a:srgbClr val="000000"/>
                  </a:outerShdw>
                </a:effectLst>
                <a:latin typeface="楷体_GB2312" pitchFamily="49" charset="-122"/>
                <a:ea typeface="楷体_GB2312" pitchFamily="49" charset="-122"/>
              </a:rPr>
              <a:t>§2.6 </a:t>
            </a:r>
            <a:r>
              <a:rPr lang="zh-CN" altLang="en-US" sz="3600" b="1" dirty="0">
                <a:effectLst>
                  <a:outerShdw blurRad="38100" dist="38100" dir="2700000" algn="tl">
                    <a:srgbClr val="000000"/>
                  </a:outerShdw>
                </a:effectLst>
                <a:latin typeface="楷体_GB2312" pitchFamily="49" charset="-122"/>
                <a:ea typeface="楷体_GB2312" pitchFamily="49" charset="-122"/>
              </a:rPr>
              <a:t>文法的其它表示</a:t>
            </a:r>
            <a:r>
              <a:rPr lang="zh-CN" altLang="en-US" sz="3600" b="1" dirty="0" smtClean="0">
                <a:effectLst>
                  <a:outerShdw blurRad="38100" dist="38100" dir="2700000" algn="tl">
                    <a:srgbClr val="000000"/>
                  </a:outerShdw>
                </a:effectLst>
                <a:latin typeface="楷体_GB2312" pitchFamily="49" charset="-122"/>
                <a:ea typeface="楷体_GB2312" pitchFamily="49" charset="-122"/>
              </a:rPr>
              <a:t>方法</a:t>
            </a:r>
            <a:endParaRPr lang="en-US" altLang="zh-CN" sz="3600" b="1" dirty="0" smtClean="0">
              <a:effectLst>
                <a:outerShdw blurRad="38100" dist="38100" dir="2700000" algn="tl">
                  <a:srgbClr val="000000"/>
                </a:outerShdw>
              </a:effectLst>
              <a:latin typeface="楷体_GB2312" pitchFamily="49" charset="-122"/>
              <a:ea typeface="楷体_GB2312" pitchFamily="49" charset="-122"/>
            </a:endParaRPr>
          </a:p>
          <a:p>
            <a:pPr>
              <a:lnSpc>
                <a:spcPct val="130000"/>
              </a:lnSpc>
              <a:spcBef>
                <a:spcPct val="0"/>
              </a:spcBef>
              <a:buNone/>
              <a:defRPr/>
            </a:pPr>
            <a:r>
              <a:rPr lang="en-US" altLang="zh-CN" sz="3600" b="1" dirty="0">
                <a:effectLst>
                  <a:outerShdw blurRad="38100" dist="38100" dir="2700000" algn="tl">
                    <a:srgbClr val="000000"/>
                  </a:outerShdw>
                </a:effectLst>
                <a:latin typeface="楷体_GB2312" pitchFamily="49" charset="-122"/>
                <a:ea typeface="楷体_GB2312" pitchFamily="49" charset="-122"/>
              </a:rPr>
              <a:t>§</a:t>
            </a:r>
            <a:r>
              <a:rPr lang="en-US" altLang="zh-CN" sz="3600" b="1" dirty="0" smtClean="0">
                <a:effectLst>
                  <a:outerShdw blurRad="38100" dist="38100" dir="2700000" algn="tl">
                    <a:srgbClr val="000000"/>
                  </a:outerShdw>
                </a:effectLst>
                <a:latin typeface="楷体_GB2312" pitchFamily="49" charset="-122"/>
                <a:ea typeface="楷体_GB2312" pitchFamily="49" charset="-122"/>
              </a:rPr>
              <a:t>2.7 </a:t>
            </a:r>
            <a:r>
              <a:rPr lang="zh-CN" altLang="en-US" sz="3600" b="1" dirty="0" smtClean="0">
                <a:effectLst>
                  <a:outerShdw blurRad="38100" dist="38100" dir="2700000" algn="tl">
                    <a:srgbClr val="000000"/>
                  </a:outerShdw>
                </a:effectLst>
                <a:latin typeface="楷体_GB2312" pitchFamily="49" charset="-122"/>
                <a:ea typeface="楷体_GB2312" pitchFamily="49" charset="-122"/>
              </a:rPr>
              <a:t>文法</a:t>
            </a:r>
            <a:r>
              <a:rPr lang="zh-CN" altLang="en-US" sz="3600" b="1" dirty="0">
                <a:effectLst>
                  <a:outerShdw blurRad="38100" dist="38100" dir="2700000" algn="tl">
                    <a:srgbClr val="000000"/>
                  </a:outerShdw>
                </a:effectLst>
                <a:latin typeface="楷体_GB2312" pitchFamily="49" charset="-122"/>
                <a:ea typeface="楷体_GB2312" pitchFamily="49" charset="-122"/>
              </a:rPr>
              <a:t>实用性限制说明及小节</a:t>
            </a:r>
          </a:p>
        </p:txBody>
      </p:sp>
      <p:sp>
        <p:nvSpPr>
          <p:cNvPr id="15365" name="标题 1"/>
          <p:cNvSpPr>
            <a:spLocks/>
          </p:cNvSpPr>
          <p:nvPr/>
        </p:nvSpPr>
        <p:spPr bwMode="auto">
          <a:xfrm>
            <a:off x="2157413" y="84138"/>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nchor="ct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ctr" eaLnBrk="1" hangingPunct="1">
              <a:spcBef>
                <a:spcPct val="0"/>
              </a:spcBef>
              <a:buClrTx/>
              <a:buSzTx/>
              <a:buFontTx/>
              <a:buNone/>
            </a:pPr>
            <a:r>
              <a:rPr lang="zh-CN" altLang="en-US" sz="4800" b="1">
                <a:latin typeface="Times New Roman" panose="02020603050405020304" pitchFamily="18" charset="0"/>
              </a:rPr>
              <a:t>第二章  形式语言基本知识</a:t>
            </a:r>
          </a:p>
        </p:txBody>
      </p:sp>
    </p:spTree>
    <p:extLst>
      <p:ext uri="{BB962C8B-B14F-4D97-AF65-F5344CB8AC3E}">
        <p14:creationId xmlns:p14="http://schemas.microsoft.com/office/powerpoint/2010/main" val="2609503396"/>
      </p:ext>
    </p:extLst>
  </p:cSld>
  <p:clrMapOvr>
    <a:masterClrMapping/>
  </p:clrMapOvr>
  <p:transition>
    <p:zoom/>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25C51268-671C-40D5-88DF-233A95E12707}" type="datetime1">
              <a:rPr lang="zh-CN" altLang="en-US">
                <a:effectLst>
                  <a:outerShdw blurRad="38100" dist="38100" dir="2700000" algn="tl">
                    <a:srgbClr val="000000">
                      <a:alpha val="43137"/>
                    </a:srgbClr>
                  </a:outerShdw>
                </a:effectLst>
              </a:rPr>
              <a:pPr>
                <a:defRPr/>
              </a:pPr>
              <a:t>2021/3/11</a:t>
            </a:fld>
            <a:endParaRPr lang="zh-CN" altLang="en-US">
              <a:effectLst>
                <a:outerShdw blurRad="38100" dist="38100" dir="2700000" algn="tl">
                  <a:srgbClr val="000000">
                    <a:alpha val="43137"/>
                  </a:srgbClr>
                </a:outerShdw>
              </a:effectLst>
            </a:endParaRPr>
          </a:p>
        </p:txBody>
      </p:sp>
      <p:sp>
        <p:nvSpPr>
          <p:cNvPr id="12288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1420285E-8C7E-4ED7-B7A4-08F6633BE2F2}" type="slidenum">
              <a:rPr lang="zh-CN" altLang="en-US" sz="1000">
                <a:solidFill>
                  <a:srgbClr val="9B9A98"/>
                </a:solidFill>
                <a:effectLst>
                  <a:outerShdw blurRad="38100" dist="38100" dir="2700000" algn="tl">
                    <a:srgbClr val="000000">
                      <a:alpha val="43137"/>
                    </a:srgbClr>
                  </a:outerShdw>
                </a:effectLst>
              </a:rPr>
              <a:pPr>
                <a:spcBef>
                  <a:spcPct val="0"/>
                </a:spcBef>
                <a:buClrTx/>
                <a:buSzTx/>
                <a:buFontTx/>
                <a:buNone/>
              </a:pPr>
              <a:t>20</a:t>
            </a:fld>
            <a:endParaRPr lang="zh-CN" altLang="en-US" sz="1000">
              <a:solidFill>
                <a:srgbClr val="9B9A98"/>
              </a:solidFill>
              <a:effectLst>
                <a:outerShdw blurRad="38100" dist="38100" dir="2700000" algn="tl">
                  <a:srgbClr val="000000">
                    <a:alpha val="43137"/>
                  </a:srgbClr>
                </a:outerShdw>
              </a:effectLst>
            </a:endParaRPr>
          </a:p>
        </p:txBody>
      </p:sp>
      <p:sp>
        <p:nvSpPr>
          <p:cNvPr id="429060" name="Text Box 4"/>
          <p:cNvSpPr txBox="1">
            <a:spLocks noChangeArrowheads="1"/>
          </p:cNvSpPr>
          <p:nvPr/>
        </p:nvSpPr>
        <p:spPr bwMode="auto">
          <a:xfrm>
            <a:off x="1771650" y="1751013"/>
            <a:ext cx="8643938" cy="445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eaLnBrk="1" hangingPunct="1">
              <a:lnSpc>
                <a:spcPct val="140000"/>
              </a:lnSpc>
              <a:buClr>
                <a:schemeClr val="folHlink"/>
              </a:buClr>
              <a:buSzPct val="60000"/>
              <a:buFont typeface="Wingdings" panose="05000000000000000000" pitchFamily="2" charset="2"/>
              <a:buNone/>
            </a:pPr>
            <a:r>
              <a:rPr kumimoji="1" lang="zh-CN" altLang="en-US"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定义</a:t>
            </a:r>
            <a:r>
              <a:rPr kumimoji="1" lang="en-US" altLang="zh-CN"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1</a:t>
            </a:r>
            <a:r>
              <a:rPr kumimoji="1" lang="zh-CN" altLang="en-US"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a:t>
            </a:r>
            <a:r>
              <a:rPr kumimoji="1" lang="zh-CN" altLang="en-US"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cs typeface="Courier New" panose="02070309020205020404" pitchFamily="49" charset="0"/>
              </a:rPr>
              <a:t>在任何一步推导</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cs typeface="Courier New" panose="02070309020205020404" pitchFamily="49" charset="0"/>
              </a:rPr>
              <a:t>v</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rPr>
              <a:t>w</a:t>
            </a:r>
            <a:r>
              <a:rPr kumimoji="1" lang="zh-CN" altLang="en-US"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中，都是对符号串</a:t>
            </a:r>
            <a:r>
              <a:rPr kumimoji="1" lang="en-US" altLang="zh-CN"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v</a:t>
            </a:r>
            <a:r>
              <a:rPr kumimoji="1" lang="zh-CN" altLang="en-US"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的</a:t>
            </a:r>
            <a:r>
              <a:rPr kumimoji="1" lang="zh-CN" altLang="en-US" sz="2700" b="1" dirty="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最左（右）</a:t>
            </a:r>
            <a:r>
              <a:rPr kumimoji="1" lang="zh-CN" altLang="en-US"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的非终结符进行替换，则称最</a:t>
            </a:r>
            <a:r>
              <a:rPr kumimoji="1" lang="zh-CN" altLang="en-US" sz="2700" b="1" dirty="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左（右）</a:t>
            </a:r>
            <a:r>
              <a:rPr kumimoji="1" lang="zh-CN" altLang="en-US"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推导。 </a:t>
            </a:r>
          </a:p>
          <a:p>
            <a:pPr algn="just" eaLnBrk="1" hangingPunct="1">
              <a:lnSpc>
                <a:spcPct val="140000"/>
              </a:lnSpc>
              <a:buClr>
                <a:schemeClr val="folHlink"/>
              </a:buClr>
              <a:buSzPct val="60000"/>
              <a:buFont typeface="Wingdings" panose="05000000000000000000" pitchFamily="2" charset="2"/>
              <a:buNone/>
            </a:pPr>
            <a:r>
              <a:rPr kumimoji="1" lang="zh-CN" altLang="en-US"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例如：</a:t>
            </a:r>
            <a:r>
              <a:rPr kumimoji="1" lang="en-US" altLang="zh-CN"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G[S] </a:t>
            </a:r>
          </a:p>
          <a:p>
            <a:pPr algn="just" eaLnBrk="1" hangingPunct="1">
              <a:lnSpc>
                <a:spcPct val="140000"/>
              </a:lnSpc>
              <a:buClr>
                <a:schemeClr val="folHlink"/>
              </a:buClr>
              <a:buSzPct val="60000"/>
              <a:buFont typeface="Wingdings" panose="05000000000000000000" pitchFamily="2" charset="2"/>
              <a:buNone/>
            </a:pPr>
            <a:r>
              <a:rPr kumimoji="1" lang="en-US" altLang="zh-CN"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S∷=AB         A∷=</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rPr>
              <a:t>Aa|bB</a:t>
            </a:r>
            <a:r>
              <a:rPr kumimoji="1" lang="en-US" altLang="zh-CN"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        B∷=</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rPr>
              <a:t>a|S</a:t>
            </a:r>
            <a:r>
              <a:rPr kumimoji="1" lang="en-GB" altLang="zh-CN"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b</a:t>
            </a:r>
            <a:r>
              <a:rPr kumimoji="1" lang="en-US" altLang="zh-CN"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 </a:t>
            </a:r>
          </a:p>
          <a:p>
            <a:pPr algn="just" eaLnBrk="1" hangingPunct="1">
              <a:lnSpc>
                <a:spcPct val="140000"/>
              </a:lnSpc>
              <a:buClr>
                <a:schemeClr val="folHlink"/>
              </a:buClr>
              <a:buSzPct val="60000"/>
              <a:buFont typeface="Wingdings" panose="05000000000000000000" pitchFamily="2" charset="2"/>
              <a:buNone/>
            </a:pP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S</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AB</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bBB</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baB</a:t>
            </a:r>
            <a:r>
              <a:rPr kumimoji="1" lang="en-US" altLang="zh-CN" sz="2700" b="1" dirty="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                ------ </a:t>
            </a:r>
            <a:r>
              <a:rPr kumimoji="1" lang="zh-CN" altLang="en-US" sz="2700" b="1" dirty="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最左推导</a:t>
            </a:r>
          </a:p>
          <a:p>
            <a:pPr algn="just" eaLnBrk="1" hangingPunct="1">
              <a:lnSpc>
                <a:spcPct val="140000"/>
              </a:lnSpc>
              <a:buClr>
                <a:schemeClr val="folHlink"/>
              </a:buClr>
              <a:buSzPct val="60000"/>
              <a:buFont typeface="Wingdings" panose="05000000000000000000" pitchFamily="2" charset="2"/>
              <a:buNone/>
            </a:pP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S</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AB</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ASb</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AAB</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b</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AAa</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b</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AbBa</a:t>
            </a:r>
            <a:r>
              <a:rPr kumimoji="1" lang="en-US" altLang="zh-CN" sz="2700" b="1" dirty="0" err="1">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b</a:t>
            </a:r>
            <a:r>
              <a:rPr kumimoji="1" lang="en-US" altLang="zh-CN" sz="2700" b="1" dirty="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   -------</a:t>
            </a:r>
            <a:r>
              <a:rPr kumimoji="1" lang="zh-CN" altLang="en-US" sz="2700" b="1" dirty="0">
                <a:solidFill>
                  <a:srgbClr val="FFC000"/>
                </a:solidFill>
                <a:effectLst>
                  <a:outerShdw blurRad="38100" dist="38100" dir="2700000" algn="tl">
                    <a:srgbClr val="000000">
                      <a:alpha val="43137"/>
                    </a:srgbClr>
                  </a:outerShdw>
                </a:effectLst>
                <a:latin typeface="Times New Roman" panose="02020603050405020304" pitchFamily="18" charset="0"/>
                <a:ea typeface="楷体_GB2312" pitchFamily="49" charset="-122"/>
              </a:rPr>
              <a:t>最右推导</a:t>
            </a:r>
          </a:p>
          <a:p>
            <a:pPr algn="just" eaLnBrk="1" hangingPunct="1">
              <a:lnSpc>
                <a:spcPct val="140000"/>
              </a:lnSpc>
              <a:spcBef>
                <a:spcPct val="0"/>
              </a:spcBef>
              <a:buClrTx/>
              <a:buSzTx/>
              <a:buFontTx/>
              <a:buNone/>
            </a:pP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rPr>
              <a:t>S</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rPr>
              <a:t>AB</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rPr>
              <a:t>ASb</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rPr>
              <a:t>bBSb</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sym typeface="Symbol" panose="05050102010706020507" pitchFamily="18" charset="2"/>
              </a:rPr>
              <a:t></a:t>
            </a:r>
            <a:r>
              <a:rPr kumimoji="1" lang="en-US" altLang="zh-CN" sz="2700" b="1" dirty="0" err="1">
                <a:effectLst>
                  <a:outerShdw blurRad="38100" dist="38100" dir="2700000" algn="tl">
                    <a:srgbClr val="000000">
                      <a:alpha val="43137"/>
                    </a:srgbClr>
                  </a:outerShdw>
                </a:effectLst>
                <a:latin typeface="Times New Roman" panose="02020603050405020304" pitchFamily="18" charset="0"/>
                <a:ea typeface="楷体_GB2312" pitchFamily="49" charset="-122"/>
              </a:rPr>
              <a:t>baSb</a:t>
            </a:r>
            <a:r>
              <a:rPr kumimoji="1" lang="en-US" altLang="zh-CN"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         ------ </a:t>
            </a:r>
            <a:r>
              <a:rPr kumimoji="1" lang="zh-CN" altLang="en-US" sz="2700" b="1" dirty="0">
                <a:effectLst>
                  <a:outerShdw blurRad="38100" dist="38100" dir="2700000" algn="tl">
                    <a:srgbClr val="000000">
                      <a:alpha val="43137"/>
                    </a:srgbClr>
                  </a:outerShdw>
                </a:effectLst>
                <a:latin typeface="Times New Roman" panose="02020603050405020304" pitchFamily="18" charset="0"/>
                <a:ea typeface="楷体_GB2312" pitchFamily="49" charset="-122"/>
              </a:rPr>
              <a:t>非左非右推导</a:t>
            </a:r>
          </a:p>
        </p:txBody>
      </p:sp>
      <p:sp>
        <p:nvSpPr>
          <p:cNvPr id="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9</a:t>
            </a:r>
            <a:r>
              <a:rPr lang="zh-CN" altLang="en-US" sz="2800" b="1" dirty="0" smtClean="0">
                <a:solidFill>
                  <a:srgbClr val="FFC000"/>
                </a:solidFill>
                <a:latin typeface="Times New Roman" pitchFamily="18" charset="0"/>
                <a:ea typeface="黑体" pitchFamily="2" charset="-122"/>
              </a:rPr>
              <a:t>、最左推导和最右推导</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130933124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29060"/>
                                        </p:tgtEl>
                                        <p:attrNameLst>
                                          <p:attrName>style.visibility</p:attrName>
                                        </p:attrNameLst>
                                      </p:cBhvr>
                                      <p:to>
                                        <p:strVal val="visible"/>
                                      </p:to>
                                    </p:set>
                                    <p:anim calcmode="lin" valueType="num">
                                      <p:cBhvr additive="base">
                                        <p:cTn id="7" dur="500" fill="hold"/>
                                        <p:tgtEl>
                                          <p:spTgt spid="429060"/>
                                        </p:tgtEl>
                                        <p:attrNameLst>
                                          <p:attrName>ppt_x</p:attrName>
                                        </p:attrNameLst>
                                      </p:cBhvr>
                                      <p:tavLst>
                                        <p:tav tm="0">
                                          <p:val>
                                            <p:strVal val="0-#ppt_w/2"/>
                                          </p:val>
                                        </p:tav>
                                        <p:tav tm="100000">
                                          <p:val>
                                            <p:strVal val="#ppt_x"/>
                                          </p:val>
                                        </p:tav>
                                      </p:tavLst>
                                    </p:anim>
                                    <p:anim calcmode="lin" valueType="num">
                                      <p:cBhvr additive="base">
                                        <p:cTn id="8" dur="500" fill="hold"/>
                                        <p:tgtEl>
                                          <p:spTgt spid="4290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060" grpId="0"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E62F1500-76D0-4029-897C-5CA95CF1FFB9}" type="datetime1">
              <a:rPr lang="zh-CN" altLang="en-US"/>
              <a:pPr>
                <a:defRPr/>
              </a:pPr>
              <a:t>2021/3/11</a:t>
            </a:fld>
            <a:endParaRPr lang="zh-CN" altLang="en-US"/>
          </a:p>
        </p:txBody>
      </p:sp>
      <p:sp>
        <p:nvSpPr>
          <p:cNvPr id="12390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B0C9762C-33F0-4AD1-A2E1-0E68731095B8}" type="slidenum">
              <a:rPr lang="zh-CN" altLang="en-US" sz="1000">
                <a:solidFill>
                  <a:srgbClr val="9B9A98"/>
                </a:solidFill>
              </a:rPr>
              <a:pPr>
                <a:spcBef>
                  <a:spcPct val="0"/>
                </a:spcBef>
                <a:buClrTx/>
                <a:buSzTx/>
                <a:buFontTx/>
                <a:buNone/>
              </a:pPr>
              <a:t>21</a:t>
            </a:fld>
            <a:endParaRPr lang="zh-CN" altLang="en-US" sz="1000">
              <a:solidFill>
                <a:srgbClr val="9B9A98"/>
              </a:solidFill>
            </a:endParaRPr>
          </a:p>
        </p:txBody>
      </p:sp>
      <p:sp>
        <p:nvSpPr>
          <p:cNvPr id="430084" name="Text Box 4"/>
          <p:cNvSpPr txBox="1">
            <a:spLocks noChangeArrowheads="1"/>
          </p:cNvSpPr>
          <p:nvPr/>
        </p:nvSpPr>
        <p:spPr bwMode="auto">
          <a:xfrm>
            <a:off x="838199" y="1952336"/>
            <a:ext cx="8943363" cy="1298817"/>
          </a:xfrm>
          <a:prstGeom prst="rect">
            <a:avLst/>
          </a:prstGeom>
          <a:noFill/>
          <a:ln w="9525">
            <a:noFill/>
            <a:miter lim="800000"/>
            <a:headEnd/>
            <a:tailEnd/>
          </a:ln>
          <a:effectLst/>
        </p:spPr>
        <p:txBody>
          <a:bodyPr wrap="square">
            <a:spAutoFit/>
          </a:bodyPr>
          <a:lstStyle/>
          <a:p>
            <a:pPr algn="just" eaLnBrk="1" hangingPunct="1">
              <a:lnSpc>
                <a:spcPct val="140000"/>
              </a:lnSpc>
              <a:defRPr/>
            </a:pPr>
            <a:r>
              <a:rPr kumimoji="1" lang="zh-CN" altLang="en-US" sz="2800" b="1" dirty="0">
                <a:latin typeface="Times New Roman" pitchFamily="18" charset="0"/>
                <a:ea typeface="楷体_GB2312" pitchFamily="49" charset="-122"/>
                <a:cs typeface="Courier New" pitchFamily="49" charset="0"/>
              </a:rPr>
              <a:t>定义</a:t>
            </a:r>
            <a:r>
              <a:rPr kumimoji="1" lang="en-US" altLang="zh-CN" sz="2800" b="1" dirty="0">
                <a:latin typeface="Times New Roman" pitchFamily="18" charset="0"/>
                <a:ea typeface="楷体_GB2312" pitchFamily="49" charset="-122"/>
                <a:cs typeface="Courier New" pitchFamily="49" charset="0"/>
              </a:rPr>
              <a:t>2</a:t>
            </a:r>
            <a:r>
              <a:rPr kumimoji="1" lang="zh-CN" altLang="en-US" sz="2800" b="1" dirty="0">
                <a:latin typeface="Times New Roman" pitchFamily="18" charset="0"/>
                <a:ea typeface="楷体_GB2312" pitchFamily="49" charset="-122"/>
                <a:cs typeface="Courier New" pitchFamily="49" charset="0"/>
              </a:rPr>
              <a:t>：最右推导叫规范推导，即在规范推导过程中，每步直接推导</a:t>
            </a:r>
            <a:r>
              <a:rPr kumimoji="1" lang="en-US" altLang="zh-CN" sz="2800" b="1" dirty="0" err="1">
                <a:latin typeface="Times New Roman" pitchFamily="18" charset="0"/>
                <a:ea typeface="楷体_GB2312" pitchFamily="49" charset="-122"/>
                <a:cs typeface="Courier New" pitchFamily="49" charset="0"/>
              </a:rPr>
              <a:t>xUy</a:t>
            </a:r>
            <a:r>
              <a:rPr kumimoji="1" lang="en-US" altLang="zh-CN" sz="2800" b="1" dirty="0" err="1">
                <a:latin typeface="Times New Roman" pitchFamily="18" charset="0"/>
                <a:ea typeface="楷体_GB2312" pitchFamily="49" charset="-122"/>
                <a:cs typeface="Courier New" pitchFamily="49" charset="0"/>
                <a:sym typeface="Symbol" pitchFamily="18" charset="2"/>
              </a:rPr>
              <a:t></a:t>
            </a:r>
            <a:r>
              <a:rPr kumimoji="1" lang="en-US" altLang="zh-CN" sz="2800" b="1" dirty="0" err="1">
                <a:latin typeface="Times New Roman" pitchFamily="18" charset="0"/>
                <a:ea typeface="楷体_GB2312" pitchFamily="49" charset="-122"/>
                <a:cs typeface="Courier New" pitchFamily="49" charset="0"/>
              </a:rPr>
              <a:t>xuy</a:t>
            </a:r>
            <a:r>
              <a:rPr kumimoji="1" lang="zh-CN" altLang="en-US" sz="2800" b="1" dirty="0">
                <a:latin typeface="Times New Roman" pitchFamily="18" charset="0"/>
                <a:ea typeface="楷体_GB2312" pitchFamily="49" charset="-122"/>
                <a:cs typeface="Courier New" pitchFamily="49" charset="0"/>
              </a:rPr>
              <a:t>中，符号串</a:t>
            </a:r>
            <a:r>
              <a:rPr kumimoji="1" lang="en-US" altLang="zh-CN" sz="2800" b="1" dirty="0">
                <a:latin typeface="Times New Roman" pitchFamily="18" charset="0"/>
                <a:ea typeface="楷体_GB2312" pitchFamily="49" charset="-122"/>
                <a:cs typeface="Courier New" pitchFamily="49" charset="0"/>
              </a:rPr>
              <a:t>y</a:t>
            </a:r>
            <a:r>
              <a:rPr kumimoji="1" lang="zh-CN" altLang="en-US" sz="2800" b="1" dirty="0">
                <a:latin typeface="Times New Roman" pitchFamily="18" charset="0"/>
                <a:ea typeface="楷体_GB2312" pitchFamily="49" charset="-122"/>
                <a:cs typeface="Courier New" pitchFamily="49" charset="0"/>
              </a:rPr>
              <a:t>只含有终结符</a:t>
            </a:r>
            <a:r>
              <a:rPr kumimoji="1" lang="zh-CN" altLang="en-US" sz="2800" b="1" dirty="0" smtClean="0">
                <a:latin typeface="Times New Roman" pitchFamily="18" charset="0"/>
                <a:ea typeface="楷体_GB2312" pitchFamily="49" charset="-122"/>
                <a:cs typeface="Courier New" pitchFamily="49" charset="0"/>
              </a:rPr>
              <a:t>。</a:t>
            </a:r>
            <a:endParaRPr kumimoji="1" lang="zh-CN" altLang="en-US" sz="2800" b="1" dirty="0">
              <a:latin typeface="Times New Roman" pitchFamily="18" charset="0"/>
              <a:ea typeface="楷体_GB2312" pitchFamily="49" charset="-122"/>
              <a:cs typeface="Courier New" pitchFamily="49" charset="0"/>
            </a:endParaRPr>
          </a:p>
        </p:txBody>
      </p:sp>
      <p:sp>
        <p:nvSpPr>
          <p:cNvPr id="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9</a:t>
            </a:r>
            <a:r>
              <a:rPr lang="zh-CN" altLang="en-US" sz="2800" b="1" dirty="0" smtClean="0">
                <a:solidFill>
                  <a:srgbClr val="FFC000"/>
                </a:solidFill>
                <a:latin typeface="Times New Roman" pitchFamily="18" charset="0"/>
                <a:ea typeface="黑体" pitchFamily="2" charset="-122"/>
              </a:rPr>
              <a:t>、最左推导和最右推导</a:t>
            </a:r>
            <a:endParaRPr lang="zh-CN" altLang="en-US" sz="3600" b="1" dirty="0">
              <a:solidFill>
                <a:srgbClr val="FFC000"/>
              </a:solidFill>
              <a:latin typeface="Times New Roman" pitchFamily="18" charset="0"/>
              <a:ea typeface="黑体" pitchFamily="2" charset="-122"/>
            </a:endParaRPr>
          </a:p>
        </p:txBody>
      </p:sp>
      <p:sp>
        <p:nvSpPr>
          <p:cNvPr id="7" name="Text Box 4"/>
          <p:cNvSpPr txBox="1">
            <a:spLocks noChangeArrowheads="1"/>
          </p:cNvSpPr>
          <p:nvPr/>
        </p:nvSpPr>
        <p:spPr bwMode="auto">
          <a:xfrm>
            <a:off x="912451" y="4454291"/>
            <a:ext cx="9104385" cy="1298817"/>
          </a:xfrm>
          <a:prstGeom prst="rect">
            <a:avLst/>
          </a:prstGeom>
          <a:noFill/>
          <a:ln w="9525">
            <a:noFill/>
            <a:miter lim="800000"/>
            <a:headEnd/>
            <a:tailEnd/>
          </a:ln>
          <a:effectLst/>
        </p:spPr>
        <p:txBody>
          <a:bodyPr wrap="square">
            <a:spAutoFit/>
          </a:bodyPr>
          <a:lstStyle/>
          <a:p>
            <a:pPr algn="just" eaLnBrk="1" hangingPunct="1">
              <a:lnSpc>
                <a:spcPct val="140000"/>
              </a:lnSpc>
              <a:defRPr/>
            </a:pPr>
            <a:r>
              <a:rPr kumimoji="1" lang="zh-CN" altLang="en-US" sz="2800" b="1" dirty="0" smtClean="0">
                <a:latin typeface="Times New Roman" pitchFamily="18" charset="0"/>
                <a:ea typeface="楷体_GB2312" pitchFamily="49" charset="-122"/>
                <a:cs typeface="Courier New" pitchFamily="49" charset="0"/>
              </a:rPr>
              <a:t>如果</a:t>
            </a:r>
            <a:r>
              <a:rPr kumimoji="1" lang="zh-CN" altLang="en-US" sz="2800" b="1" dirty="0">
                <a:latin typeface="Times New Roman" pitchFamily="18" charset="0"/>
                <a:ea typeface="楷体_GB2312" pitchFamily="49" charset="-122"/>
                <a:cs typeface="Courier New" pitchFamily="49" charset="0"/>
              </a:rPr>
              <a:t>推导</a:t>
            </a:r>
            <a:r>
              <a:rPr kumimoji="1" lang="en-US" altLang="zh-CN" sz="2800" b="1" dirty="0">
                <a:latin typeface="Times New Roman" pitchFamily="18" charset="0"/>
                <a:ea typeface="楷体_GB2312" pitchFamily="49" charset="-122"/>
                <a:cs typeface="Courier New" pitchFamily="49" charset="0"/>
              </a:rPr>
              <a:t>v</a:t>
            </a:r>
            <a:r>
              <a:rPr kumimoji="1" lang="en-US" altLang="zh-CN" sz="2800" b="1" dirty="0">
                <a:latin typeface="Times New Roman" pitchFamily="18" charset="0"/>
                <a:ea typeface="楷体_GB2312" pitchFamily="49" charset="-122"/>
                <a:cs typeface="Courier New" pitchFamily="49" charset="0"/>
                <a:sym typeface="Symbol" pitchFamily="18" charset="2"/>
              </a:rPr>
              <a:t>+</a:t>
            </a:r>
            <a:r>
              <a:rPr kumimoji="1" lang="en-US" altLang="zh-CN" sz="2800" b="1" dirty="0">
                <a:latin typeface="Times New Roman" pitchFamily="18" charset="0"/>
                <a:ea typeface="楷体_GB2312" pitchFamily="49" charset="-122"/>
                <a:cs typeface="Courier New" pitchFamily="49" charset="0"/>
              </a:rPr>
              <a:t>w</a:t>
            </a:r>
            <a:r>
              <a:rPr kumimoji="1" lang="zh-CN" altLang="en-US" sz="2800" b="1" dirty="0">
                <a:latin typeface="Times New Roman" pitchFamily="18" charset="0"/>
                <a:ea typeface="楷体_GB2312" pitchFamily="49" charset="-122"/>
                <a:cs typeface="Courier New" pitchFamily="49" charset="0"/>
              </a:rPr>
              <a:t>中每一步直接推导是规范的，则称推导</a:t>
            </a:r>
            <a:r>
              <a:rPr kumimoji="1" lang="en-US" altLang="zh-CN" sz="2800" b="1" dirty="0">
                <a:latin typeface="Times New Roman" pitchFamily="18" charset="0"/>
                <a:ea typeface="楷体_GB2312" pitchFamily="49" charset="-122"/>
                <a:cs typeface="Courier New" pitchFamily="49" charset="0"/>
              </a:rPr>
              <a:t>v</a:t>
            </a:r>
            <a:r>
              <a:rPr kumimoji="1" lang="en-US" altLang="zh-CN" sz="2800" b="1" dirty="0">
                <a:latin typeface="Times New Roman" pitchFamily="18" charset="0"/>
                <a:ea typeface="楷体_GB2312" pitchFamily="49" charset="-122"/>
                <a:cs typeface="Courier New" pitchFamily="49" charset="0"/>
                <a:sym typeface="Symbol" pitchFamily="18" charset="2"/>
              </a:rPr>
              <a:t>+</a:t>
            </a:r>
            <a:r>
              <a:rPr kumimoji="1" lang="en-US" altLang="zh-CN" sz="2800" b="1" dirty="0">
                <a:latin typeface="Times New Roman" pitchFamily="18" charset="0"/>
                <a:ea typeface="楷体_GB2312" pitchFamily="49" charset="-122"/>
                <a:cs typeface="Courier New" pitchFamily="49" charset="0"/>
              </a:rPr>
              <a:t>w</a:t>
            </a:r>
            <a:r>
              <a:rPr kumimoji="1" lang="zh-CN" altLang="en-US" sz="2800" b="1" dirty="0">
                <a:latin typeface="Times New Roman" pitchFamily="18" charset="0"/>
                <a:ea typeface="楷体_GB2312" pitchFamily="49" charset="-122"/>
                <a:cs typeface="Courier New" pitchFamily="49" charset="0"/>
              </a:rPr>
              <a:t>为规范推导。</a:t>
            </a:r>
          </a:p>
        </p:txBody>
      </p:sp>
    </p:spTree>
    <p:extLst>
      <p:ext uri="{BB962C8B-B14F-4D97-AF65-F5344CB8AC3E}">
        <p14:creationId xmlns:p14="http://schemas.microsoft.com/office/powerpoint/2010/main" val="35797952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30084"/>
                                        </p:tgtEl>
                                        <p:attrNameLst>
                                          <p:attrName>style.visibility</p:attrName>
                                        </p:attrNameLst>
                                      </p:cBhvr>
                                      <p:to>
                                        <p:strVal val="visible"/>
                                      </p:to>
                                    </p:set>
                                    <p:anim calcmode="lin" valueType="num">
                                      <p:cBhvr additive="base">
                                        <p:cTn id="7" dur="500" fill="hold"/>
                                        <p:tgtEl>
                                          <p:spTgt spid="430084"/>
                                        </p:tgtEl>
                                        <p:attrNameLst>
                                          <p:attrName>ppt_x</p:attrName>
                                        </p:attrNameLst>
                                      </p:cBhvr>
                                      <p:tavLst>
                                        <p:tav tm="0">
                                          <p:val>
                                            <p:strVal val="0-#ppt_w/2"/>
                                          </p:val>
                                        </p:tav>
                                        <p:tav tm="100000">
                                          <p:val>
                                            <p:strVal val="#ppt_x"/>
                                          </p:val>
                                        </p:tav>
                                      </p:tavLst>
                                    </p:anim>
                                    <p:anim calcmode="lin" valueType="num">
                                      <p:cBhvr additive="base">
                                        <p:cTn id="8" dur="500" fill="hold"/>
                                        <p:tgtEl>
                                          <p:spTgt spid="43008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084" grpId="0" autoUpdateAnimBg="0"/>
      <p:bldP spid="7" grpId="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2420EE56-331B-4DF8-9952-C736BCD33AC7}" type="datetime1">
              <a:rPr lang="zh-CN" altLang="en-US"/>
              <a:pPr>
                <a:defRPr/>
              </a:pPr>
              <a:t>2021/3/11</a:t>
            </a:fld>
            <a:endParaRPr lang="zh-CN" altLang="en-US"/>
          </a:p>
        </p:txBody>
      </p:sp>
      <p:sp>
        <p:nvSpPr>
          <p:cNvPr id="12493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B07D1C5-0EB5-43B7-8B85-2B2144EDC6B3}" type="slidenum">
              <a:rPr lang="zh-CN" altLang="en-US" sz="1000">
                <a:solidFill>
                  <a:srgbClr val="9B9A98"/>
                </a:solidFill>
              </a:rPr>
              <a:pPr>
                <a:spcBef>
                  <a:spcPct val="0"/>
                </a:spcBef>
                <a:buClrTx/>
                <a:buSzTx/>
                <a:buFontTx/>
                <a:buNone/>
              </a:pPr>
              <a:t>22</a:t>
            </a:fld>
            <a:endParaRPr lang="zh-CN" altLang="en-US" sz="1000">
              <a:solidFill>
                <a:srgbClr val="9B9A98"/>
              </a:solidFill>
            </a:endParaRPr>
          </a:p>
        </p:txBody>
      </p:sp>
      <p:sp>
        <p:nvSpPr>
          <p:cNvPr id="431108" name="Rectangle 4"/>
          <p:cNvSpPr>
            <a:spLocks noChangeArrowheads="1"/>
          </p:cNvSpPr>
          <p:nvPr/>
        </p:nvSpPr>
        <p:spPr bwMode="auto">
          <a:xfrm>
            <a:off x="1944688" y="1914526"/>
            <a:ext cx="8274050" cy="4164013"/>
          </a:xfrm>
          <a:prstGeom prst="rect">
            <a:avLst/>
          </a:prstGeom>
          <a:noFill/>
          <a:ln w="9525">
            <a:noFill/>
            <a:miter lim="800000"/>
            <a:headEnd/>
            <a:tailEnd/>
          </a:ln>
          <a:effectLst/>
        </p:spPr>
        <p:txBody>
          <a:bodyPr/>
          <a:lstStyle/>
          <a:p>
            <a:pPr marL="419100" indent="-382588" algn="just">
              <a:lnSpc>
                <a:spcPct val="160000"/>
              </a:lnSpc>
              <a:spcBef>
                <a:spcPct val="20000"/>
              </a:spcBef>
              <a:buClr>
                <a:schemeClr val="accent1"/>
              </a:buClr>
              <a:buSzPct val="80000"/>
              <a:defRPr/>
            </a:pPr>
            <a:r>
              <a:rPr kumimoji="1" lang="zh-CN" altLang="en-US" sz="2800" b="1" dirty="0">
                <a:latin typeface="Times New Roman" pitchFamily="18" charset="0"/>
                <a:ea typeface="楷体_GB2312" pitchFamily="49" charset="-122"/>
                <a:cs typeface="Courier New" pitchFamily="49" charset="0"/>
              </a:rPr>
              <a:t>相关概念</a:t>
            </a:r>
            <a:r>
              <a:rPr kumimoji="1" lang="en-US" altLang="zh-CN" sz="2800" b="1" dirty="0">
                <a:latin typeface="Times New Roman" pitchFamily="18" charset="0"/>
                <a:ea typeface="楷体_GB2312" pitchFamily="49" charset="-122"/>
                <a:cs typeface="Courier New" pitchFamily="49" charset="0"/>
              </a:rPr>
              <a:t>——</a:t>
            </a:r>
          </a:p>
          <a:p>
            <a:pPr marL="419100" indent="-382588" algn="just">
              <a:lnSpc>
                <a:spcPct val="160000"/>
              </a:lnSpc>
              <a:spcBef>
                <a:spcPct val="20000"/>
              </a:spcBef>
              <a:buClr>
                <a:schemeClr val="accent1"/>
              </a:buClr>
              <a:buSzPct val="80000"/>
              <a:defRPr/>
            </a:pPr>
            <a:r>
              <a:rPr kumimoji="1" lang="zh-CN" altLang="en-US" sz="2800" b="1" dirty="0">
                <a:solidFill>
                  <a:srgbClr val="FFC000"/>
                </a:solidFill>
                <a:latin typeface="Times New Roman" pitchFamily="18" charset="0"/>
                <a:ea typeface="楷体_GB2312" pitchFamily="49" charset="-122"/>
                <a:cs typeface="Courier New" pitchFamily="49" charset="0"/>
              </a:rPr>
              <a:t>规范句型：</a:t>
            </a:r>
            <a:r>
              <a:rPr kumimoji="1" lang="zh-CN" altLang="en-US" sz="2800" b="1" dirty="0">
                <a:latin typeface="Times New Roman" pitchFamily="18" charset="0"/>
                <a:ea typeface="楷体_GB2312" pitchFamily="49" charset="-122"/>
                <a:cs typeface="Courier New" pitchFamily="49" charset="0"/>
              </a:rPr>
              <a:t>由规范推导所得的句型称为规范句型。</a:t>
            </a:r>
          </a:p>
          <a:p>
            <a:pPr marL="419100" indent="-382588" algn="just">
              <a:lnSpc>
                <a:spcPct val="160000"/>
              </a:lnSpc>
              <a:spcBef>
                <a:spcPct val="20000"/>
              </a:spcBef>
              <a:buClr>
                <a:schemeClr val="accent1"/>
              </a:buClr>
              <a:buSzPct val="80000"/>
              <a:defRPr/>
            </a:pPr>
            <a:r>
              <a:rPr kumimoji="1" lang="zh-CN" altLang="en-US" sz="2800" b="1" dirty="0">
                <a:solidFill>
                  <a:srgbClr val="FFC000"/>
                </a:solidFill>
                <a:latin typeface="Times New Roman" pitchFamily="18" charset="0"/>
                <a:ea typeface="楷体_GB2312" pitchFamily="49" charset="-122"/>
                <a:cs typeface="Courier New" pitchFamily="49" charset="0"/>
              </a:rPr>
              <a:t>规范归约：</a:t>
            </a:r>
            <a:r>
              <a:rPr kumimoji="1" lang="zh-CN" altLang="en-US" sz="2800" b="1" dirty="0">
                <a:latin typeface="Times New Roman" pitchFamily="18" charset="0"/>
                <a:ea typeface="楷体_GB2312" pitchFamily="49" charset="-122"/>
                <a:cs typeface="Courier New" pitchFamily="49" charset="0"/>
              </a:rPr>
              <a:t>我们把最左推导的逆过程称</a:t>
            </a:r>
            <a:r>
              <a:rPr kumimoji="1" lang="zh-CN" altLang="en-US" sz="2800" b="1" dirty="0">
                <a:solidFill>
                  <a:srgbClr val="FFC000"/>
                </a:solidFill>
                <a:latin typeface="Times New Roman" pitchFamily="18" charset="0"/>
                <a:ea typeface="楷体_GB2312" pitchFamily="49" charset="-122"/>
                <a:cs typeface="Courier New" pitchFamily="49" charset="0"/>
              </a:rPr>
              <a:t>最右归约</a:t>
            </a:r>
          </a:p>
          <a:p>
            <a:pPr marL="419100" indent="-382588" algn="just">
              <a:lnSpc>
                <a:spcPct val="160000"/>
              </a:lnSpc>
              <a:spcBef>
                <a:spcPct val="20000"/>
              </a:spcBef>
              <a:buClr>
                <a:schemeClr val="accent1"/>
              </a:buClr>
              <a:buSzPct val="80000"/>
              <a:defRPr/>
            </a:pPr>
            <a:r>
              <a:rPr kumimoji="1" lang="zh-CN" altLang="en-US" sz="2800" b="1" dirty="0">
                <a:latin typeface="Times New Roman" pitchFamily="18" charset="0"/>
                <a:ea typeface="楷体_GB2312" pitchFamily="49" charset="-122"/>
                <a:cs typeface="Courier New" pitchFamily="49" charset="0"/>
              </a:rPr>
              <a:t>                                最右推导的逆过程称</a:t>
            </a:r>
            <a:r>
              <a:rPr kumimoji="1" lang="zh-CN" altLang="en-US" sz="2800" b="1" dirty="0">
                <a:solidFill>
                  <a:srgbClr val="FFC000"/>
                </a:solidFill>
                <a:latin typeface="Times New Roman" pitchFamily="18" charset="0"/>
                <a:ea typeface="楷体_GB2312" pitchFamily="49" charset="-122"/>
                <a:cs typeface="Courier New" pitchFamily="49" charset="0"/>
              </a:rPr>
              <a:t>最左归约</a:t>
            </a:r>
          </a:p>
          <a:p>
            <a:pPr marL="419100" indent="-382588" algn="just">
              <a:lnSpc>
                <a:spcPct val="160000"/>
              </a:lnSpc>
              <a:spcBef>
                <a:spcPct val="20000"/>
              </a:spcBef>
              <a:buClr>
                <a:schemeClr val="accent1"/>
              </a:buClr>
              <a:buSzPct val="80000"/>
              <a:defRPr/>
            </a:pPr>
            <a:r>
              <a:rPr kumimoji="1" lang="zh-CN" altLang="en-US" sz="2800" b="1" dirty="0">
                <a:latin typeface="Times New Roman" pitchFamily="18" charset="0"/>
                <a:ea typeface="楷体_GB2312" pitchFamily="49" charset="-122"/>
                <a:cs typeface="Courier New" pitchFamily="49" charset="0"/>
              </a:rPr>
              <a:t>                                最左归约也称为</a:t>
            </a:r>
            <a:r>
              <a:rPr kumimoji="1" lang="zh-CN" altLang="en-US" sz="2800" b="1" dirty="0">
                <a:solidFill>
                  <a:srgbClr val="FFC000"/>
                </a:solidFill>
                <a:latin typeface="Times New Roman" pitchFamily="18" charset="0"/>
                <a:ea typeface="楷体_GB2312" pitchFamily="49" charset="-122"/>
                <a:cs typeface="Courier New" pitchFamily="49" charset="0"/>
              </a:rPr>
              <a:t>规范归约</a:t>
            </a:r>
            <a:r>
              <a:rPr lang="zh-CN" altLang="en-US" sz="2100" b="1" dirty="0">
                <a:solidFill>
                  <a:srgbClr val="FFC000"/>
                </a:solidFill>
                <a:latin typeface="Times New Roman" pitchFamily="18" charset="0"/>
                <a:ea typeface="楷体_GB2312" pitchFamily="49" charset="-122"/>
                <a:cs typeface="Courier New" pitchFamily="49" charset="0"/>
              </a:rPr>
              <a:t> </a:t>
            </a:r>
          </a:p>
        </p:txBody>
      </p:sp>
      <p:sp>
        <p:nvSpPr>
          <p:cNvPr id="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9</a:t>
            </a:r>
            <a:r>
              <a:rPr lang="zh-CN" altLang="en-US" sz="2800" b="1" dirty="0" smtClean="0">
                <a:solidFill>
                  <a:srgbClr val="FFC000"/>
                </a:solidFill>
                <a:latin typeface="Times New Roman" pitchFamily="18" charset="0"/>
                <a:ea typeface="黑体" pitchFamily="2" charset="-122"/>
              </a:rPr>
              <a:t>、最左推导和最右推导</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93118130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AE360B80-33F6-4554-BEE6-E6FC14819C5D}" type="datetime1">
              <a:rPr lang="zh-CN" altLang="en-US"/>
              <a:pPr>
                <a:defRPr/>
              </a:pPr>
              <a:t>2021/3/11</a:t>
            </a:fld>
            <a:endParaRPr lang="zh-CN" altLang="en-US"/>
          </a:p>
        </p:txBody>
      </p:sp>
      <p:sp>
        <p:nvSpPr>
          <p:cNvPr id="12595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EDFE5E9-36CC-4D24-9165-E43DEF782049}" type="slidenum">
              <a:rPr lang="zh-CN" altLang="en-US" sz="1000">
                <a:solidFill>
                  <a:srgbClr val="9B9A98"/>
                </a:solidFill>
              </a:rPr>
              <a:pPr>
                <a:spcBef>
                  <a:spcPct val="0"/>
                </a:spcBef>
                <a:buClrTx/>
                <a:buSzTx/>
                <a:buFontTx/>
                <a:buNone/>
              </a:pPr>
              <a:t>23</a:t>
            </a:fld>
            <a:endParaRPr lang="zh-CN" altLang="en-US" sz="1000">
              <a:solidFill>
                <a:srgbClr val="9B9A98"/>
              </a:solidFill>
            </a:endParaRPr>
          </a:p>
        </p:txBody>
      </p:sp>
      <p:sp>
        <p:nvSpPr>
          <p:cNvPr id="432132" name="Text Box 4"/>
          <p:cNvSpPr txBox="1">
            <a:spLocks noChangeArrowheads="1"/>
          </p:cNvSpPr>
          <p:nvPr/>
        </p:nvSpPr>
        <p:spPr bwMode="auto">
          <a:xfrm>
            <a:off x="1005897" y="1800874"/>
            <a:ext cx="10557212" cy="4745915"/>
          </a:xfrm>
          <a:prstGeom prst="rect">
            <a:avLst/>
          </a:prstGeom>
          <a:noFill/>
          <a:ln w="9525">
            <a:noFill/>
            <a:miter lim="800000"/>
            <a:headEnd/>
            <a:tailEnd/>
          </a:ln>
          <a:effectLst/>
        </p:spPr>
        <p:txBody>
          <a:bodyPr wrap="square">
            <a:spAutoFit/>
          </a:bodyPr>
          <a:lstStyle/>
          <a:p>
            <a:pPr algn="just" eaLnBrk="1" hangingPunct="1">
              <a:lnSpc>
                <a:spcPct val="120000"/>
              </a:lnSpc>
              <a:defRPr/>
            </a:pPr>
            <a:r>
              <a:rPr kumimoji="1" lang="zh-CN" altLang="en-US" sz="2800" b="1" dirty="0">
                <a:latin typeface="Times New Roman" pitchFamily="18" charset="0"/>
                <a:ea typeface="楷体_GB2312" pitchFamily="49" charset="-122"/>
              </a:rPr>
              <a:t>        应当指出，对于文法中的</a:t>
            </a:r>
            <a:r>
              <a:rPr kumimoji="1" lang="zh-CN" altLang="en-US" sz="2800" b="1" dirty="0">
                <a:solidFill>
                  <a:schemeClr val="tx2"/>
                </a:solidFill>
                <a:latin typeface="Times New Roman" pitchFamily="18" charset="0"/>
                <a:ea typeface="楷体_GB2312" pitchFamily="49" charset="-122"/>
              </a:rPr>
              <a:t>每</a:t>
            </a:r>
            <a:r>
              <a:rPr kumimoji="1" lang="zh-CN" altLang="en-US" sz="2800" b="1" dirty="0">
                <a:solidFill>
                  <a:srgbClr val="FFC000"/>
                </a:solidFill>
                <a:latin typeface="Times New Roman" pitchFamily="18" charset="0"/>
                <a:ea typeface="楷体_GB2312" pitchFamily="49" charset="-122"/>
              </a:rPr>
              <a:t>一句子都必定有最左和最右推导</a:t>
            </a:r>
            <a:r>
              <a:rPr kumimoji="1" lang="zh-CN" altLang="en-US" sz="2800" b="1" dirty="0">
                <a:latin typeface="Times New Roman" pitchFamily="18" charset="0"/>
                <a:ea typeface="楷体_GB2312" pitchFamily="49" charset="-122"/>
              </a:rPr>
              <a:t>，但对于一个句型来说则不尽然。例如</a:t>
            </a:r>
            <a:r>
              <a:rPr kumimoji="1" lang="zh-CN" altLang="en-US" sz="2800" b="1" dirty="0" smtClean="0">
                <a:latin typeface="Times New Roman" pitchFamily="18" charset="0"/>
                <a:ea typeface="楷体_GB2312" pitchFamily="49" charset="-122"/>
              </a:rPr>
              <a:t>，</a:t>
            </a:r>
            <a:endParaRPr kumimoji="1" lang="en-US" altLang="zh-CN" sz="2800" b="1" dirty="0" smtClean="0">
              <a:latin typeface="Times New Roman" pitchFamily="18" charset="0"/>
              <a:ea typeface="楷体_GB2312" pitchFamily="49" charset="-122"/>
            </a:endParaRPr>
          </a:p>
          <a:p>
            <a:pPr algn="just" eaLnBrk="1" hangingPunct="1">
              <a:lnSpc>
                <a:spcPct val="120000"/>
              </a:lnSpc>
              <a:defRPr/>
            </a:pPr>
            <a:r>
              <a:rPr kumimoji="1" lang="zh-CN" altLang="en-US" sz="2800" b="1" dirty="0" smtClean="0">
                <a:latin typeface="Times New Roman" pitchFamily="18" charset="0"/>
                <a:ea typeface="楷体_GB2312" pitchFamily="49" charset="-122"/>
              </a:rPr>
              <a:t>对于</a:t>
            </a:r>
            <a:r>
              <a:rPr kumimoji="1" lang="zh-CN" altLang="en-US" sz="2800" b="1" dirty="0">
                <a:latin typeface="Times New Roman" pitchFamily="18" charset="0"/>
                <a:ea typeface="楷体_GB2312" pitchFamily="49" charset="-122"/>
              </a:rPr>
              <a:t>文法</a:t>
            </a:r>
            <a:r>
              <a:rPr kumimoji="1" lang="en-US" altLang="zh-CN" sz="2800" b="1" dirty="0">
                <a:latin typeface="Times New Roman" pitchFamily="18" charset="0"/>
                <a:ea typeface="楷体_GB2312" pitchFamily="49" charset="-122"/>
              </a:rPr>
              <a:t>G</a:t>
            </a:r>
            <a:r>
              <a:rPr kumimoji="1" lang="zh-CN" altLang="en-US" sz="2800" b="1" dirty="0">
                <a:latin typeface="Times New Roman" pitchFamily="18" charset="0"/>
                <a:ea typeface="楷体_GB2312" pitchFamily="49" charset="-122"/>
              </a:rPr>
              <a:t>［</a:t>
            </a:r>
            <a:r>
              <a:rPr kumimoji="1" lang="en-US" altLang="zh-CN" sz="2800" b="1" dirty="0">
                <a:latin typeface="Times New Roman" pitchFamily="18" charset="0"/>
                <a:ea typeface="楷体_GB2312" pitchFamily="49" charset="-122"/>
              </a:rPr>
              <a:t>E</a:t>
            </a:r>
            <a:r>
              <a:rPr kumimoji="1" lang="zh-CN" altLang="en-US" sz="2800" b="1" dirty="0">
                <a:latin typeface="Times New Roman" pitchFamily="18" charset="0"/>
                <a:ea typeface="楷体_GB2312" pitchFamily="49" charset="-122"/>
              </a:rPr>
              <a:t>］</a:t>
            </a:r>
          </a:p>
          <a:p>
            <a:pPr algn="just" eaLnBrk="1" hangingPunct="1">
              <a:lnSpc>
                <a:spcPct val="120000"/>
              </a:lnSpc>
              <a:defRPr/>
            </a:pPr>
            <a:r>
              <a:rPr kumimoji="1" lang="zh-CN" altLang="en-US" sz="2800" b="1" dirty="0">
                <a:latin typeface="Times New Roman" pitchFamily="18" charset="0"/>
                <a:ea typeface="楷体_GB2312" pitchFamily="49" charset="-122"/>
                <a:cs typeface="Courier New" pitchFamily="49" charset="0"/>
              </a:rPr>
              <a:t>    			</a:t>
            </a:r>
            <a:r>
              <a:rPr kumimoji="1" lang="en-US" altLang="zh-CN" sz="2800" b="1" dirty="0">
                <a:latin typeface="Times New Roman" pitchFamily="18" charset="0"/>
                <a:ea typeface="楷体_GB2312" pitchFamily="49" charset="-122"/>
                <a:cs typeface="Courier New" pitchFamily="49" charset="0"/>
              </a:rPr>
              <a:t>E∷=E+T|T</a:t>
            </a:r>
          </a:p>
          <a:p>
            <a:pPr algn="just" eaLnBrk="1" hangingPunct="1">
              <a:lnSpc>
                <a:spcPct val="120000"/>
              </a:lnSpc>
              <a:defRPr/>
            </a:pPr>
            <a:r>
              <a:rPr kumimoji="1" lang="en-US" altLang="zh-CN" sz="2800" b="1" dirty="0">
                <a:latin typeface="Times New Roman" pitchFamily="18" charset="0"/>
                <a:ea typeface="楷体_GB2312" pitchFamily="49" charset="-122"/>
                <a:cs typeface="Courier New" pitchFamily="49" charset="0"/>
              </a:rPr>
              <a:t>    			T∷=T*F|F</a:t>
            </a:r>
          </a:p>
          <a:p>
            <a:pPr algn="just" eaLnBrk="1" hangingPunct="1">
              <a:lnSpc>
                <a:spcPct val="120000"/>
              </a:lnSpc>
              <a:defRPr/>
            </a:pPr>
            <a:r>
              <a:rPr kumimoji="1" lang="en-US" altLang="zh-CN" sz="2800" b="1" dirty="0">
                <a:latin typeface="Times New Roman" pitchFamily="18" charset="0"/>
                <a:ea typeface="楷体_GB2312" pitchFamily="49" charset="-122"/>
                <a:cs typeface="Courier New" pitchFamily="49" charset="0"/>
              </a:rPr>
              <a:t>    			F∷=(E)|</a:t>
            </a:r>
            <a:r>
              <a:rPr kumimoji="1" lang="en-US" altLang="zh-CN" sz="2800" b="1" dirty="0" err="1">
                <a:latin typeface="Times New Roman" pitchFamily="18" charset="0"/>
                <a:ea typeface="楷体_GB2312" pitchFamily="49" charset="-122"/>
                <a:cs typeface="Courier New" pitchFamily="49" charset="0"/>
              </a:rPr>
              <a:t>i</a:t>
            </a:r>
            <a:endParaRPr kumimoji="1" lang="en-US" altLang="zh-CN" sz="2800" b="1" dirty="0">
              <a:latin typeface="Times New Roman" pitchFamily="18" charset="0"/>
              <a:ea typeface="楷体_GB2312" pitchFamily="49" charset="-122"/>
            </a:endParaRPr>
          </a:p>
          <a:p>
            <a:pPr algn="just" eaLnBrk="1" hangingPunct="1">
              <a:lnSpc>
                <a:spcPct val="120000"/>
              </a:lnSpc>
              <a:defRPr/>
            </a:pPr>
            <a:r>
              <a:rPr kumimoji="1" lang="zh-CN" altLang="en-US" sz="2800" b="1" dirty="0">
                <a:latin typeface="Times New Roman" pitchFamily="18" charset="0"/>
                <a:ea typeface="楷体_GB2312" pitchFamily="49" charset="-122"/>
              </a:rPr>
              <a:t>中句型</a:t>
            </a:r>
            <a:r>
              <a:rPr kumimoji="1" lang="en-US" altLang="zh-CN" sz="2800" b="1" dirty="0">
                <a:latin typeface="Times New Roman" pitchFamily="18" charset="0"/>
                <a:ea typeface="楷体_GB2312" pitchFamily="49" charset="-122"/>
              </a:rPr>
              <a:t>T*</a:t>
            </a:r>
            <a:r>
              <a:rPr kumimoji="1" lang="en-US" altLang="zh-CN" sz="2800" b="1" dirty="0" err="1">
                <a:latin typeface="Times New Roman" pitchFamily="18" charset="0"/>
                <a:ea typeface="楷体_GB2312" pitchFamily="49" charset="-122"/>
              </a:rPr>
              <a:t>i+T</a:t>
            </a:r>
            <a:r>
              <a:rPr kumimoji="1" lang="zh-CN" altLang="en-US" sz="2800" b="1" dirty="0">
                <a:latin typeface="Times New Roman" pitchFamily="18" charset="0"/>
                <a:ea typeface="楷体_GB2312" pitchFamily="49" charset="-122"/>
              </a:rPr>
              <a:t>，仅有唯一的推导</a:t>
            </a:r>
          </a:p>
          <a:p>
            <a:pPr algn="just" eaLnBrk="1" hangingPunct="1">
              <a:lnSpc>
                <a:spcPct val="120000"/>
              </a:lnSpc>
              <a:defRPr/>
            </a:pPr>
            <a:r>
              <a:rPr kumimoji="1" lang="en-US" altLang="zh-CN" sz="2800" b="1" dirty="0">
                <a:latin typeface="Times New Roman" pitchFamily="18" charset="0"/>
                <a:ea typeface="楷体_GB2312" pitchFamily="49" charset="-122"/>
              </a:rPr>
              <a:t>E </a:t>
            </a:r>
            <a:r>
              <a:rPr kumimoji="1" lang="en-US" altLang="zh-CN" sz="2800" b="1" dirty="0">
                <a:latin typeface="Times New Roman" pitchFamily="18" charset="0"/>
                <a:ea typeface="楷体_GB2312" pitchFamily="49" charset="-122"/>
                <a:sym typeface="Symbol" pitchFamily="18" charset="2"/>
              </a:rPr>
              <a:t></a:t>
            </a:r>
            <a:r>
              <a:rPr kumimoji="1" lang="en-US" altLang="zh-CN" sz="2800" b="1" dirty="0">
                <a:latin typeface="Times New Roman" pitchFamily="18" charset="0"/>
                <a:ea typeface="楷体_GB2312" pitchFamily="49" charset="-122"/>
              </a:rPr>
              <a:t>E+T</a:t>
            </a:r>
            <a:r>
              <a:rPr kumimoji="1" lang="en-US" altLang="zh-CN" sz="2800" b="1" dirty="0">
                <a:latin typeface="Times New Roman" pitchFamily="18" charset="0"/>
                <a:ea typeface="楷体_GB2312" pitchFamily="49" charset="-122"/>
                <a:sym typeface="Symbol" pitchFamily="18" charset="2"/>
              </a:rPr>
              <a:t></a:t>
            </a:r>
            <a:r>
              <a:rPr kumimoji="1" lang="en-US" altLang="zh-CN" sz="2800" b="1" dirty="0">
                <a:latin typeface="Times New Roman" pitchFamily="18" charset="0"/>
                <a:ea typeface="楷体_GB2312" pitchFamily="49" charset="-122"/>
              </a:rPr>
              <a:t>T+T</a:t>
            </a:r>
            <a:r>
              <a:rPr kumimoji="1" lang="en-US" altLang="zh-CN" sz="2800" b="1" dirty="0">
                <a:latin typeface="Times New Roman" pitchFamily="18" charset="0"/>
                <a:ea typeface="楷体_GB2312" pitchFamily="49" charset="-122"/>
                <a:sym typeface="Symbol" pitchFamily="18" charset="2"/>
              </a:rPr>
              <a:t></a:t>
            </a:r>
            <a:r>
              <a:rPr kumimoji="1" lang="en-US" altLang="zh-CN" sz="2800" b="1" dirty="0">
                <a:latin typeface="Times New Roman" pitchFamily="18" charset="0"/>
                <a:ea typeface="楷体_GB2312" pitchFamily="49" charset="-122"/>
              </a:rPr>
              <a:t>T*F+T</a:t>
            </a:r>
            <a:r>
              <a:rPr kumimoji="1" lang="en-US" altLang="zh-CN" sz="2800" b="1" dirty="0">
                <a:latin typeface="Times New Roman" pitchFamily="18" charset="0"/>
                <a:ea typeface="楷体_GB2312" pitchFamily="49" charset="-122"/>
                <a:sym typeface="Symbol" pitchFamily="18" charset="2"/>
              </a:rPr>
              <a:t></a:t>
            </a:r>
            <a:r>
              <a:rPr kumimoji="1" lang="en-US" altLang="zh-CN" sz="2800" b="1" dirty="0">
                <a:latin typeface="Times New Roman" pitchFamily="18" charset="0"/>
                <a:ea typeface="楷体_GB2312" pitchFamily="49" charset="-122"/>
              </a:rPr>
              <a:t>T*</a:t>
            </a:r>
            <a:r>
              <a:rPr kumimoji="1" lang="en-US" altLang="zh-CN" sz="2800" b="1" dirty="0" err="1">
                <a:latin typeface="Times New Roman" pitchFamily="18" charset="0"/>
                <a:ea typeface="楷体_GB2312" pitchFamily="49" charset="-122"/>
              </a:rPr>
              <a:t>i+T</a:t>
            </a:r>
            <a:r>
              <a:rPr kumimoji="1" lang="en-US" altLang="zh-CN" sz="2800" b="1" dirty="0">
                <a:latin typeface="Times New Roman" pitchFamily="18" charset="0"/>
                <a:ea typeface="楷体_GB2312" pitchFamily="49" charset="-122"/>
              </a:rPr>
              <a:t></a:t>
            </a:r>
          </a:p>
          <a:p>
            <a:pPr algn="just" eaLnBrk="1" hangingPunct="1">
              <a:lnSpc>
                <a:spcPct val="120000"/>
              </a:lnSpc>
              <a:defRPr/>
            </a:pPr>
            <a:r>
              <a:rPr kumimoji="1" lang="zh-CN" altLang="en-US" sz="2800" b="1" dirty="0">
                <a:latin typeface="Times New Roman" pitchFamily="18" charset="0"/>
                <a:ea typeface="楷体_GB2312" pitchFamily="49" charset="-122"/>
              </a:rPr>
              <a:t>显然，推导</a:t>
            </a:r>
            <a:r>
              <a:rPr kumimoji="1" lang="en-US" altLang="zh-CN" sz="2800" b="1" dirty="0">
                <a:latin typeface="Times New Roman" pitchFamily="18" charset="0"/>
                <a:ea typeface="楷体_GB2312" pitchFamily="49" charset="-122"/>
              </a:rPr>
              <a:t>E</a:t>
            </a:r>
            <a:r>
              <a:rPr kumimoji="1" lang="en-US" altLang="zh-CN" sz="2800" b="1" dirty="0">
                <a:latin typeface="Times New Roman" pitchFamily="18" charset="0"/>
                <a:ea typeface="楷体_GB2312" pitchFamily="49" charset="-122"/>
                <a:sym typeface="Symbol" pitchFamily="18" charset="2"/>
              </a:rPr>
              <a:t></a:t>
            </a:r>
            <a:r>
              <a:rPr kumimoji="1" lang="en-US" altLang="zh-CN" sz="2800" b="1" dirty="0">
                <a:latin typeface="Times New Roman" pitchFamily="18" charset="0"/>
                <a:ea typeface="楷体_GB2312" pitchFamily="49" charset="-122"/>
              </a:rPr>
              <a:t>+T*</a:t>
            </a:r>
            <a:r>
              <a:rPr kumimoji="1" lang="en-US" altLang="zh-CN" sz="2800" b="1" dirty="0" err="1">
                <a:latin typeface="Times New Roman" pitchFamily="18" charset="0"/>
                <a:ea typeface="楷体_GB2312" pitchFamily="49" charset="-122"/>
              </a:rPr>
              <a:t>i+T</a:t>
            </a:r>
            <a:r>
              <a:rPr kumimoji="1" lang="zh-CN" altLang="en-US" sz="2800" b="1" dirty="0">
                <a:latin typeface="Times New Roman" pitchFamily="18" charset="0"/>
                <a:ea typeface="楷体_GB2312" pitchFamily="49" charset="-122"/>
              </a:rPr>
              <a:t>既非最左推导亦非最右推导。</a:t>
            </a:r>
            <a:r>
              <a:rPr kumimoji="1" lang="zh-CN" altLang="en-US" sz="2000" dirty="0">
                <a:latin typeface="Times New Roman" pitchFamily="18" charset="0"/>
              </a:rPr>
              <a:t> </a:t>
            </a:r>
          </a:p>
        </p:txBody>
      </p:sp>
      <p:sp>
        <p:nvSpPr>
          <p:cNvPr id="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9</a:t>
            </a:r>
            <a:r>
              <a:rPr lang="zh-CN" altLang="en-US" sz="2800" b="1" dirty="0" smtClean="0">
                <a:solidFill>
                  <a:srgbClr val="FFC000"/>
                </a:solidFill>
                <a:latin typeface="Times New Roman" pitchFamily="18" charset="0"/>
                <a:ea typeface="黑体" pitchFamily="2" charset="-122"/>
              </a:rPr>
              <a:t>、最左推导和最右推导</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59887012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32132"/>
                                        </p:tgtEl>
                                        <p:attrNameLst>
                                          <p:attrName>style.visibility</p:attrName>
                                        </p:attrNameLst>
                                      </p:cBhvr>
                                      <p:to>
                                        <p:strVal val="visible"/>
                                      </p:to>
                                    </p:set>
                                    <p:anim calcmode="lin" valueType="num">
                                      <p:cBhvr additive="base">
                                        <p:cTn id="7" dur="500" fill="hold"/>
                                        <p:tgtEl>
                                          <p:spTgt spid="432132"/>
                                        </p:tgtEl>
                                        <p:attrNameLst>
                                          <p:attrName>ppt_x</p:attrName>
                                        </p:attrNameLst>
                                      </p:cBhvr>
                                      <p:tavLst>
                                        <p:tav tm="0">
                                          <p:val>
                                            <p:strVal val="0-#ppt_w/2"/>
                                          </p:val>
                                        </p:tav>
                                        <p:tav tm="100000">
                                          <p:val>
                                            <p:strVal val="#ppt_x"/>
                                          </p:val>
                                        </p:tav>
                                      </p:tavLst>
                                    </p:anim>
                                    <p:anim calcmode="lin" valueType="num">
                                      <p:cBhvr additive="base">
                                        <p:cTn id="8" dur="500" fill="hold"/>
                                        <p:tgtEl>
                                          <p:spTgt spid="4321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2132" grpId="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8A8298FF-D157-46FF-8E07-99CFCC2E9E94}" type="datetime1">
              <a:rPr lang="zh-CN" altLang="en-US"/>
              <a:pPr>
                <a:defRPr/>
              </a:pPr>
              <a:t>2021/3/11</a:t>
            </a:fld>
            <a:endParaRPr lang="zh-CN" altLang="en-US"/>
          </a:p>
        </p:txBody>
      </p:sp>
      <p:sp>
        <p:nvSpPr>
          <p:cNvPr id="12697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8FB5DE9-6229-449B-899F-769D5C54DCBD}" type="slidenum">
              <a:rPr lang="zh-CN" altLang="en-US" sz="1000">
                <a:solidFill>
                  <a:srgbClr val="9B9A98"/>
                </a:solidFill>
              </a:rPr>
              <a:pPr>
                <a:spcBef>
                  <a:spcPct val="0"/>
                </a:spcBef>
                <a:buClrTx/>
                <a:buSzTx/>
                <a:buFontTx/>
                <a:buNone/>
              </a:pPr>
              <a:t>24</a:t>
            </a:fld>
            <a:endParaRPr lang="zh-CN" altLang="en-US" sz="1000">
              <a:solidFill>
                <a:srgbClr val="9B9A98"/>
              </a:solidFill>
            </a:endParaRPr>
          </a:p>
        </p:txBody>
      </p:sp>
      <p:sp>
        <p:nvSpPr>
          <p:cNvPr id="433156" name="Rectangle 4"/>
          <p:cNvSpPr>
            <a:spLocks noChangeArrowheads="1"/>
          </p:cNvSpPr>
          <p:nvPr/>
        </p:nvSpPr>
        <p:spPr bwMode="auto">
          <a:xfrm>
            <a:off x="1792288" y="1820863"/>
            <a:ext cx="8520112" cy="3084512"/>
          </a:xfrm>
          <a:prstGeom prst="rect">
            <a:avLst/>
          </a:prstGeom>
          <a:noFill/>
          <a:ln w="9525">
            <a:noFill/>
            <a:miter lim="800000"/>
            <a:headEnd/>
            <a:tailEnd/>
          </a:ln>
          <a:effectLst/>
        </p:spPr>
        <p:txBody>
          <a:bodyPr>
            <a:spAutoFit/>
          </a:bodyPr>
          <a:lstStyle/>
          <a:p>
            <a:pPr algn="just" eaLnBrk="1" hangingPunct="1">
              <a:lnSpc>
                <a:spcPct val="140000"/>
              </a:lnSpc>
              <a:defRPr/>
            </a:pPr>
            <a:r>
              <a:rPr lang="zh-CN" altLang="en-US" sz="2800" b="1" dirty="0">
                <a:solidFill>
                  <a:srgbClr val="FFFF00"/>
                </a:solidFill>
                <a:effectLst>
                  <a:outerShdw blurRad="38100" dist="38100" dir="2700000" algn="tl">
                    <a:srgbClr val="000000"/>
                  </a:outerShdw>
                </a:effectLst>
                <a:latin typeface="Arial" charset="0"/>
              </a:rPr>
              <a:t> </a:t>
            </a:r>
            <a:r>
              <a:rPr lang="en-US" altLang="zh-CN" sz="2800" b="1" dirty="0">
                <a:solidFill>
                  <a:srgbClr val="FFC000"/>
                </a:solidFill>
                <a:latin typeface="Times New Roman" pitchFamily="18" charset="0"/>
                <a:ea typeface="楷体_GB2312" pitchFamily="49" charset="-122"/>
              </a:rPr>
              <a:t>1</a:t>
            </a:r>
            <a:r>
              <a:rPr lang="zh-CN" altLang="en-US" sz="2800" b="1" dirty="0">
                <a:solidFill>
                  <a:srgbClr val="FFC000"/>
                </a:solidFill>
                <a:latin typeface="Times New Roman" pitchFamily="18" charset="0"/>
                <a:ea typeface="楷体_GB2312" pitchFamily="49" charset="-122"/>
              </a:rPr>
              <a:t>、定义</a:t>
            </a:r>
          </a:p>
          <a:p>
            <a:pPr algn="just" eaLnBrk="1" hangingPunct="1">
              <a:lnSpc>
                <a:spcPct val="140000"/>
              </a:lnSpc>
              <a:defRPr/>
            </a:pPr>
            <a:r>
              <a:rPr lang="zh-CN" altLang="en-US" sz="2800" b="1" dirty="0">
                <a:effectLst>
                  <a:outerShdw blurRad="38100" dist="38100" dir="2700000" algn="tl">
                    <a:srgbClr val="000000"/>
                  </a:outerShdw>
                </a:effectLst>
                <a:latin typeface="Times New Roman" pitchFamily="18" charset="0"/>
                <a:ea typeface="楷体_GB2312" pitchFamily="49" charset="-122"/>
              </a:rPr>
              <a:t>        如果一个文法中某个句型</a:t>
            </a: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对应两棵不同的语法树，</a:t>
            </a:r>
            <a:r>
              <a:rPr lang="zh-CN" altLang="en-US" sz="2800" b="1" dirty="0">
                <a:effectLst>
                  <a:outerShdw blurRad="38100" dist="38100" dir="2700000" algn="tl">
                    <a:srgbClr val="000000"/>
                  </a:outerShdw>
                </a:effectLst>
                <a:latin typeface="Times New Roman" pitchFamily="18" charset="0"/>
                <a:ea typeface="楷体_GB2312" pitchFamily="49" charset="-122"/>
              </a:rPr>
              <a:t>则称这个文法是</a:t>
            </a:r>
            <a:r>
              <a:rPr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二义性</a:t>
            </a:r>
            <a:r>
              <a:rPr lang="zh-CN" altLang="en-US" sz="2800" b="1" dirty="0">
                <a:effectLst>
                  <a:outerShdw blurRad="38100" dist="38100" dir="2700000" algn="tl">
                    <a:srgbClr val="000000"/>
                  </a:outerShdw>
                </a:effectLst>
                <a:latin typeface="Times New Roman" pitchFamily="18" charset="0"/>
                <a:ea typeface="楷体_GB2312" pitchFamily="49" charset="-122"/>
              </a:rPr>
              <a:t>的。也就是说，若一个文法中的某句型</a:t>
            </a:r>
            <a:r>
              <a:rPr lang="zh-CN" altLang="en-US" sz="2800" b="1" dirty="0">
                <a:solidFill>
                  <a:srgbClr val="FFC000"/>
                </a:solidFill>
                <a:latin typeface="Times New Roman" pitchFamily="18" charset="0"/>
                <a:ea typeface="楷体_GB2312" pitchFamily="49" charset="-122"/>
              </a:rPr>
              <a:t>对应两个不同的最左推导或最右推导</a:t>
            </a:r>
            <a:r>
              <a:rPr lang="zh-CN" altLang="en-US" sz="2800" b="1" dirty="0">
                <a:effectLst>
                  <a:outerShdw blurRad="38100" dist="38100" dir="2700000" algn="tl">
                    <a:srgbClr val="000000"/>
                  </a:outerShdw>
                </a:effectLst>
                <a:latin typeface="Times New Roman" pitchFamily="18" charset="0"/>
                <a:ea typeface="楷体_GB2312" pitchFamily="49" charset="-122"/>
              </a:rPr>
              <a:t>，则这个文法是二义性的。 </a:t>
            </a:r>
          </a:p>
        </p:txBody>
      </p:sp>
      <p:sp>
        <p:nvSpPr>
          <p:cNvPr id="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10</a:t>
            </a:r>
            <a:r>
              <a:rPr lang="zh-CN" altLang="en-US" sz="2800" b="1" dirty="0" smtClean="0">
                <a:solidFill>
                  <a:srgbClr val="FFC000"/>
                </a:solidFill>
                <a:latin typeface="Times New Roman" pitchFamily="18" charset="0"/>
                <a:ea typeface="黑体" pitchFamily="2" charset="-122"/>
              </a:rPr>
              <a:t>、文法的二义性</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271785627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BADEE851-23EF-4B43-9A4D-07FBE5E0A627}" type="datetime1">
              <a:rPr lang="zh-CN" altLang="en-US"/>
              <a:pPr>
                <a:defRPr/>
              </a:pPr>
              <a:t>2021/3/11</a:t>
            </a:fld>
            <a:endParaRPr lang="zh-CN" altLang="en-US"/>
          </a:p>
        </p:txBody>
      </p:sp>
      <p:sp>
        <p:nvSpPr>
          <p:cNvPr id="12800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1547163-C8BB-40C7-8AFE-4AE0B2F6225C}" type="slidenum">
              <a:rPr lang="zh-CN" altLang="en-US" sz="1000">
                <a:solidFill>
                  <a:srgbClr val="9B9A98"/>
                </a:solidFill>
              </a:rPr>
              <a:pPr>
                <a:spcBef>
                  <a:spcPct val="0"/>
                </a:spcBef>
                <a:buClrTx/>
                <a:buSzTx/>
                <a:buFontTx/>
                <a:buNone/>
              </a:pPr>
              <a:t>25</a:t>
            </a:fld>
            <a:endParaRPr lang="zh-CN" altLang="en-US" sz="1000">
              <a:solidFill>
                <a:srgbClr val="9B9A98"/>
              </a:solidFill>
            </a:endParaRPr>
          </a:p>
        </p:txBody>
      </p:sp>
      <p:sp>
        <p:nvSpPr>
          <p:cNvPr id="434180" name="Text Box 4"/>
          <p:cNvSpPr txBox="1">
            <a:spLocks noChangeArrowheads="1"/>
          </p:cNvSpPr>
          <p:nvPr/>
        </p:nvSpPr>
        <p:spPr bwMode="auto">
          <a:xfrm>
            <a:off x="1830389" y="1616076"/>
            <a:ext cx="8618537" cy="5370513"/>
          </a:xfrm>
          <a:prstGeom prst="rect">
            <a:avLst/>
          </a:prstGeom>
          <a:noFill/>
          <a:ln w="9525">
            <a:noFill/>
            <a:miter lim="800000"/>
            <a:headEnd/>
            <a:tailEnd/>
          </a:ln>
          <a:effectLst/>
        </p:spPr>
        <p:txBody>
          <a:bodyPr>
            <a:spAutoFit/>
          </a:bodyPr>
          <a:lstStyle/>
          <a:p>
            <a:pPr algn="just" eaLnBrk="1" hangingPunct="1">
              <a:lnSpc>
                <a:spcPct val="150000"/>
              </a:lnSpc>
              <a:defRPr/>
            </a:pPr>
            <a:r>
              <a:rPr kumimoji="1" lang="zh-CN" altLang="en-US" sz="2600" b="1" dirty="0">
                <a:latin typeface="Times New Roman" pitchFamily="18" charset="0"/>
                <a:ea typeface="楷体_GB2312" pitchFamily="49" charset="-122"/>
              </a:rPr>
              <a:t>例如：文法</a:t>
            </a:r>
            <a:r>
              <a:rPr kumimoji="1" lang="en-US" altLang="zh-CN" sz="2600" b="1" dirty="0">
                <a:latin typeface="Times New Roman" pitchFamily="18" charset="0"/>
                <a:ea typeface="楷体_GB2312" pitchFamily="49" charset="-122"/>
              </a:rPr>
              <a:t>G[E]</a:t>
            </a:r>
          </a:p>
          <a:p>
            <a:pPr algn="just" eaLnBrk="1" hangingPunct="1">
              <a:lnSpc>
                <a:spcPct val="150000"/>
              </a:lnSpc>
              <a:defRPr/>
            </a:pPr>
            <a:r>
              <a:rPr kumimoji="1" lang="en-US" altLang="zh-CN" sz="2600" b="1" dirty="0">
                <a:latin typeface="Times New Roman" pitchFamily="18" charset="0"/>
                <a:ea typeface="楷体_GB2312" pitchFamily="49" charset="-122"/>
              </a:rPr>
              <a:t>     		E∷=E+E|E*E|(E)|</a:t>
            </a:r>
            <a:r>
              <a:rPr kumimoji="1" lang="en-US" altLang="zh-CN" sz="2600" b="1" dirty="0" err="1">
                <a:latin typeface="Times New Roman" pitchFamily="18" charset="0"/>
                <a:ea typeface="楷体_GB2312" pitchFamily="49" charset="-122"/>
              </a:rPr>
              <a:t>i</a:t>
            </a:r>
            <a:r>
              <a:rPr kumimoji="1" lang="en-US" altLang="zh-CN" sz="2600" b="1" dirty="0">
                <a:latin typeface="Times New Roman" pitchFamily="18" charset="0"/>
                <a:ea typeface="楷体_GB2312" pitchFamily="49" charset="-122"/>
              </a:rPr>
              <a:t></a:t>
            </a:r>
          </a:p>
          <a:p>
            <a:pPr algn="just" eaLnBrk="1" hangingPunct="1">
              <a:lnSpc>
                <a:spcPct val="150000"/>
              </a:lnSpc>
              <a:defRPr/>
            </a:pPr>
            <a:r>
              <a:rPr kumimoji="1" lang="zh-CN" altLang="en-US" sz="2600" b="1" dirty="0">
                <a:latin typeface="Times New Roman" pitchFamily="18" charset="0"/>
                <a:ea typeface="楷体_GB2312" pitchFamily="49" charset="-122"/>
              </a:rPr>
              <a:t> 符号串</a:t>
            </a:r>
            <a:r>
              <a:rPr kumimoji="1" lang="en-US" altLang="zh-CN" sz="2600" b="1" dirty="0" err="1">
                <a:latin typeface="Times New Roman" pitchFamily="18" charset="0"/>
                <a:ea typeface="楷体_GB2312" pitchFamily="49" charset="-122"/>
              </a:rPr>
              <a:t>i+i</a:t>
            </a:r>
            <a:r>
              <a:rPr kumimoji="1" lang="en-US" altLang="zh-CN" sz="2600" b="1" dirty="0">
                <a:latin typeface="Times New Roman" pitchFamily="18" charset="0"/>
                <a:ea typeface="楷体_GB2312" pitchFamily="49" charset="-122"/>
              </a:rPr>
              <a:t>*</a:t>
            </a:r>
            <a:r>
              <a:rPr kumimoji="1" lang="en-US" altLang="zh-CN" sz="2600" b="1" dirty="0" err="1">
                <a:latin typeface="Times New Roman" pitchFamily="18" charset="0"/>
                <a:ea typeface="楷体_GB2312" pitchFamily="49" charset="-122"/>
              </a:rPr>
              <a:t>i</a:t>
            </a:r>
            <a:r>
              <a:rPr kumimoji="1" lang="zh-CN" altLang="en-US" sz="2600" b="1" dirty="0">
                <a:latin typeface="Times New Roman" pitchFamily="18" charset="0"/>
                <a:ea typeface="楷体_GB2312" pitchFamily="49" charset="-122"/>
              </a:rPr>
              <a:t>是</a:t>
            </a:r>
            <a:r>
              <a:rPr kumimoji="1" lang="en-US" altLang="zh-CN" sz="2600" b="1" dirty="0">
                <a:latin typeface="Times New Roman" pitchFamily="18" charset="0"/>
                <a:ea typeface="楷体_GB2312" pitchFamily="49" charset="-122"/>
              </a:rPr>
              <a:t>L(G)</a:t>
            </a:r>
            <a:r>
              <a:rPr kumimoji="1" lang="zh-CN" altLang="en-US" sz="2600" b="1" dirty="0">
                <a:latin typeface="Times New Roman" pitchFamily="18" charset="0"/>
                <a:ea typeface="楷体_GB2312" pitchFamily="49" charset="-122"/>
              </a:rPr>
              <a:t>中一个句子，有两个不同的最右推导</a:t>
            </a:r>
            <a:endParaRPr kumimoji="1" lang="en-US" altLang="zh-CN" sz="2600" b="1" dirty="0">
              <a:latin typeface="Times New Roman" pitchFamily="18" charset="0"/>
              <a:ea typeface="楷体_GB2312" pitchFamily="49" charset="-122"/>
            </a:endParaRPr>
          </a:p>
          <a:p>
            <a:pPr algn="just" eaLnBrk="1" hangingPunct="1">
              <a:lnSpc>
                <a:spcPct val="150000"/>
              </a:lnSpc>
              <a:defRPr/>
            </a:pPr>
            <a:r>
              <a:rPr kumimoji="1" lang="en-US" altLang="zh-CN" sz="2600" b="1" dirty="0">
                <a:solidFill>
                  <a:srgbClr val="FFFF00"/>
                </a:solidFill>
                <a:latin typeface="Times New Roman" pitchFamily="18" charset="0"/>
                <a:ea typeface="楷体_GB2312" pitchFamily="49" charset="-122"/>
              </a:rPr>
              <a:t> </a:t>
            </a:r>
            <a:r>
              <a:rPr kumimoji="1" lang="en-US" altLang="zh-CN" sz="2600" b="1" dirty="0">
                <a:solidFill>
                  <a:srgbClr val="FFC000"/>
                </a:solidFill>
                <a:latin typeface="Times New Roman" pitchFamily="18" charset="0"/>
                <a:ea typeface="楷体_GB2312" pitchFamily="49" charset="-122"/>
              </a:rPr>
              <a:t>E</a:t>
            </a:r>
            <a:r>
              <a:rPr kumimoji="1" lang="en-US" altLang="zh-CN" sz="2600" b="1" dirty="0">
                <a:solidFill>
                  <a:srgbClr val="FFC000"/>
                </a:solidFill>
                <a:latin typeface="Times New Roman" pitchFamily="18" charset="0"/>
                <a:ea typeface="楷体_GB2312" pitchFamily="49" charset="-122"/>
                <a:sym typeface="Symbol" pitchFamily="18" charset="2"/>
              </a:rPr>
              <a:t></a:t>
            </a:r>
            <a:r>
              <a:rPr kumimoji="1" lang="en-US" altLang="zh-CN" sz="2600" b="1" dirty="0">
                <a:solidFill>
                  <a:srgbClr val="FFC000"/>
                </a:solidFill>
                <a:latin typeface="Times New Roman" pitchFamily="18" charset="0"/>
                <a:ea typeface="楷体_GB2312" pitchFamily="49" charset="-122"/>
              </a:rPr>
              <a:t>E+E</a:t>
            </a:r>
            <a:r>
              <a:rPr kumimoji="1" lang="en-US" altLang="zh-CN" sz="2600" b="1" dirty="0">
                <a:solidFill>
                  <a:srgbClr val="FFC000"/>
                </a:solidFill>
                <a:latin typeface="Times New Roman" pitchFamily="18" charset="0"/>
                <a:ea typeface="楷体_GB2312" pitchFamily="49" charset="-122"/>
                <a:sym typeface="Symbol" pitchFamily="18" charset="2"/>
              </a:rPr>
              <a:t></a:t>
            </a:r>
            <a:r>
              <a:rPr kumimoji="1" lang="en-US" altLang="zh-CN" sz="2600" b="1" dirty="0">
                <a:solidFill>
                  <a:srgbClr val="FFC000"/>
                </a:solidFill>
                <a:latin typeface="Times New Roman" pitchFamily="18" charset="0"/>
                <a:ea typeface="楷体_GB2312" pitchFamily="49" charset="-122"/>
              </a:rPr>
              <a:t>E+E*E</a:t>
            </a:r>
            <a:r>
              <a:rPr kumimoji="1" lang="en-US" altLang="zh-CN" sz="2600" b="1" dirty="0">
                <a:solidFill>
                  <a:srgbClr val="FFC000"/>
                </a:solidFill>
                <a:latin typeface="Times New Roman" pitchFamily="18" charset="0"/>
                <a:ea typeface="楷体_GB2312" pitchFamily="49" charset="-122"/>
                <a:sym typeface="Symbol" pitchFamily="18" charset="2"/>
              </a:rPr>
              <a:t></a:t>
            </a:r>
            <a:r>
              <a:rPr kumimoji="1" lang="en-US" altLang="zh-CN" sz="2600" b="1" dirty="0">
                <a:solidFill>
                  <a:srgbClr val="FFC000"/>
                </a:solidFill>
                <a:latin typeface="Times New Roman" pitchFamily="18" charset="0"/>
                <a:ea typeface="楷体_GB2312" pitchFamily="49" charset="-122"/>
              </a:rPr>
              <a:t>E+E*</a:t>
            </a:r>
            <a:r>
              <a:rPr kumimoji="1" lang="en-US" altLang="zh-CN" sz="2600" b="1" dirty="0" err="1">
                <a:solidFill>
                  <a:srgbClr val="FFC000"/>
                </a:solidFill>
                <a:latin typeface="Times New Roman" pitchFamily="18" charset="0"/>
                <a:ea typeface="楷体_GB2312" pitchFamily="49" charset="-122"/>
              </a:rPr>
              <a:t>i</a:t>
            </a:r>
            <a:r>
              <a:rPr kumimoji="1" lang="en-US" altLang="zh-CN" sz="2600" b="1" dirty="0" err="1">
                <a:solidFill>
                  <a:srgbClr val="FFC000"/>
                </a:solidFill>
                <a:latin typeface="Times New Roman" pitchFamily="18" charset="0"/>
                <a:ea typeface="楷体_GB2312" pitchFamily="49" charset="-122"/>
                <a:sym typeface="Symbol" pitchFamily="18" charset="2"/>
              </a:rPr>
              <a:t></a:t>
            </a:r>
            <a:r>
              <a:rPr kumimoji="1" lang="en-US" altLang="zh-CN" sz="2600" b="1" dirty="0" err="1">
                <a:solidFill>
                  <a:srgbClr val="FFC000"/>
                </a:solidFill>
                <a:latin typeface="Times New Roman" pitchFamily="18" charset="0"/>
                <a:ea typeface="楷体_GB2312" pitchFamily="49" charset="-122"/>
              </a:rPr>
              <a:t>E+i</a:t>
            </a:r>
            <a:r>
              <a:rPr kumimoji="1" lang="en-US" altLang="zh-CN" sz="2600" b="1" dirty="0">
                <a:solidFill>
                  <a:srgbClr val="FFC000"/>
                </a:solidFill>
                <a:latin typeface="Times New Roman" pitchFamily="18" charset="0"/>
                <a:ea typeface="楷体_GB2312" pitchFamily="49" charset="-122"/>
              </a:rPr>
              <a:t>*</a:t>
            </a:r>
            <a:r>
              <a:rPr kumimoji="1" lang="en-US" altLang="zh-CN" sz="2600" b="1" dirty="0" err="1">
                <a:solidFill>
                  <a:srgbClr val="FFC000"/>
                </a:solidFill>
                <a:latin typeface="Times New Roman" pitchFamily="18" charset="0"/>
                <a:ea typeface="楷体_GB2312" pitchFamily="49" charset="-122"/>
              </a:rPr>
              <a:t>i</a:t>
            </a:r>
            <a:r>
              <a:rPr kumimoji="1" lang="en-US" altLang="zh-CN" sz="2600" b="1" dirty="0" err="1">
                <a:solidFill>
                  <a:srgbClr val="FFC000"/>
                </a:solidFill>
                <a:latin typeface="Times New Roman" pitchFamily="18" charset="0"/>
                <a:ea typeface="楷体_GB2312" pitchFamily="49" charset="-122"/>
                <a:sym typeface="Symbol" pitchFamily="18" charset="2"/>
              </a:rPr>
              <a:t></a:t>
            </a:r>
            <a:r>
              <a:rPr kumimoji="1" lang="en-US" altLang="zh-CN" sz="2600" b="1" dirty="0" err="1">
                <a:solidFill>
                  <a:srgbClr val="FFC000"/>
                </a:solidFill>
                <a:latin typeface="Times New Roman" pitchFamily="18" charset="0"/>
                <a:ea typeface="楷体_GB2312" pitchFamily="49" charset="-122"/>
              </a:rPr>
              <a:t>i+i</a:t>
            </a:r>
            <a:r>
              <a:rPr kumimoji="1" lang="en-US" altLang="zh-CN" sz="2600" b="1" dirty="0">
                <a:solidFill>
                  <a:srgbClr val="FFC000"/>
                </a:solidFill>
                <a:latin typeface="Times New Roman" pitchFamily="18" charset="0"/>
                <a:ea typeface="楷体_GB2312" pitchFamily="49" charset="-122"/>
              </a:rPr>
              <a:t>*</a:t>
            </a:r>
            <a:r>
              <a:rPr kumimoji="1" lang="en-US" altLang="zh-CN" sz="2600" b="1" dirty="0" err="1">
                <a:solidFill>
                  <a:srgbClr val="FFC000"/>
                </a:solidFill>
                <a:latin typeface="Times New Roman" pitchFamily="18" charset="0"/>
                <a:ea typeface="楷体_GB2312" pitchFamily="49" charset="-122"/>
              </a:rPr>
              <a:t>i</a:t>
            </a:r>
            <a:r>
              <a:rPr kumimoji="1" lang="en-US" altLang="zh-CN" sz="2600" b="1" dirty="0">
                <a:solidFill>
                  <a:srgbClr val="FFC000"/>
                </a:solidFill>
                <a:latin typeface="Times New Roman" pitchFamily="18" charset="0"/>
                <a:ea typeface="楷体_GB2312" pitchFamily="49" charset="-122"/>
              </a:rPr>
              <a:t>   	(1)</a:t>
            </a:r>
          </a:p>
          <a:p>
            <a:pPr algn="just" eaLnBrk="1" hangingPunct="1">
              <a:lnSpc>
                <a:spcPct val="150000"/>
              </a:lnSpc>
              <a:defRPr/>
            </a:pPr>
            <a:r>
              <a:rPr kumimoji="1" lang="en-US" altLang="zh-CN" sz="2600" b="1" dirty="0">
                <a:solidFill>
                  <a:srgbClr val="FFC000"/>
                </a:solidFill>
                <a:latin typeface="Times New Roman" pitchFamily="18" charset="0"/>
                <a:ea typeface="楷体_GB2312" pitchFamily="49" charset="-122"/>
              </a:rPr>
              <a:t> E</a:t>
            </a:r>
            <a:r>
              <a:rPr kumimoji="1" lang="en-US" altLang="zh-CN" sz="2600" b="1" dirty="0">
                <a:solidFill>
                  <a:srgbClr val="FFC000"/>
                </a:solidFill>
                <a:latin typeface="Times New Roman" pitchFamily="18" charset="0"/>
                <a:ea typeface="楷体_GB2312" pitchFamily="49" charset="-122"/>
                <a:sym typeface="Symbol" pitchFamily="18" charset="2"/>
              </a:rPr>
              <a:t></a:t>
            </a:r>
            <a:r>
              <a:rPr kumimoji="1" lang="en-US" altLang="zh-CN" sz="2600" b="1" dirty="0">
                <a:solidFill>
                  <a:srgbClr val="FFC000"/>
                </a:solidFill>
                <a:latin typeface="Times New Roman" pitchFamily="18" charset="0"/>
                <a:ea typeface="楷体_GB2312" pitchFamily="49" charset="-122"/>
              </a:rPr>
              <a:t>E*E</a:t>
            </a:r>
            <a:r>
              <a:rPr kumimoji="1" lang="en-US" altLang="zh-CN" sz="2600" b="1" dirty="0">
                <a:solidFill>
                  <a:srgbClr val="FFC000"/>
                </a:solidFill>
                <a:latin typeface="Times New Roman" pitchFamily="18" charset="0"/>
                <a:ea typeface="楷体_GB2312" pitchFamily="49" charset="-122"/>
                <a:sym typeface="Symbol" pitchFamily="18" charset="2"/>
              </a:rPr>
              <a:t></a:t>
            </a:r>
            <a:r>
              <a:rPr kumimoji="1" lang="en-US" altLang="zh-CN" sz="2600" b="1" dirty="0">
                <a:solidFill>
                  <a:srgbClr val="FFC000"/>
                </a:solidFill>
                <a:latin typeface="Times New Roman" pitchFamily="18" charset="0"/>
                <a:ea typeface="楷体_GB2312" pitchFamily="49" charset="-122"/>
              </a:rPr>
              <a:t>E*</a:t>
            </a:r>
            <a:r>
              <a:rPr kumimoji="1" lang="en-US" altLang="zh-CN" sz="2600" b="1" dirty="0" err="1">
                <a:solidFill>
                  <a:srgbClr val="FFC000"/>
                </a:solidFill>
                <a:latin typeface="Times New Roman" pitchFamily="18" charset="0"/>
                <a:ea typeface="楷体_GB2312" pitchFamily="49" charset="-122"/>
              </a:rPr>
              <a:t>i</a:t>
            </a:r>
            <a:r>
              <a:rPr kumimoji="1" lang="en-US" altLang="zh-CN" sz="2600" b="1" dirty="0" err="1">
                <a:solidFill>
                  <a:srgbClr val="FFC000"/>
                </a:solidFill>
                <a:latin typeface="Times New Roman" pitchFamily="18" charset="0"/>
                <a:ea typeface="楷体_GB2312" pitchFamily="49" charset="-122"/>
                <a:sym typeface="Symbol" pitchFamily="18" charset="2"/>
              </a:rPr>
              <a:t></a:t>
            </a:r>
            <a:r>
              <a:rPr kumimoji="1" lang="en-US" altLang="zh-CN" sz="2600" b="1" dirty="0" err="1">
                <a:solidFill>
                  <a:srgbClr val="FFC000"/>
                </a:solidFill>
                <a:latin typeface="Times New Roman" pitchFamily="18" charset="0"/>
                <a:ea typeface="楷体_GB2312" pitchFamily="49" charset="-122"/>
              </a:rPr>
              <a:t>E+E</a:t>
            </a:r>
            <a:r>
              <a:rPr kumimoji="1" lang="en-US" altLang="zh-CN" sz="2600" b="1" dirty="0">
                <a:solidFill>
                  <a:srgbClr val="FFC000"/>
                </a:solidFill>
                <a:latin typeface="Times New Roman" pitchFamily="18" charset="0"/>
                <a:ea typeface="楷体_GB2312" pitchFamily="49" charset="-122"/>
              </a:rPr>
              <a:t>*</a:t>
            </a:r>
            <a:r>
              <a:rPr kumimoji="1" lang="en-US" altLang="zh-CN" sz="2600" b="1" dirty="0" err="1">
                <a:solidFill>
                  <a:srgbClr val="FFC000"/>
                </a:solidFill>
                <a:latin typeface="Times New Roman" pitchFamily="18" charset="0"/>
                <a:ea typeface="楷体_GB2312" pitchFamily="49" charset="-122"/>
              </a:rPr>
              <a:t>i</a:t>
            </a:r>
            <a:r>
              <a:rPr kumimoji="1" lang="en-US" altLang="zh-CN" sz="2600" b="1" dirty="0" err="1">
                <a:solidFill>
                  <a:srgbClr val="FFC000"/>
                </a:solidFill>
                <a:latin typeface="Times New Roman" pitchFamily="18" charset="0"/>
                <a:ea typeface="楷体_GB2312" pitchFamily="49" charset="-122"/>
                <a:sym typeface="Symbol" pitchFamily="18" charset="2"/>
              </a:rPr>
              <a:t></a:t>
            </a:r>
            <a:r>
              <a:rPr kumimoji="1" lang="en-US" altLang="zh-CN" sz="2600" b="1" dirty="0" err="1">
                <a:solidFill>
                  <a:srgbClr val="FFC000"/>
                </a:solidFill>
                <a:latin typeface="Times New Roman" pitchFamily="18" charset="0"/>
                <a:ea typeface="楷体_GB2312" pitchFamily="49" charset="-122"/>
              </a:rPr>
              <a:t>E+i</a:t>
            </a:r>
            <a:r>
              <a:rPr kumimoji="1" lang="en-US" altLang="zh-CN" sz="2600" b="1" dirty="0">
                <a:solidFill>
                  <a:srgbClr val="FFC000"/>
                </a:solidFill>
                <a:latin typeface="Times New Roman" pitchFamily="18" charset="0"/>
                <a:ea typeface="楷体_GB2312" pitchFamily="49" charset="-122"/>
              </a:rPr>
              <a:t>*</a:t>
            </a:r>
            <a:r>
              <a:rPr kumimoji="1" lang="en-US" altLang="zh-CN" sz="2600" b="1" dirty="0" err="1">
                <a:solidFill>
                  <a:srgbClr val="FFC000"/>
                </a:solidFill>
                <a:latin typeface="Times New Roman" pitchFamily="18" charset="0"/>
                <a:ea typeface="楷体_GB2312" pitchFamily="49" charset="-122"/>
              </a:rPr>
              <a:t>i</a:t>
            </a:r>
            <a:r>
              <a:rPr kumimoji="1" lang="en-US" altLang="zh-CN" sz="2600" b="1" dirty="0" err="1">
                <a:solidFill>
                  <a:srgbClr val="FFC000"/>
                </a:solidFill>
                <a:latin typeface="Times New Roman" pitchFamily="18" charset="0"/>
                <a:ea typeface="楷体_GB2312" pitchFamily="49" charset="-122"/>
                <a:sym typeface="Symbol" pitchFamily="18" charset="2"/>
              </a:rPr>
              <a:t></a:t>
            </a:r>
            <a:r>
              <a:rPr kumimoji="1" lang="en-US" altLang="zh-CN" sz="2600" b="1" dirty="0" err="1">
                <a:solidFill>
                  <a:srgbClr val="FFC000"/>
                </a:solidFill>
                <a:latin typeface="Times New Roman" pitchFamily="18" charset="0"/>
                <a:ea typeface="楷体_GB2312" pitchFamily="49" charset="-122"/>
              </a:rPr>
              <a:t>i+i</a:t>
            </a:r>
            <a:r>
              <a:rPr kumimoji="1" lang="en-US" altLang="zh-CN" sz="2600" b="1" dirty="0">
                <a:solidFill>
                  <a:srgbClr val="FFC000"/>
                </a:solidFill>
                <a:latin typeface="Times New Roman" pitchFamily="18" charset="0"/>
                <a:ea typeface="楷体_GB2312" pitchFamily="49" charset="-122"/>
              </a:rPr>
              <a:t>*</a:t>
            </a:r>
            <a:r>
              <a:rPr kumimoji="1" lang="en-US" altLang="zh-CN" sz="2600" b="1" dirty="0" err="1">
                <a:solidFill>
                  <a:srgbClr val="FFC000"/>
                </a:solidFill>
                <a:latin typeface="Times New Roman" pitchFamily="18" charset="0"/>
                <a:ea typeface="楷体_GB2312" pitchFamily="49" charset="-122"/>
              </a:rPr>
              <a:t>i</a:t>
            </a:r>
            <a:r>
              <a:rPr kumimoji="1" lang="en-US" altLang="zh-CN" sz="2600" b="1" dirty="0">
                <a:solidFill>
                  <a:srgbClr val="FFC000"/>
                </a:solidFill>
                <a:latin typeface="Times New Roman" pitchFamily="18" charset="0"/>
                <a:ea typeface="楷体_GB2312" pitchFamily="49" charset="-122"/>
              </a:rPr>
              <a:t>     	(2)</a:t>
            </a:r>
          </a:p>
          <a:p>
            <a:pPr algn="just" eaLnBrk="1" hangingPunct="1">
              <a:lnSpc>
                <a:spcPct val="150000"/>
              </a:lnSpc>
              <a:defRPr/>
            </a:pPr>
            <a:r>
              <a:rPr lang="zh-CN" altLang="en-US" sz="2600" b="1" dirty="0">
                <a:latin typeface="Times New Roman" pitchFamily="18" charset="0"/>
                <a:ea typeface="楷体_GB2312" pitchFamily="49" charset="-122"/>
              </a:rPr>
              <a:t>对应两棵不同的语法树。</a:t>
            </a:r>
          </a:p>
          <a:p>
            <a:pPr algn="just" eaLnBrk="1" hangingPunct="1">
              <a:lnSpc>
                <a:spcPct val="150000"/>
              </a:lnSpc>
              <a:defRPr/>
            </a:pPr>
            <a:r>
              <a:rPr kumimoji="1" lang="zh-CN" altLang="en-US" sz="2600" b="1" dirty="0">
                <a:latin typeface="Times New Roman" pitchFamily="18" charset="0"/>
                <a:ea typeface="楷体_GB2312" pitchFamily="49" charset="-122"/>
              </a:rPr>
              <a:t>推导序列</a:t>
            </a:r>
            <a:r>
              <a:rPr kumimoji="1" lang="en-US" altLang="zh-CN" sz="2600" b="1" dirty="0">
                <a:latin typeface="Times New Roman" pitchFamily="18" charset="0"/>
                <a:ea typeface="楷体_GB2312" pitchFamily="49" charset="-122"/>
              </a:rPr>
              <a:t>(1)</a:t>
            </a:r>
            <a:r>
              <a:rPr kumimoji="1" lang="zh-CN" altLang="en-US" sz="2600" b="1" dirty="0">
                <a:latin typeface="Times New Roman" pitchFamily="18" charset="0"/>
                <a:ea typeface="楷体_GB2312" pitchFamily="49" charset="-122"/>
              </a:rPr>
              <a:t>和</a:t>
            </a:r>
            <a:r>
              <a:rPr kumimoji="1" lang="en-US" altLang="zh-CN" sz="2600" b="1" dirty="0">
                <a:latin typeface="Times New Roman" pitchFamily="18" charset="0"/>
                <a:ea typeface="楷体_GB2312" pitchFamily="49" charset="-122"/>
              </a:rPr>
              <a:t>(2)</a:t>
            </a:r>
            <a:r>
              <a:rPr kumimoji="1" lang="zh-CN" altLang="en-US" sz="2600" b="1" dirty="0">
                <a:latin typeface="Times New Roman" pitchFamily="18" charset="0"/>
                <a:ea typeface="楷体_GB2312" pitchFamily="49" charset="-122"/>
              </a:rPr>
              <a:t>分别对应两棵不同的语法树，所以文法</a:t>
            </a:r>
            <a:r>
              <a:rPr kumimoji="1" lang="en-US" altLang="zh-CN" sz="2600" b="1" dirty="0">
                <a:latin typeface="Times New Roman" pitchFamily="18" charset="0"/>
                <a:ea typeface="楷体_GB2312" pitchFamily="49" charset="-122"/>
              </a:rPr>
              <a:t>G[E]</a:t>
            </a:r>
            <a:r>
              <a:rPr kumimoji="1" lang="zh-CN" altLang="en-US" sz="2600" b="1" dirty="0">
                <a:latin typeface="Times New Roman" pitchFamily="18" charset="0"/>
                <a:ea typeface="楷体_GB2312" pitchFamily="49" charset="-122"/>
              </a:rPr>
              <a:t>是二义性的。</a:t>
            </a:r>
          </a:p>
          <a:p>
            <a:pPr algn="just" eaLnBrk="1" hangingPunct="1">
              <a:lnSpc>
                <a:spcPct val="130000"/>
              </a:lnSpc>
              <a:defRPr/>
            </a:pPr>
            <a:endParaRPr lang="zh-CN" altLang="en-US" sz="2600" b="1" dirty="0">
              <a:latin typeface="Times New Roman" pitchFamily="18" charset="0"/>
              <a:ea typeface="楷体_GB2312" pitchFamily="49" charset="-122"/>
            </a:endParaRPr>
          </a:p>
        </p:txBody>
      </p:sp>
      <p:sp>
        <p:nvSpPr>
          <p:cNvPr id="6" name="Rectangle 2"/>
          <p:cNvSpPr>
            <a:spLocks noChangeArrowheads="1"/>
          </p:cNvSpPr>
          <p:nvPr/>
        </p:nvSpPr>
        <p:spPr bwMode="auto">
          <a:xfrm>
            <a:off x="845127" y="330777"/>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10</a:t>
            </a:r>
            <a:r>
              <a:rPr lang="zh-CN" altLang="en-US" sz="2800" b="1" dirty="0" smtClean="0">
                <a:solidFill>
                  <a:srgbClr val="FFC000"/>
                </a:solidFill>
                <a:latin typeface="Times New Roman" pitchFamily="18" charset="0"/>
                <a:ea typeface="黑体" pitchFamily="2" charset="-122"/>
              </a:rPr>
              <a:t>、文法的二义性</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116434121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日期占位符 9"/>
          <p:cNvSpPr>
            <a:spLocks noGrp="1"/>
          </p:cNvSpPr>
          <p:nvPr>
            <p:ph type="dt" sz="quarter" idx="10"/>
          </p:nvPr>
        </p:nvSpPr>
        <p:spPr/>
        <p:txBody>
          <a:bodyPr/>
          <a:lstStyle/>
          <a:p>
            <a:pPr>
              <a:defRPr/>
            </a:pPr>
            <a:fld id="{DDE1A456-87D8-468C-8E0B-A0BAEF81C874}" type="datetime1">
              <a:rPr lang="zh-CN" altLang="en-US"/>
              <a:pPr>
                <a:defRPr/>
              </a:pPr>
              <a:t>2021/3/11</a:t>
            </a:fld>
            <a:endParaRPr lang="zh-CN" altLang="en-US"/>
          </a:p>
        </p:txBody>
      </p:sp>
      <p:sp>
        <p:nvSpPr>
          <p:cNvPr id="12902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BCDD35C7-DDA1-4290-9CB4-A0334781DD73}" type="slidenum">
              <a:rPr lang="zh-CN" altLang="en-US" sz="1000">
                <a:solidFill>
                  <a:srgbClr val="9B9A98"/>
                </a:solidFill>
              </a:rPr>
              <a:pPr>
                <a:spcBef>
                  <a:spcPct val="0"/>
                </a:spcBef>
                <a:buClrTx/>
                <a:buSzTx/>
                <a:buFontTx/>
                <a:buNone/>
              </a:pPr>
              <a:t>26</a:t>
            </a:fld>
            <a:endParaRPr lang="zh-CN" altLang="en-US" sz="1000">
              <a:solidFill>
                <a:srgbClr val="9B9A98"/>
              </a:solidFill>
            </a:endParaRPr>
          </a:p>
        </p:txBody>
      </p:sp>
      <p:grpSp>
        <p:nvGrpSpPr>
          <p:cNvPr id="129029" name="Group 43"/>
          <p:cNvGrpSpPr>
            <a:grpSpLocks/>
          </p:cNvGrpSpPr>
          <p:nvPr/>
        </p:nvGrpSpPr>
        <p:grpSpPr bwMode="auto">
          <a:xfrm>
            <a:off x="1839913" y="1965326"/>
            <a:ext cx="3852862" cy="3046413"/>
            <a:chOff x="199" y="1238"/>
            <a:chExt cx="2112" cy="1670"/>
          </a:xfrm>
        </p:grpSpPr>
        <p:sp>
          <p:nvSpPr>
            <p:cNvPr id="435244" name="Text Box 44"/>
            <p:cNvSpPr txBox="1">
              <a:spLocks noChangeArrowheads="1"/>
            </p:cNvSpPr>
            <p:nvPr/>
          </p:nvSpPr>
          <p:spPr bwMode="auto">
            <a:xfrm>
              <a:off x="743" y="1238"/>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45" name="Text Box 45"/>
            <p:cNvSpPr txBox="1">
              <a:spLocks noChangeArrowheads="1"/>
            </p:cNvSpPr>
            <p:nvPr/>
          </p:nvSpPr>
          <p:spPr bwMode="auto">
            <a:xfrm>
              <a:off x="199" y="1739"/>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46" name="Text Box 46"/>
            <p:cNvSpPr txBox="1">
              <a:spLocks noChangeArrowheads="1"/>
            </p:cNvSpPr>
            <p:nvPr/>
          </p:nvSpPr>
          <p:spPr bwMode="auto">
            <a:xfrm>
              <a:off x="743" y="1739"/>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a:t>
              </a:r>
            </a:p>
          </p:txBody>
        </p:sp>
        <p:sp>
          <p:nvSpPr>
            <p:cNvPr id="435247" name="Text Box 47"/>
            <p:cNvSpPr txBox="1">
              <a:spLocks noChangeArrowheads="1"/>
            </p:cNvSpPr>
            <p:nvPr/>
          </p:nvSpPr>
          <p:spPr bwMode="auto">
            <a:xfrm>
              <a:off x="1333" y="1739"/>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48" name="Text Box 48"/>
            <p:cNvSpPr txBox="1">
              <a:spLocks noChangeArrowheads="1"/>
            </p:cNvSpPr>
            <p:nvPr/>
          </p:nvSpPr>
          <p:spPr bwMode="auto">
            <a:xfrm>
              <a:off x="245" y="2190"/>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i</a:t>
              </a:r>
            </a:p>
          </p:txBody>
        </p:sp>
        <p:sp>
          <p:nvSpPr>
            <p:cNvPr id="435249" name="Text Box 49"/>
            <p:cNvSpPr txBox="1">
              <a:spLocks noChangeArrowheads="1"/>
            </p:cNvSpPr>
            <p:nvPr/>
          </p:nvSpPr>
          <p:spPr bwMode="auto">
            <a:xfrm>
              <a:off x="920" y="2164"/>
              <a:ext cx="406"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50" name="Text Box 50"/>
            <p:cNvSpPr txBox="1">
              <a:spLocks noChangeArrowheads="1"/>
            </p:cNvSpPr>
            <p:nvPr/>
          </p:nvSpPr>
          <p:spPr bwMode="auto">
            <a:xfrm>
              <a:off x="1862" y="2169"/>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51" name="Text Box 51"/>
            <p:cNvSpPr txBox="1">
              <a:spLocks noChangeArrowheads="1"/>
            </p:cNvSpPr>
            <p:nvPr/>
          </p:nvSpPr>
          <p:spPr bwMode="auto">
            <a:xfrm>
              <a:off x="950" y="2590"/>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i</a:t>
              </a:r>
            </a:p>
          </p:txBody>
        </p:sp>
        <p:sp>
          <p:nvSpPr>
            <p:cNvPr id="435252" name="Text Box 52"/>
            <p:cNvSpPr txBox="1">
              <a:spLocks noChangeArrowheads="1"/>
            </p:cNvSpPr>
            <p:nvPr/>
          </p:nvSpPr>
          <p:spPr bwMode="auto">
            <a:xfrm>
              <a:off x="1903" y="2585"/>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i</a:t>
              </a:r>
            </a:p>
          </p:txBody>
        </p:sp>
        <p:sp>
          <p:nvSpPr>
            <p:cNvPr id="129060" name="Line 53"/>
            <p:cNvSpPr>
              <a:spLocks noChangeShapeType="1"/>
            </p:cNvSpPr>
            <p:nvPr/>
          </p:nvSpPr>
          <p:spPr bwMode="auto">
            <a:xfrm>
              <a:off x="1484" y="2064"/>
              <a:ext cx="0" cy="186"/>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5254" name="Text Box 54"/>
            <p:cNvSpPr txBox="1">
              <a:spLocks noChangeArrowheads="1"/>
            </p:cNvSpPr>
            <p:nvPr/>
          </p:nvSpPr>
          <p:spPr bwMode="auto">
            <a:xfrm>
              <a:off x="1363" y="2175"/>
              <a:ext cx="406"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zh-CN" altLang="en-US" sz="3200" b="1">
                  <a:latin typeface="Times New Roman" panose="02020603050405020304" pitchFamily="18" charset="0"/>
                </a:rPr>
                <a:t>*</a:t>
              </a:r>
            </a:p>
          </p:txBody>
        </p:sp>
        <p:sp>
          <p:nvSpPr>
            <p:cNvPr id="129062" name="Line 55"/>
            <p:cNvSpPr>
              <a:spLocks noChangeShapeType="1"/>
            </p:cNvSpPr>
            <p:nvPr/>
          </p:nvSpPr>
          <p:spPr bwMode="auto">
            <a:xfrm>
              <a:off x="1993" y="2481"/>
              <a:ext cx="0" cy="160"/>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63" name="Line 56"/>
            <p:cNvSpPr>
              <a:spLocks noChangeShapeType="1"/>
            </p:cNvSpPr>
            <p:nvPr/>
          </p:nvSpPr>
          <p:spPr bwMode="auto">
            <a:xfrm>
              <a:off x="1046" y="2481"/>
              <a:ext cx="0" cy="160"/>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64" name="Line 57"/>
            <p:cNvSpPr>
              <a:spLocks noChangeShapeType="1"/>
            </p:cNvSpPr>
            <p:nvPr/>
          </p:nvSpPr>
          <p:spPr bwMode="auto">
            <a:xfrm flipH="1">
              <a:off x="879" y="1559"/>
              <a:ext cx="2" cy="206"/>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65" name="Line 58"/>
            <p:cNvSpPr>
              <a:spLocks noChangeShapeType="1"/>
            </p:cNvSpPr>
            <p:nvPr/>
          </p:nvSpPr>
          <p:spPr bwMode="auto">
            <a:xfrm flipH="1">
              <a:off x="369" y="1464"/>
              <a:ext cx="394" cy="31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66" name="Line 59"/>
            <p:cNvSpPr>
              <a:spLocks noChangeShapeType="1"/>
            </p:cNvSpPr>
            <p:nvPr/>
          </p:nvSpPr>
          <p:spPr bwMode="auto">
            <a:xfrm>
              <a:off x="1014" y="1468"/>
              <a:ext cx="422" cy="293"/>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67" name="Line 60"/>
            <p:cNvSpPr>
              <a:spLocks noChangeShapeType="1"/>
            </p:cNvSpPr>
            <p:nvPr/>
          </p:nvSpPr>
          <p:spPr bwMode="auto">
            <a:xfrm flipH="1">
              <a:off x="335" y="2057"/>
              <a:ext cx="1" cy="19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68" name="Line 61"/>
            <p:cNvSpPr>
              <a:spLocks noChangeShapeType="1"/>
            </p:cNvSpPr>
            <p:nvPr/>
          </p:nvSpPr>
          <p:spPr bwMode="auto">
            <a:xfrm flipH="1">
              <a:off x="1052" y="1975"/>
              <a:ext cx="317" cy="24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69" name="Line 62"/>
            <p:cNvSpPr>
              <a:spLocks noChangeShapeType="1"/>
            </p:cNvSpPr>
            <p:nvPr/>
          </p:nvSpPr>
          <p:spPr bwMode="auto">
            <a:xfrm>
              <a:off x="1595" y="1975"/>
              <a:ext cx="363" cy="24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grpSp>
      <p:grpSp>
        <p:nvGrpSpPr>
          <p:cNvPr id="129030" name="Group 83"/>
          <p:cNvGrpSpPr>
            <a:grpSpLocks/>
          </p:cNvGrpSpPr>
          <p:nvPr/>
        </p:nvGrpSpPr>
        <p:grpSpPr bwMode="auto">
          <a:xfrm>
            <a:off x="6534150" y="1984376"/>
            <a:ext cx="3689350" cy="2995613"/>
            <a:chOff x="2540" y="1746"/>
            <a:chExt cx="2324" cy="1887"/>
          </a:xfrm>
        </p:grpSpPr>
        <p:sp>
          <p:nvSpPr>
            <p:cNvPr id="435264" name="Text Box 64"/>
            <p:cNvSpPr txBox="1">
              <a:spLocks noChangeArrowheads="1"/>
            </p:cNvSpPr>
            <p:nvPr/>
          </p:nvSpPr>
          <p:spPr bwMode="auto">
            <a:xfrm>
              <a:off x="3672" y="1746"/>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65" name="Text Box 65"/>
            <p:cNvSpPr txBox="1">
              <a:spLocks noChangeArrowheads="1"/>
            </p:cNvSpPr>
            <p:nvPr/>
          </p:nvSpPr>
          <p:spPr bwMode="auto">
            <a:xfrm>
              <a:off x="3047" y="2322"/>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66" name="Text Box 66"/>
            <p:cNvSpPr txBox="1">
              <a:spLocks noChangeArrowheads="1"/>
            </p:cNvSpPr>
            <p:nvPr/>
          </p:nvSpPr>
          <p:spPr bwMode="auto">
            <a:xfrm>
              <a:off x="3672" y="2322"/>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a:t>
              </a:r>
            </a:p>
          </p:txBody>
        </p:sp>
        <p:sp>
          <p:nvSpPr>
            <p:cNvPr id="435267" name="Text Box 67"/>
            <p:cNvSpPr txBox="1">
              <a:spLocks noChangeArrowheads="1"/>
            </p:cNvSpPr>
            <p:nvPr/>
          </p:nvSpPr>
          <p:spPr bwMode="auto">
            <a:xfrm>
              <a:off x="4350" y="2322"/>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68" name="Text Box 68"/>
            <p:cNvSpPr txBox="1">
              <a:spLocks noChangeArrowheads="1"/>
            </p:cNvSpPr>
            <p:nvPr/>
          </p:nvSpPr>
          <p:spPr bwMode="auto">
            <a:xfrm>
              <a:off x="4395" y="2840"/>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i</a:t>
              </a:r>
            </a:p>
          </p:txBody>
        </p:sp>
        <p:sp>
          <p:nvSpPr>
            <p:cNvPr id="435269" name="Text Box 69"/>
            <p:cNvSpPr txBox="1">
              <a:spLocks noChangeArrowheads="1"/>
            </p:cNvSpPr>
            <p:nvPr/>
          </p:nvSpPr>
          <p:spPr bwMode="auto">
            <a:xfrm>
              <a:off x="2540" y="2802"/>
              <a:ext cx="468"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70" name="Text Box 70"/>
            <p:cNvSpPr txBox="1">
              <a:spLocks noChangeArrowheads="1"/>
            </p:cNvSpPr>
            <p:nvPr/>
          </p:nvSpPr>
          <p:spPr bwMode="auto">
            <a:xfrm>
              <a:off x="3622" y="2808"/>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71" name="Text Box 71"/>
            <p:cNvSpPr txBox="1">
              <a:spLocks noChangeArrowheads="1"/>
            </p:cNvSpPr>
            <p:nvPr/>
          </p:nvSpPr>
          <p:spPr bwMode="auto">
            <a:xfrm>
              <a:off x="2574" y="3268"/>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i</a:t>
              </a:r>
            </a:p>
          </p:txBody>
        </p:sp>
        <p:sp>
          <p:nvSpPr>
            <p:cNvPr id="435272" name="Text Box 72"/>
            <p:cNvSpPr txBox="1">
              <a:spLocks noChangeArrowheads="1"/>
            </p:cNvSpPr>
            <p:nvPr/>
          </p:nvSpPr>
          <p:spPr bwMode="auto">
            <a:xfrm>
              <a:off x="3669" y="3262"/>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i</a:t>
              </a:r>
            </a:p>
          </p:txBody>
        </p:sp>
        <p:sp>
          <p:nvSpPr>
            <p:cNvPr id="129041" name="Line 73"/>
            <p:cNvSpPr>
              <a:spLocks noChangeShapeType="1"/>
            </p:cNvSpPr>
            <p:nvPr/>
          </p:nvSpPr>
          <p:spPr bwMode="auto">
            <a:xfrm>
              <a:off x="3188" y="2663"/>
              <a:ext cx="0" cy="214"/>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5274" name="Text Box 74"/>
            <p:cNvSpPr txBox="1">
              <a:spLocks noChangeArrowheads="1"/>
            </p:cNvSpPr>
            <p:nvPr/>
          </p:nvSpPr>
          <p:spPr bwMode="auto">
            <a:xfrm>
              <a:off x="3049" y="2815"/>
              <a:ext cx="468"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a:t>
              </a:r>
            </a:p>
          </p:txBody>
        </p:sp>
        <p:sp>
          <p:nvSpPr>
            <p:cNvPr id="129043" name="Line 75"/>
            <p:cNvSpPr>
              <a:spLocks noChangeShapeType="1"/>
            </p:cNvSpPr>
            <p:nvPr/>
          </p:nvSpPr>
          <p:spPr bwMode="auto">
            <a:xfrm>
              <a:off x="3773" y="3142"/>
              <a:ext cx="0" cy="184"/>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44" name="Line 76"/>
            <p:cNvSpPr>
              <a:spLocks noChangeShapeType="1"/>
            </p:cNvSpPr>
            <p:nvPr/>
          </p:nvSpPr>
          <p:spPr bwMode="auto">
            <a:xfrm>
              <a:off x="2684" y="3142"/>
              <a:ext cx="0" cy="184"/>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45" name="Line 77"/>
            <p:cNvSpPr>
              <a:spLocks noChangeShapeType="1"/>
            </p:cNvSpPr>
            <p:nvPr/>
          </p:nvSpPr>
          <p:spPr bwMode="auto">
            <a:xfrm flipH="1">
              <a:off x="3828" y="2115"/>
              <a:ext cx="3" cy="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46" name="Line 78"/>
            <p:cNvSpPr>
              <a:spLocks noChangeShapeType="1"/>
            </p:cNvSpPr>
            <p:nvPr/>
          </p:nvSpPr>
          <p:spPr bwMode="auto">
            <a:xfrm flipH="1">
              <a:off x="3242" y="2006"/>
              <a:ext cx="453" cy="358"/>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47" name="Line 79"/>
            <p:cNvSpPr>
              <a:spLocks noChangeShapeType="1"/>
            </p:cNvSpPr>
            <p:nvPr/>
          </p:nvSpPr>
          <p:spPr bwMode="auto">
            <a:xfrm>
              <a:off x="3984" y="2010"/>
              <a:ext cx="484" cy="3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48" name="Line 80"/>
            <p:cNvSpPr>
              <a:spLocks noChangeShapeType="1"/>
            </p:cNvSpPr>
            <p:nvPr/>
          </p:nvSpPr>
          <p:spPr bwMode="auto">
            <a:xfrm flipH="1">
              <a:off x="4482" y="2655"/>
              <a:ext cx="1" cy="221"/>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49" name="Line 81"/>
            <p:cNvSpPr>
              <a:spLocks noChangeShapeType="1"/>
            </p:cNvSpPr>
            <p:nvPr/>
          </p:nvSpPr>
          <p:spPr bwMode="auto">
            <a:xfrm flipH="1">
              <a:off x="2691" y="2561"/>
              <a:ext cx="365" cy="284"/>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50" name="Line 82"/>
            <p:cNvSpPr>
              <a:spLocks noChangeShapeType="1"/>
            </p:cNvSpPr>
            <p:nvPr/>
          </p:nvSpPr>
          <p:spPr bwMode="auto">
            <a:xfrm>
              <a:off x="3315" y="2561"/>
              <a:ext cx="417" cy="284"/>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grpSp>
      <p:sp>
        <p:nvSpPr>
          <p:cNvPr id="4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10</a:t>
            </a:r>
            <a:r>
              <a:rPr lang="zh-CN" altLang="en-US" sz="2800" b="1" dirty="0" smtClean="0">
                <a:solidFill>
                  <a:srgbClr val="FFC000"/>
                </a:solidFill>
                <a:latin typeface="Times New Roman" pitchFamily="18" charset="0"/>
                <a:ea typeface="黑体" pitchFamily="2" charset="-122"/>
              </a:rPr>
              <a:t>、文法的二义性</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200714577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日期占位符 9"/>
          <p:cNvSpPr>
            <a:spLocks noGrp="1"/>
          </p:cNvSpPr>
          <p:nvPr>
            <p:ph type="dt" sz="quarter" idx="10"/>
          </p:nvPr>
        </p:nvSpPr>
        <p:spPr/>
        <p:txBody>
          <a:bodyPr/>
          <a:lstStyle/>
          <a:p>
            <a:pPr>
              <a:defRPr/>
            </a:pPr>
            <a:fld id="{DDE1A456-87D8-468C-8E0B-A0BAEF81C874}" type="datetime1">
              <a:rPr lang="zh-CN" altLang="en-US"/>
              <a:pPr>
                <a:defRPr/>
              </a:pPr>
              <a:t>2021/3/11</a:t>
            </a:fld>
            <a:endParaRPr lang="zh-CN" altLang="en-US"/>
          </a:p>
        </p:txBody>
      </p:sp>
      <p:sp>
        <p:nvSpPr>
          <p:cNvPr id="12902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BCDD35C7-DDA1-4290-9CB4-A0334781DD73}" type="slidenum">
              <a:rPr lang="zh-CN" altLang="en-US" sz="1000">
                <a:solidFill>
                  <a:srgbClr val="9B9A98"/>
                </a:solidFill>
              </a:rPr>
              <a:pPr>
                <a:spcBef>
                  <a:spcPct val="0"/>
                </a:spcBef>
                <a:buClrTx/>
                <a:buSzTx/>
                <a:buFontTx/>
                <a:buNone/>
              </a:pPr>
              <a:t>27</a:t>
            </a:fld>
            <a:endParaRPr lang="zh-CN" altLang="en-US" sz="1000">
              <a:solidFill>
                <a:srgbClr val="9B9A98"/>
              </a:solidFill>
            </a:endParaRPr>
          </a:p>
        </p:txBody>
      </p:sp>
      <p:grpSp>
        <p:nvGrpSpPr>
          <p:cNvPr id="129029" name="Group 43"/>
          <p:cNvGrpSpPr>
            <a:grpSpLocks/>
          </p:cNvGrpSpPr>
          <p:nvPr/>
        </p:nvGrpSpPr>
        <p:grpSpPr bwMode="auto">
          <a:xfrm>
            <a:off x="1839913" y="1965326"/>
            <a:ext cx="3778067" cy="2289370"/>
            <a:chOff x="199" y="1238"/>
            <a:chExt cx="2071" cy="1255"/>
          </a:xfrm>
        </p:grpSpPr>
        <p:sp>
          <p:nvSpPr>
            <p:cNvPr id="435244" name="Text Box 44"/>
            <p:cNvSpPr txBox="1">
              <a:spLocks noChangeArrowheads="1"/>
            </p:cNvSpPr>
            <p:nvPr/>
          </p:nvSpPr>
          <p:spPr bwMode="auto">
            <a:xfrm>
              <a:off x="743" y="1238"/>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45" name="Text Box 45"/>
            <p:cNvSpPr txBox="1">
              <a:spLocks noChangeArrowheads="1"/>
            </p:cNvSpPr>
            <p:nvPr/>
          </p:nvSpPr>
          <p:spPr bwMode="auto">
            <a:xfrm>
              <a:off x="199" y="1739"/>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46" name="Text Box 46"/>
            <p:cNvSpPr txBox="1">
              <a:spLocks noChangeArrowheads="1"/>
            </p:cNvSpPr>
            <p:nvPr/>
          </p:nvSpPr>
          <p:spPr bwMode="auto">
            <a:xfrm>
              <a:off x="743" y="1739"/>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a:t>
              </a:r>
            </a:p>
          </p:txBody>
        </p:sp>
        <p:sp>
          <p:nvSpPr>
            <p:cNvPr id="435247" name="Text Box 47"/>
            <p:cNvSpPr txBox="1">
              <a:spLocks noChangeArrowheads="1"/>
            </p:cNvSpPr>
            <p:nvPr/>
          </p:nvSpPr>
          <p:spPr bwMode="auto">
            <a:xfrm>
              <a:off x="1333" y="1739"/>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49" name="Text Box 49"/>
            <p:cNvSpPr txBox="1">
              <a:spLocks noChangeArrowheads="1"/>
            </p:cNvSpPr>
            <p:nvPr/>
          </p:nvSpPr>
          <p:spPr bwMode="auto">
            <a:xfrm>
              <a:off x="920" y="2164"/>
              <a:ext cx="406"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50" name="Text Box 50"/>
            <p:cNvSpPr txBox="1">
              <a:spLocks noChangeArrowheads="1"/>
            </p:cNvSpPr>
            <p:nvPr/>
          </p:nvSpPr>
          <p:spPr bwMode="auto">
            <a:xfrm>
              <a:off x="1862" y="2169"/>
              <a:ext cx="408"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129060" name="Line 53"/>
            <p:cNvSpPr>
              <a:spLocks noChangeShapeType="1"/>
            </p:cNvSpPr>
            <p:nvPr/>
          </p:nvSpPr>
          <p:spPr bwMode="auto">
            <a:xfrm>
              <a:off x="1484" y="2064"/>
              <a:ext cx="0" cy="186"/>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5254" name="Text Box 54"/>
            <p:cNvSpPr txBox="1">
              <a:spLocks noChangeArrowheads="1"/>
            </p:cNvSpPr>
            <p:nvPr/>
          </p:nvSpPr>
          <p:spPr bwMode="auto">
            <a:xfrm>
              <a:off x="1363" y="2175"/>
              <a:ext cx="406" cy="31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zh-CN" altLang="en-US" sz="3200" b="1" dirty="0">
                  <a:latin typeface="Times New Roman" panose="02020603050405020304" pitchFamily="18" charset="0"/>
                </a:rPr>
                <a:t>*</a:t>
              </a:r>
            </a:p>
          </p:txBody>
        </p:sp>
        <p:sp>
          <p:nvSpPr>
            <p:cNvPr id="129064" name="Line 57"/>
            <p:cNvSpPr>
              <a:spLocks noChangeShapeType="1"/>
            </p:cNvSpPr>
            <p:nvPr/>
          </p:nvSpPr>
          <p:spPr bwMode="auto">
            <a:xfrm flipH="1">
              <a:off x="879" y="1559"/>
              <a:ext cx="2" cy="206"/>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65" name="Line 58"/>
            <p:cNvSpPr>
              <a:spLocks noChangeShapeType="1"/>
            </p:cNvSpPr>
            <p:nvPr/>
          </p:nvSpPr>
          <p:spPr bwMode="auto">
            <a:xfrm flipH="1">
              <a:off x="369" y="1464"/>
              <a:ext cx="394" cy="31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66" name="Line 59"/>
            <p:cNvSpPr>
              <a:spLocks noChangeShapeType="1"/>
            </p:cNvSpPr>
            <p:nvPr/>
          </p:nvSpPr>
          <p:spPr bwMode="auto">
            <a:xfrm>
              <a:off x="1014" y="1468"/>
              <a:ext cx="422" cy="293"/>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68" name="Line 61"/>
            <p:cNvSpPr>
              <a:spLocks noChangeShapeType="1"/>
            </p:cNvSpPr>
            <p:nvPr/>
          </p:nvSpPr>
          <p:spPr bwMode="auto">
            <a:xfrm flipH="1">
              <a:off x="1052" y="1975"/>
              <a:ext cx="317" cy="24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69" name="Line 62"/>
            <p:cNvSpPr>
              <a:spLocks noChangeShapeType="1"/>
            </p:cNvSpPr>
            <p:nvPr/>
          </p:nvSpPr>
          <p:spPr bwMode="auto">
            <a:xfrm>
              <a:off x="1595" y="1975"/>
              <a:ext cx="363" cy="24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grpSp>
      <p:grpSp>
        <p:nvGrpSpPr>
          <p:cNvPr id="129030" name="Group 83"/>
          <p:cNvGrpSpPr>
            <a:grpSpLocks/>
          </p:cNvGrpSpPr>
          <p:nvPr/>
        </p:nvGrpSpPr>
        <p:grpSpPr bwMode="auto">
          <a:xfrm>
            <a:off x="6534151" y="1984375"/>
            <a:ext cx="3617913" cy="2276475"/>
            <a:chOff x="2540" y="1746"/>
            <a:chExt cx="2279" cy="1434"/>
          </a:xfrm>
        </p:grpSpPr>
        <p:sp>
          <p:nvSpPr>
            <p:cNvPr id="435264" name="Text Box 64"/>
            <p:cNvSpPr txBox="1">
              <a:spLocks noChangeArrowheads="1"/>
            </p:cNvSpPr>
            <p:nvPr/>
          </p:nvSpPr>
          <p:spPr bwMode="auto">
            <a:xfrm>
              <a:off x="3672" y="1746"/>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65" name="Text Box 65"/>
            <p:cNvSpPr txBox="1">
              <a:spLocks noChangeArrowheads="1"/>
            </p:cNvSpPr>
            <p:nvPr/>
          </p:nvSpPr>
          <p:spPr bwMode="auto">
            <a:xfrm>
              <a:off x="3047" y="2322"/>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66" name="Text Box 66"/>
            <p:cNvSpPr txBox="1">
              <a:spLocks noChangeArrowheads="1"/>
            </p:cNvSpPr>
            <p:nvPr/>
          </p:nvSpPr>
          <p:spPr bwMode="auto">
            <a:xfrm>
              <a:off x="3672" y="2322"/>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a:t>
              </a:r>
            </a:p>
          </p:txBody>
        </p:sp>
        <p:sp>
          <p:nvSpPr>
            <p:cNvPr id="435267" name="Text Box 67"/>
            <p:cNvSpPr txBox="1">
              <a:spLocks noChangeArrowheads="1"/>
            </p:cNvSpPr>
            <p:nvPr/>
          </p:nvSpPr>
          <p:spPr bwMode="auto">
            <a:xfrm>
              <a:off x="4350" y="2322"/>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69" name="Text Box 69"/>
            <p:cNvSpPr txBox="1">
              <a:spLocks noChangeArrowheads="1"/>
            </p:cNvSpPr>
            <p:nvPr/>
          </p:nvSpPr>
          <p:spPr bwMode="auto">
            <a:xfrm>
              <a:off x="2540" y="2802"/>
              <a:ext cx="468"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435270" name="Text Box 70"/>
            <p:cNvSpPr txBox="1">
              <a:spLocks noChangeArrowheads="1"/>
            </p:cNvSpPr>
            <p:nvPr/>
          </p:nvSpPr>
          <p:spPr bwMode="auto">
            <a:xfrm>
              <a:off x="3622" y="2808"/>
              <a:ext cx="469"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E</a:t>
              </a:r>
            </a:p>
          </p:txBody>
        </p:sp>
        <p:sp>
          <p:nvSpPr>
            <p:cNvPr id="129041" name="Line 73"/>
            <p:cNvSpPr>
              <a:spLocks noChangeShapeType="1"/>
            </p:cNvSpPr>
            <p:nvPr/>
          </p:nvSpPr>
          <p:spPr bwMode="auto">
            <a:xfrm>
              <a:off x="3188" y="2663"/>
              <a:ext cx="0" cy="214"/>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5274" name="Text Box 74"/>
            <p:cNvSpPr txBox="1">
              <a:spLocks noChangeArrowheads="1"/>
            </p:cNvSpPr>
            <p:nvPr/>
          </p:nvSpPr>
          <p:spPr bwMode="auto">
            <a:xfrm>
              <a:off x="3049" y="2815"/>
              <a:ext cx="468" cy="36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3200" b="1">
                  <a:latin typeface="Times New Roman" panose="02020603050405020304" pitchFamily="18" charset="0"/>
                </a:rPr>
                <a:t>+</a:t>
              </a:r>
            </a:p>
          </p:txBody>
        </p:sp>
        <p:sp>
          <p:nvSpPr>
            <p:cNvPr id="129045" name="Line 77"/>
            <p:cNvSpPr>
              <a:spLocks noChangeShapeType="1"/>
            </p:cNvSpPr>
            <p:nvPr/>
          </p:nvSpPr>
          <p:spPr bwMode="auto">
            <a:xfrm flipH="1">
              <a:off x="3828" y="2115"/>
              <a:ext cx="3" cy="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46" name="Line 78"/>
            <p:cNvSpPr>
              <a:spLocks noChangeShapeType="1"/>
            </p:cNvSpPr>
            <p:nvPr/>
          </p:nvSpPr>
          <p:spPr bwMode="auto">
            <a:xfrm flipH="1">
              <a:off x="3242" y="2006"/>
              <a:ext cx="453" cy="358"/>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47" name="Line 79"/>
            <p:cNvSpPr>
              <a:spLocks noChangeShapeType="1"/>
            </p:cNvSpPr>
            <p:nvPr/>
          </p:nvSpPr>
          <p:spPr bwMode="auto">
            <a:xfrm>
              <a:off x="3984" y="2010"/>
              <a:ext cx="484" cy="3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49" name="Line 81"/>
            <p:cNvSpPr>
              <a:spLocks noChangeShapeType="1"/>
            </p:cNvSpPr>
            <p:nvPr/>
          </p:nvSpPr>
          <p:spPr bwMode="auto">
            <a:xfrm flipH="1">
              <a:off x="2691" y="2561"/>
              <a:ext cx="365" cy="284"/>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29050" name="Line 82"/>
            <p:cNvSpPr>
              <a:spLocks noChangeShapeType="1"/>
            </p:cNvSpPr>
            <p:nvPr/>
          </p:nvSpPr>
          <p:spPr bwMode="auto">
            <a:xfrm>
              <a:off x="3315" y="2561"/>
              <a:ext cx="417" cy="284"/>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grpSp>
      <p:sp>
        <p:nvSpPr>
          <p:cNvPr id="435284" name="Rectangle 84"/>
          <p:cNvSpPr>
            <a:spLocks noChangeArrowheads="1"/>
          </p:cNvSpPr>
          <p:nvPr/>
        </p:nvSpPr>
        <p:spPr bwMode="auto">
          <a:xfrm>
            <a:off x="1857375" y="5195888"/>
            <a:ext cx="8440738" cy="1216743"/>
          </a:xfrm>
          <a:prstGeom prst="rect">
            <a:avLst/>
          </a:prstGeom>
          <a:noFill/>
          <a:ln w="9525">
            <a:noFill/>
            <a:miter lim="800000"/>
            <a:headEnd/>
            <a:tailEnd/>
          </a:ln>
          <a:effectLst/>
        </p:spPr>
        <p:txBody>
          <a:bodyPr>
            <a:spAutoFit/>
          </a:bodyPr>
          <a:lstStyle/>
          <a:p>
            <a:pPr eaLnBrk="1" hangingPunct="1">
              <a:lnSpc>
                <a:spcPct val="150000"/>
              </a:lnSpc>
              <a:defRPr/>
            </a:pPr>
            <a:r>
              <a:rPr kumimoji="1" lang="zh-CN" altLang="en-US" sz="2600" b="1" dirty="0">
                <a:latin typeface="Times New Roman" pitchFamily="18" charset="0"/>
                <a:ea typeface="楷体_GB2312" pitchFamily="49" charset="-122"/>
              </a:rPr>
              <a:t>若将</a:t>
            </a:r>
            <a:r>
              <a:rPr kumimoji="1" lang="en-US" altLang="zh-CN" sz="2600" b="1" dirty="0">
                <a:latin typeface="Times New Roman" pitchFamily="18" charset="0"/>
                <a:ea typeface="楷体_GB2312" pitchFamily="49" charset="-122"/>
              </a:rPr>
              <a:t>+</a:t>
            </a:r>
            <a:r>
              <a:rPr kumimoji="1" lang="zh-CN" altLang="en-US" sz="2600" b="1" dirty="0">
                <a:latin typeface="Times New Roman" pitchFamily="18" charset="0"/>
                <a:ea typeface="楷体_GB2312" pitchFamily="49" charset="-122"/>
              </a:rPr>
              <a:t>，*看成算术运算符，则出现对表达式</a:t>
            </a:r>
            <a:r>
              <a:rPr kumimoji="1" lang="en-US" altLang="zh-CN" sz="2600" b="1" dirty="0" err="1">
                <a:latin typeface="Times New Roman" pitchFamily="18" charset="0"/>
                <a:ea typeface="楷体_GB2312" pitchFamily="49" charset="-122"/>
              </a:rPr>
              <a:t>i+i</a:t>
            </a:r>
            <a:r>
              <a:rPr kumimoji="1" lang="en-US" altLang="zh-CN" sz="2600" b="1" dirty="0">
                <a:latin typeface="Times New Roman" pitchFamily="18" charset="0"/>
                <a:ea typeface="楷体_GB2312" pitchFamily="49" charset="-122"/>
              </a:rPr>
              <a:t>*</a:t>
            </a:r>
            <a:r>
              <a:rPr kumimoji="1" lang="en-US" altLang="zh-CN" sz="2600" b="1" dirty="0" err="1">
                <a:latin typeface="Times New Roman" pitchFamily="18" charset="0"/>
                <a:ea typeface="楷体_GB2312" pitchFamily="49" charset="-122"/>
              </a:rPr>
              <a:t>i</a:t>
            </a:r>
            <a:r>
              <a:rPr kumimoji="1" lang="en-US" altLang="zh-CN" sz="2600" b="1" dirty="0">
                <a:latin typeface="Times New Roman" pitchFamily="18" charset="0"/>
                <a:ea typeface="楷体_GB2312" pitchFamily="49" charset="-122"/>
              </a:rPr>
              <a:t> </a:t>
            </a:r>
            <a:r>
              <a:rPr kumimoji="1" lang="zh-CN" altLang="en-US" sz="2600" b="1" dirty="0">
                <a:latin typeface="Times New Roman" pitchFamily="18" charset="0"/>
                <a:ea typeface="楷体_GB2312" pitchFamily="49" charset="-122"/>
              </a:rPr>
              <a:t>是先做</a:t>
            </a:r>
            <a:r>
              <a:rPr kumimoji="1" lang="en-US" altLang="zh-CN" sz="2600" b="1" dirty="0">
                <a:latin typeface="Times New Roman" pitchFamily="18" charset="0"/>
                <a:ea typeface="楷体_GB2312" pitchFamily="49" charset="-122"/>
              </a:rPr>
              <a:t>+</a:t>
            </a:r>
            <a:r>
              <a:rPr kumimoji="1" lang="zh-CN" altLang="en-US" sz="2600" b="1" dirty="0">
                <a:latin typeface="Times New Roman" pitchFamily="18" charset="0"/>
                <a:ea typeface="楷体_GB2312" pitchFamily="49" charset="-122"/>
              </a:rPr>
              <a:t>还是先做*的不确定问题。</a:t>
            </a:r>
          </a:p>
        </p:txBody>
      </p:sp>
      <p:sp>
        <p:nvSpPr>
          <p:cNvPr id="4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10</a:t>
            </a:r>
            <a:r>
              <a:rPr lang="zh-CN" altLang="en-US" sz="2800" b="1" dirty="0" smtClean="0">
                <a:solidFill>
                  <a:srgbClr val="FFC000"/>
                </a:solidFill>
                <a:latin typeface="Times New Roman" pitchFamily="18" charset="0"/>
                <a:ea typeface="黑体" pitchFamily="2" charset="-122"/>
              </a:rPr>
              <a:t>、文法的二义性</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251435303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F3A27781-FD0B-4F99-AB91-6D9DBEFF17B1}" type="datetime1">
              <a:rPr lang="zh-CN" altLang="en-US"/>
              <a:pPr>
                <a:defRPr/>
              </a:pPr>
              <a:t>2021/3/11</a:t>
            </a:fld>
            <a:endParaRPr lang="zh-CN" altLang="en-US"/>
          </a:p>
        </p:txBody>
      </p:sp>
      <p:sp>
        <p:nvSpPr>
          <p:cNvPr id="13005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B4E4BACF-0FCB-45C9-BE4C-9D62EC5F2BC9}" type="slidenum">
              <a:rPr lang="zh-CN" altLang="en-US" sz="1000">
                <a:solidFill>
                  <a:srgbClr val="9B9A98"/>
                </a:solidFill>
              </a:rPr>
              <a:pPr>
                <a:spcBef>
                  <a:spcPct val="0"/>
                </a:spcBef>
                <a:buClrTx/>
                <a:buSzTx/>
                <a:buFontTx/>
                <a:buNone/>
              </a:pPr>
              <a:t>28</a:t>
            </a:fld>
            <a:endParaRPr lang="zh-CN" altLang="en-US" sz="1000">
              <a:solidFill>
                <a:srgbClr val="9B9A98"/>
              </a:solidFill>
            </a:endParaRPr>
          </a:p>
        </p:txBody>
      </p:sp>
      <p:sp>
        <p:nvSpPr>
          <p:cNvPr id="436267" name="Rectangle 43"/>
          <p:cNvSpPr>
            <a:spLocks noChangeArrowheads="1"/>
          </p:cNvSpPr>
          <p:nvPr/>
        </p:nvSpPr>
        <p:spPr bwMode="auto">
          <a:xfrm>
            <a:off x="1018563" y="1862137"/>
            <a:ext cx="8763000" cy="4676775"/>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        对于不少高级语言，例如</a:t>
            </a:r>
            <a:r>
              <a:rPr lang="en-US" altLang="zh-CN" sz="2600" b="1" dirty="0">
                <a:latin typeface="Times New Roman" pitchFamily="18" charset="0"/>
                <a:ea typeface="楷体_GB2312" pitchFamily="49" charset="-122"/>
              </a:rPr>
              <a:t>PASCAL</a:t>
            </a:r>
            <a:r>
              <a:rPr lang="zh-CN" altLang="en-US" sz="2600" b="1" dirty="0">
                <a:latin typeface="Times New Roman" pitchFamily="18" charset="0"/>
                <a:ea typeface="楷体_GB2312" pitchFamily="49" charset="-122"/>
              </a:rPr>
              <a:t>语言，在描述条件</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语句（</a:t>
            </a:r>
            <a:r>
              <a:rPr lang="en-US" altLang="zh-CN" sz="2600" b="1" dirty="0">
                <a:latin typeface="Times New Roman" pitchFamily="18" charset="0"/>
                <a:ea typeface="楷体_GB2312" pitchFamily="49" charset="-122"/>
              </a:rPr>
              <a:t>IF</a:t>
            </a:r>
            <a:r>
              <a:rPr lang="zh-CN" altLang="en-US" sz="2600" b="1" dirty="0">
                <a:latin typeface="Times New Roman" pitchFamily="18" charset="0"/>
                <a:ea typeface="楷体_GB2312" pitchFamily="49" charset="-122"/>
              </a:rPr>
              <a:t>语句）时，使用文法</a:t>
            </a:r>
            <a:r>
              <a:rPr lang="en-US" altLang="zh-CN" sz="2600" b="1" dirty="0">
                <a:latin typeface="Times New Roman" pitchFamily="18" charset="0"/>
                <a:ea typeface="楷体_GB2312" pitchFamily="49" charset="-122"/>
              </a:rPr>
              <a:t>G[C]</a:t>
            </a:r>
            <a:r>
              <a:rPr lang="zh-CN" altLang="en-US" sz="2600" b="1" dirty="0">
                <a:latin typeface="Times New Roman" pitchFamily="18" charset="0"/>
                <a:ea typeface="楷体_GB2312" pitchFamily="49" charset="-122"/>
              </a:rPr>
              <a:t>，其规则</a:t>
            </a:r>
            <a:r>
              <a:rPr lang="en-US" altLang="zh-CN" sz="2600" b="1" dirty="0">
                <a:latin typeface="Times New Roman" pitchFamily="18" charset="0"/>
                <a:ea typeface="楷体_GB2312" pitchFamily="49" charset="-122"/>
              </a:rPr>
              <a:t>P</a:t>
            </a:r>
            <a:r>
              <a:rPr lang="zh-CN" altLang="en-US" sz="2600" b="1" dirty="0">
                <a:latin typeface="Times New Roman" pitchFamily="18" charset="0"/>
                <a:ea typeface="楷体_GB2312" pitchFamily="49" charset="-122"/>
              </a:rPr>
              <a:t>为</a:t>
            </a:r>
            <a:r>
              <a:rPr lang="en-US" altLang="zh-CN" sz="26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   </a:t>
            </a:r>
            <a:r>
              <a:rPr lang="en-US" altLang="zh-CN" sz="2600" b="1" dirty="0">
                <a:latin typeface="Times New Roman" pitchFamily="18" charset="0"/>
                <a:ea typeface="楷体_GB2312" pitchFamily="49" charset="-122"/>
              </a:rPr>
              <a:t>C∷=if B then C</a:t>
            </a:r>
          </a:p>
          <a:p>
            <a:pPr marL="419100" indent="-382588" algn="just">
              <a:lnSpc>
                <a:spcPct val="120000"/>
              </a:lnSpc>
              <a:spcBef>
                <a:spcPct val="20000"/>
              </a:spcBef>
              <a:buClr>
                <a:schemeClr val="accent1"/>
              </a:buClr>
              <a:buSzPct val="80000"/>
              <a:defRPr/>
            </a:pPr>
            <a:r>
              <a:rPr lang="en-US" altLang="zh-CN" sz="2600" b="1" dirty="0">
                <a:latin typeface="Times New Roman" pitchFamily="18" charset="0"/>
                <a:ea typeface="楷体_GB2312" pitchFamily="49" charset="-122"/>
              </a:rPr>
              <a:t>   C∷=if B then C else C</a:t>
            </a:r>
          </a:p>
          <a:p>
            <a:pPr marL="419100" indent="-382588" algn="just">
              <a:lnSpc>
                <a:spcPct val="120000"/>
              </a:lnSpc>
              <a:spcBef>
                <a:spcPct val="20000"/>
              </a:spcBef>
              <a:buClr>
                <a:schemeClr val="accent1"/>
              </a:buClr>
              <a:buSzPct val="80000"/>
              <a:defRPr/>
            </a:pPr>
            <a:r>
              <a:rPr lang="en-US" altLang="zh-CN" sz="2600" b="1" dirty="0">
                <a:latin typeface="Times New Roman" pitchFamily="18" charset="0"/>
                <a:ea typeface="楷体_GB2312" pitchFamily="49" charset="-122"/>
              </a:rPr>
              <a:t>   C∷=S</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        其中</a:t>
            </a:r>
            <a:r>
              <a:rPr lang="en-US" altLang="zh-CN" sz="2600" b="1" dirty="0">
                <a:latin typeface="Times New Roman" pitchFamily="18" charset="0"/>
                <a:ea typeface="楷体_GB2312" pitchFamily="49" charset="-122"/>
              </a:rPr>
              <a:t>C</a:t>
            </a:r>
            <a:r>
              <a:rPr lang="zh-CN" altLang="en-US" sz="2600" b="1" dirty="0">
                <a:latin typeface="Times New Roman" pitchFamily="18" charset="0"/>
                <a:ea typeface="楷体_GB2312" pitchFamily="49" charset="-122"/>
              </a:rPr>
              <a:t>是开始符号，</a:t>
            </a:r>
            <a:r>
              <a:rPr lang="en-US" altLang="zh-CN" sz="2600" b="1" dirty="0">
                <a:latin typeface="Times New Roman" pitchFamily="18" charset="0"/>
                <a:ea typeface="楷体_GB2312" pitchFamily="49" charset="-122"/>
              </a:rPr>
              <a:t>B</a:t>
            </a:r>
            <a:r>
              <a:rPr lang="zh-CN" altLang="en-US" sz="2600" b="1" dirty="0">
                <a:latin typeface="Times New Roman" pitchFamily="18" charset="0"/>
                <a:ea typeface="楷体_GB2312" pitchFamily="49" charset="-122"/>
              </a:rPr>
              <a:t>代表布尔表达式，</a:t>
            </a:r>
            <a:r>
              <a:rPr lang="en-US" altLang="zh-CN" sz="2600" b="1" dirty="0">
                <a:latin typeface="Times New Roman" pitchFamily="18" charset="0"/>
                <a:ea typeface="楷体_GB2312" pitchFamily="49" charset="-122"/>
              </a:rPr>
              <a:t>S</a:t>
            </a:r>
            <a:r>
              <a:rPr lang="zh-CN" altLang="en-US" sz="2600" b="1" dirty="0">
                <a:latin typeface="Times New Roman" pitchFamily="18" charset="0"/>
                <a:ea typeface="楷体_GB2312" pitchFamily="49" charset="-122"/>
              </a:rPr>
              <a:t>代表语句，</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        显然，句子 </a:t>
            </a:r>
            <a:r>
              <a:rPr lang="en-US" altLang="zh-CN" sz="2600" b="1" dirty="0">
                <a:latin typeface="Times New Roman" pitchFamily="18" charset="0"/>
                <a:ea typeface="楷体_GB2312" pitchFamily="49" charset="-122"/>
              </a:rPr>
              <a:t>if B</a:t>
            </a:r>
            <a:r>
              <a:rPr lang="en-US" altLang="zh-CN" sz="2600" b="1" baseline="-25000" dirty="0">
                <a:latin typeface="Times New Roman" pitchFamily="18" charset="0"/>
                <a:ea typeface="楷体_GB2312" pitchFamily="49" charset="-122"/>
              </a:rPr>
              <a:t>1</a:t>
            </a:r>
            <a:r>
              <a:rPr lang="en-US" altLang="zh-CN" sz="2600" b="1" dirty="0">
                <a:latin typeface="Times New Roman" pitchFamily="18" charset="0"/>
                <a:ea typeface="楷体_GB2312" pitchFamily="49" charset="-122"/>
              </a:rPr>
              <a:t> then if B</a:t>
            </a:r>
            <a:r>
              <a:rPr lang="en-US" altLang="zh-CN" sz="2600" b="1" baseline="-25000" dirty="0">
                <a:latin typeface="Times New Roman" pitchFamily="18" charset="0"/>
                <a:ea typeface="楷体_GB2312" pitchFamily="49" charset="-122"/>
              </a:rPr>
              <a:t>2</a:t>
            </a:r>
            <a:r>
              <a:rPr lang="en-US" altLang="zh-CN" sz="2600" b="1" dirty="0">
                <a:latin typeface="Times New Roman" pitchFamily="18" charset="0"/>
                <a:ea typeface="楷体_GB2312" pitchFamily="49" charset="-122"/>
              </a:rPr>
              <a:t> then S</a:t>
            </a:r>
            <a:r>
              <a:rPr lang="en-US" altLang="zh-CN" sz="2600" b="1" baseline="-25000" dirty="0">
                <a:latin typeface="Times New Roman" pitchFamily="18" charset="0"/>
                <a:ea typeface="楷体_GB2312" pitchFamily="49" charset="-122"/>
              </a:rPr>
              <a:t>1</a:t>
            </a:r>
            <a:r>
              <a:rPr lang="en-US" altLang="zh-CN" sz="2600" b="1" dirty="0">
                <a:latin typeface="Times New Roman" pitchFamily="18" charset="0"/>
                <a:ea typeface="楷体_GB2312" pitchFamily="49" charset="-122"/>
              </a:rPr>
              <a:t> else S</a:t>
            </a:r>
            <a:r>
              <a:rPr lang="en-US" altLang="zh-CN" sz="2600" b="1" baseline="-25000" dirty="0">
                <a:latin typeface="Times New Roman" pitchFamily="18" charset="0"/>
                <a:ea typeface="楷体_GB2312" pitchFamily="49" charset="-122"/>
              </a:rPr>
              <a:t>2</a:t>
            </a:r>
            <a:r>
              <a:rPr lang="en-US" altLang="zh-CN" sz="26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        存在两种不同最右推导为</a:t>
            </a:r>
            <a:r>
              <a:rPr lang="en-US" altLang="zh-CN" sz="2600" b="1" dirty="0">
                <a:latin typeface="Times New Roman" pitchFamily="18" charset="0"/>
                <a:ea typeface="楷体_GB2312" pitchFamily="49" charset="-122"/>
              </a:rPr>
              <a:t>——</a:t>
            </a:r>
            <a:r>
              <a:rPr lang="en-US" altLang="zh-CN" sz="2300" b="1" dirty="0">
                <a:latin typeface="Times New Roman" pitchFamily="18" charset="0"/>
                <a:ea typeface="楷体_GB2312" pitchFamily="49" charset="-122"/>
              </a:rPr>
              <a:t></a:t>
            </a:r>
          </a:p>
        </p:txBody>
      </p:sp>
      <p:sp>
        <p:nvSpPr>
          <p:cNvPr id="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10</a:t>
            </a:r>
            <a:r>
              <a:rPr lang="zh-CN" altLang="en-US" sz="2800" b="1" dirty="0" smtClean="0">
                <a:solidFill>
                  <a:srgbClr val="FFC000"/>
                </a:solidFill>
                <a:latin typeface="Times New Roman" pitchFamily="18" charset="0"/>
                <a:ea typeface="黑体" pitchFamily="2" charset="-122"/>
              </a:rPr>
              <a:t>、文法的二义性</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103916369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日期占位符 9"/>
          <p:cNvSpPr>
            <a:spLocks noGrp="1"/>
          </p:cNvSpPr>
          <p:nvPr>
            <p:ph type="dt" sz="quarter" idx="10"/>
          </p:nvPr>
        </p:nvSpPr>
        <p:spPr/>
        <p:txBody>
          <a:bodyPr/>
          <a:lstStyle/>
          <a:p>
            <a:pPr>
              <a:defRPr/>
            </a:pPr>
            <a:fld id="{AC9CB994-81CA-419A-859C-12FB9A539E37}" type="datetime1">
              <a:rPr lang="zh-CN" altLang="en-US"/>
              <a:pPr>
                <a:defRPr/>
              </a:pPr>
              <a:t>2021/3/11</a:t>
            </a:fld>
            <a:endParaRPr lang="zh-CN" altLang="en-US"/>
          </a:p>
        </p:txBody>
      </p:sp>
      <p:sp>
        <p:nvSpPr>
          <p:cNvPr id="13107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6068D8E-EA99-4251-AB50-0A94B6D0FBBA}" type="slidenum">
              <a:rPr lang="zh-CN" altLang="en-US" sz="1000">
                <a:solidFill>
                  <a:srgbClr val="9B9A98"/>
                </a:solidFill>
              </a:rPr>
              <a:pPr>
                <a:spcBef>
                  <a:spcPct val="0"/>
                </a:spcBef>
                <a:buClrTx/>
                <a:buSzTx/>
                <a:buFontTx/>
                <a:buNone/>
              </a:pPr>
              <a:t>29</a:t>
            </a:fld>
            <a:endParaRPr lang="zh-CN" altLang="en-US" sz="1000">
              <a:solidFill>
                <a:srgbClr val="9B9A98"/>
              </a:solidFill>
            </a:endParaRPr>
          </a:p>
        </p:txBody>
      </p:sp>
      <p:sp>
        <p:nvSpPr>
          <p:cNvPr id="131077" name="Rectangle 4"/>
          <p:cNvSpPr>
            <a:spLocks noChangeArrowheads="1"/>
          </p:cNvSpPr>
          <p:nvPr/>
        </p:nvSpPr>
        <p:spPr bwMode="auto">
          <a:xfrm>
            <a:off x="1582738" y="1712119"/>
            <a:ext cx="8915400" cy="178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120000"/>
              </a:lnSpc>
              <a:buFont typeface="Wingdings 2" panose="05020102010507070707" pitchFamily="18" charset="2"/>
              <a:buNone/>
            </a:pPr>
            <a:r>
              <a:rPr lang="zh-CN" altLang="en-US" sz="2800" b="1" dirty="0">
                <a:solidFill>
                  <a:srgbClr val="FFC000"/>
                </a:solidFill>
                <a:latin typeface="Times New Roman" panose="02020603050405020304" pitchFamily="18" charset="0"/>
                <a:ea typeface="宋体" panose="02010600030101010101" pitchFamily="2" charset="-122"/>
              </a:rPr>
              <a:t>① </a:t>
            </a:r>
            <a:r>
              <a:rPr lang="en-US" altLang="zh-CN" sz="2800" b="1" dirty="0">
                <a:solidFill>
                  <a:srgbClr val="FFC000"/>
                </a:solidFill>
                <a:latin typeface="Times New Roman" panose="02020603050405020304" pitchFamily="18" charset="0"/>
                <a:ea typeface="宋体" panose="02010600030101010101" pitchFamily="2" charset="-122"/>
              </a:rPr>
              <a:t>C </a:t>
            </a:r>
            <a:r>
              <a:rPr lang="en-US" altLang="zh-CN" sz="2800" b="1" dirty="0">
                <a:solidFill>
                  <a:srgbClr val="FFC000"/>
                </a:solidFill>
                <a:latin typeface="Times New Roman" panose="02020603050405020304" pitchFamily="18" charset="0"/>
                <a:ea typeface="宋体" panose="02010600030101010101" pitchFamily="2" charset="-122"/>
                <a:sym typeface="Symbol" panose="05050102010706020507" pitchFamily="18" charset="2"/>
              </a:rPr>
              <a:t></a:t>
            </a:r>
            <a:r>
              <a:rPr lang="en-US" altLang="zh-CN" sz="2800" b="1" dirty="0">
                <a:solidFill>
                  <a:srgbClr val="FFC000"/>
                </a:solidFill>
                <a:latin typeface="Times New Roman" panose="02020603050405020304" pitchFamily="18" charset="0"/>
                <a:ea typeface="宋体" panose="02010600030101010101" pitchFamily="2" charset="-122"/>
              </a:rPr>
              <a:t> if B then </a:t>
            </a:r>
            <a:r>
              <a:rPr lang="en-US" altLang="zh-CN" sz="2800" b="1" u="sng" dirty="0">
                <a:solidFill>
                  <a:srgbClr val="FFC000"/>
                </a:solidFill>
                <a:latin typeface="Times New Roman" panose="02020603050405020304" pitchFamily="18" charset="0"/>
                <a:ea typeface="宋体" panose="02010600030101010101" pitchFamily="2" charset="-122"/>
              </a:rPr>
              <a:t>C</a:t>
            </a:r>
            <a:r>
              <a:rPr lang="en-US" altLang="zh-CN" sz="2800" b="1" dirty="0">
                <a:solidFill>
                  <a:srgbClr val="FFC000"/>
                </a:solidFill>
                <a:latin typeface="Times New Roman" panose="02020603050405020304" pitchFamily="18" charset="0"/>
                <a:ea typeface="宋体" panose="02010600030101010101" pitchFamily="2" charset="-122"/>
              </a:rPr>
              <a:t>  </a:t>
            </a:r>
            <a:r>
              <a:rPr lang="en-US" altLang="zh-CN" sz="2800" b="1" dirty="0">
                <a:solidFill>
                  <a:srgbClr val="FFC000"/>
                </a:solidFill>
                <a:latin typeface="Times New Roman" panose="02020603050405020304" pitchFamily="18" charset="0"/>
                <a:ea typeface="宋体" panose="02010600030101010101" pitchFamily="2" charset="-122"/>
                <a:sym typeface="Symbol" panose="05050102010706020507" pitchFamily="18" charset="2"/>
              </a:rPr>
              <a:t> </a:t>
            </a:r>
            <a:r>
              <a:rPr lang="en-US" altLang="zh-CN" sz="2800" b="1" dirty="0">
                <a:solidFill>
                  <a:srgbClr val="FFC000"/>
                </a:solidFill>
                <a:latin typeface="Times New Roman" panose="02020603050405020304" pitchFamily="18" charset="0"/>
                <a:ea typeface="宋体" panose="02010600030101010101" pitchFamily="2" charset="-122"/>
              </a:rPr>
              <a:t>if B</a:t>
            </a:r>
            <a:r>
              <a:rPr lang="en-US" altLang="zh-CN" sz="2800" b="1" baseline="-25000" dirty="0">
                <a:solidFill>
                  <a:srgbClr val="FFC000"/>
                </a:solidFill>
                <a:latin typeface="Times New Roman" panose="02020603050405020304" pitchFamily="18" charset="0"/>
                <a:ea typeface="宋体" panose="02010600030101010101" pitchFamily="2" charset="-122"/>
              </a:rPr>
              <a:t>1</a:t>
            </a:r>
            <a:r>
              <a:rPr lang="en-US" altLang="zh-CN" sz="2800" b="1" dirty="0">
                <a:solidFill>
                  <a:srgbClr val="FFC000"/>
                </a:solidFill>
                <a:latin typeface="Times New Roman" panose="02020603050405020304" pitchFamily="18" charset="0"/>
                <a:ea typeface="宋体" panose="02010600030101010101" pitchFamily="2" charset="-122"/>
              </a:rPr>
              <a:t> then if B</a:t>
            </a:r>
            <a:r>
              <a:rPr lang="en-US" altLang="zh-CN" sz="2800" b="1" baseline="-25000" dirty="0">
                <a:solidFill>
                  <a:srgbClr val="FFC000"/>
                </a:solidFill>
                <a:latin typeface="Times New Roman" panose="02020603050405020304" pitchFamily="18" charset="0"/>
                <a:ea typeface="宋体" panose="02010600030101010101" pitchFamily="2" charset="-122"/>
              </a:rPr>
              <a:t>2</a:t>
            </a:r>
            <a:r>
              <a:rPr lang="en-US" altLang="zh-CN" sz="2800" b="1" dirty="0">
                <a:solidFill>
                  <a:srgbClr val="FFC000"/>
                </a:solidFill>
                <a:latin typeface="Times New Roman" panose="02020603050405020304" pitchFamily="18" charset="0"/>
                <a:ea typeface="宋体" panose="02010600030101010101" pitchFamily="2" charset="-122"/>
              </a:rPr>
              <a:t> then C else </a:t>
            </a:r>
            <a:r>
              <a:rPr lang="en-US" altLang="zh-CN" sz="2800" b="1" u="sng" dirty="0">
                <a:solidFill>
                  <a:srgbClr val="FFC000"/>
                </a:solidFill>
                <a:latin typeface="Times New Roman" panose="02020603050405020304" pitchFamily="18" charset="0"/>
                <a:ea typeface="宋体" panose="02010600030101010101" pitchFamily="2" charset="-122"/>
              </a:rPr>
              <a:t>C</a:t>
            </a:r>
            <a:r>
              <a:rPr lang="en-US" altLang="zh-CN" sz="2800" b="1" dirty="0">
                <a:solidFill>
                  <a:srgbClr val="FFC000"/>
                </a:solidFill>
                <a:latin typeface="Times New Roman" panose="02020603050405020304" pitchFamily="18" charset="0"/>
                <a:ea typeface="宋体" panose="02010600030101010101" pitchFamily="2" charset="-122"/>
              </a:rPr>
              <a:t></a:t>
            </a:r>
          </a:p>
          <a:p>
            <a:pPr algn="just">
              <a:lnSpc>
                <a:spcPct val="120000"/>
              </a:lnSpc>
              <a:buFont typeface="Wingdings 2" panose="05020102010507070707" pitchFamily="18" charset="2"/>
              <a:buNone/>
            </a:pPr>
            <a:r>
              <a:rPr lang="en-US" altLang="zh-CN" sz="2800" b="1" dirty="0">
                <a:solidFill>
                  <a:srgbClr val="FFC000"/>
                </a:solidFill>
                <a:latin typeface="Times New Roman" panose="02020603050405020304" pitchFamily="18" charset="0"/>
                <a:ea typeface="宋体" panose="02010600030101010101" pitchFamily="2" charset="-122"/>
                <a:sym typeface="Symbol" panose="05050102010706020507" pitchFamily="18" charset="2"/>
              </a:rPr>
              <a:t>          </a:t>
            </a:r>
            <a:r>
              <a:rPr lang="en-US" altLang="zh-CN" sz="2800" b="1" dirty="0">
                <a:solidFill>
                  <a:srgbClr val="FFC000"/>
                </a:solidFill>
                <a:latin typeface="Times New Roman" panose="02020603050405020304" pitchFamily="18" charset="0"/>
                <a:ea typeface="宋体" panose="02010600030101010101" pitchFamily="2" charset="-122"/>
              </a:rPr>
              <a:t>if B</a:t>
            </a:r>
            <a:r>
              <a:rPr lang="en-US" altLang="zh-CN" sz="2800" b="1" baseline="-25000" dirty="0">
                <a:solidFill>
                  <a:srgbClr val="FFC000"/>
                </a:solidFill>
                <a:latin typeface="Times New Roman" panose="02020603050405020304" pitchFamily="18" charset="0"/>
                <a:ea typeface="宋体" panose="02010600030101010101" pitchFamily="2" charset="-122"/>
              </a:rPr>
              <a:t>1</a:t>
            </a:r>
            <a:r>
              <a:rPr lang="en-US" altLang="zh-CN" sz="2800" b="1" dirty="0">
                <a:solidFill>
                  <a:srgbClr val="FFC000"/>
                </a:solidFill>
                <a:latin typeface="Times New Roman" panose="02020603050405020304" pitchFamily="18" charset="0"/>
                <a:ea typeface="宋体" panose="02010600030101010101" pitchFamily="2" charset="-122"/>
              </a:rPr>
              <a:t>then if B</a:t>
            </a:r>
            <a:r>
              <a:rPr lang="en-US" altLang="zh-CN" sz="2800" b="1" baseline="-25000" dirty="0">
                <a:solidFill>
                  <a:srgbClr val="FFC000"/>
                </a:solidFill>
                <a:latin typeface="Times New Roman" panose="02020603050405020304" pitchFamily="18" charset="0"/>
                <a:ea typeface="宋体" panose="02010600030101010101" pitchFamily="2" charset="-122"/>
              </a:rPr>
              <a:t>2</a:t>
            </a:r>
            <a:r>
              <a:rPr lang="en-US" altLang="zh-CN" sz="2800" b="1" dirty="0">
                <a:solidFill>
                  <a:srgbClr val="FFC000"/>
                </a:solidFill>
                <a:latin typeface="Times New Roman" panose="02020603050405020304" pitchFamily="18" charset="0"/>
                <a:ea typeface="宋体" panose="02010600030101010101" pitchFamily="2" charset="-122"/>
              </a:rPr>
              <a:t> then </a:t>
            </a:r>
            <a:r>
              <a:rPr lang="en-US" altLang="zh-CN" sz="2800" b="1" u="sng" dirty="0">
                <a:solidFill>
                  <a:srgbClr val="FFC000"/>
                </a:solidFill>
                <a:latin typeface="Times New Roman" panose="02020603050405020304" pitchFamily="18" charset="0"/>
                <a:ea typeface="宋体" panose="02010600030101010101" pitchFamily="2" charset="-122"/>
              </a:rPr>
              <a:t>C </a:t>
            </a:r>
            <a:r>
              <a:rPr lang="en-US" altLang="zh-CN" sz="2800" b="1" dirty="0">
                <a:solidFill>
                  <a:srgbClr val="FFC000"/>
                </a:solidFill>
                <a:latin typeface="Times New Roman" panose="02020603050405020304" pitchFamily="18" charset="0"/>
                <a:ea typeface="宋体" panose="02010600030101010101" pitchFamily="2" charset="-122"/>
              </a:rPr>
              <a:t>else S</a:t>
            </a:r>
            <a:r>
              <a:rPr lang="en-US" altLang="zh-CN" sz="2800" b="1" baseline="-25000" dirty="0">
                <a:solidFill>
                  <a:srgbClr val="FFC000"/>
                </a:solidFill>
                <a:latin typeface="Times New Roman" panose="02020603050405020304" pitchFamily="18" charset="0"/>
                <a:ea typeface="宋体" panose="02010600030101010101" pitchFamily="2" charset="-122"/>
              </a:rPr>
              <a:t>2</a:t>
            </a:r>
            <a:r>
              <a:rPr lang="en-US" altLang="zh-CN" sz="2800" b="1" dirty="0">
                <a:solidFill>
                  <a:srgbClr val="FFC000"/>
                </a:solidFill>
                <a:latin typeface="Times New Roman" panose="02020603050405020304" pitchFamily="18" charset="0"/>
                <a:ea typeface="宋体" panose="02010600030101010101" pitchFamily="2" charset="-122"/>
              </a:rPr>
              <a:t> </a:t>
            </a:r>
          </a:p>
          <a:p>
            <a:pPr algn="just">
              <a:lnSpc>
                <a:spcPct val="120000"/>
              </a:lnSpc>
              <a:buFont typeface="Wingdings 2" panose="05020102010507070707" pitchFamily="18" charset="2"/>
              <a:buNone/>
            </a:pPr>
            <a:r>
              <a:rPr lang="en-US" altLang="zh-CN" sz="2800" b="1" dirty="0">
                <a:solidFill>
                  <a:srgbClr val="FFC000"/>
                </a:solidFill>
                <a:latin typeface="Times New Roman" panose="02020603050405020304" pitchFamily="18" charset="0"/>
                <a:ea typeface="宋体" panose="02010600030101010101" pitchFamily="2" charset="-122"/>
              </a:rPr>
              <a:t>         </a:t>
            </a:r>
            <a:r>
              <a:rPr lang="en-US" altLang="zh-CN" sz="2800" b="1" dirty="0">
                <a:solidFill>
                  <a:srgbClr val="FFC000"/>
                </a:solidFill>
                <a:latin typeface="Times New Roman" panose="02020603050405020304" pitchFamily="18" charset="0"/>
                <a:ea typeface="宋体" panose="02010600030101010101" pitchFamily="2" charset="-122"/>
                <a:sym typeface="Symbol" panose="05050102010706020507" pitchFamily="18" charset="2"/>
              </a:rPr>
              <a:t> </a:t>
            </a:r>
            <a:r>
              <a:rPr lang="en-US" altLang="zh-CN" sz="2800" b="1" dirty="0">
                <a:solidFill>
                  <a:srgbClr val="FFC000"/>
                </a:solidFill>
                <a:latin typeface="Times New Roman" panose="02020603050405020304" pitchFamily="18" charset="0"/>
                <a:ea typeface="宋体" panose="02010600030101010101" pitchFamily="2" charset="-122"/>
              </a:rPr>
              <a:t>if B</a:t>
            </a:r>
            <a:r>
              <a:rPr lang="en-US" altLang="zh-CN" sz="2800" b="1" baseline="-25000" dirty="0">
                <a:solidFill>
                  <a:srgbClr val="FFC000"/>
                </a:solidFill>
                <a:latin typeface="Times New Roman" panose="02020603050405020304" pitchFamily="18" charset="0"/>
                <a:ea typeface="宋体" panose="02010600030101010101" pitchFamily="2" charset="-122"/>
              </a:rPr>
              <a:t>1</a:t>
            </a:r>
            <a:r>
              <a:rPr lang="en-US" altLang="zh-CN" sz="2800" b="1" dirty="0">
                <a:solidFill>
                  <a:srgbClr val="FFC000"/>
                </a:solidFill>
                <a:latin typeface="Times New Roman" panose="02020603050405020304" pitchFamily="18" charset="0"/>
                <a:ea typeface="宋体" panose="02010600030101010101" pitchFamily="2" charset="-122"/>
              </a:rPr>
              <a:t>then if B</a:t>
            </a:r>
            <a:r>
              <a:rPr lang="en-US" altLang="zh-CN" sz="2800" b="1" baseline="-25000" dirty="0">
                <a:solidFill>
                  <a:srgbClr val="FFC000"/>
                </a:solidFill>
                <a:latin typeface="Times New Roman" panose="02020603050405020304" pitchFamily="18" charset="0"/>
                <a:ea typeface="宋体" panose="02010600030101010101" pitchFamily="2" charset="-122"/>
              </a:rPr>
              <a:t>2</a:t>
            </a:r>
            <a:r>
              <a:rPr lang="en-US" altLang="zh-CN" sz="2800" b="1" dirty="0">
                <a:solidFill>
                  <a:srgbClr val="FFC000"/>
                </a:solidFill>
                <a:latin typeface="Times New Roman" panose="02020603050405020304" pitchFamily="18" charset="0"/>
                <a:ea typeface="宋体" panose="02010600030101010101" pitchFamily="2" charset="-122"/>
              </a:rPr>
              <a:t> then S</a:t>
            </a:r>
            <a:r>
              <a:rPr lang="en-US" altLang="zh-CN" sz="2800" b="1" baseline="-25000" dirty="0">
                <a:solidFill>
                  <a:srgbClr val="FFC000"/>
                </a:solidFill>
                <a:latin typeface="Times New Roman" panose="02020603050405020304" pitchFamily="18" charset="0"/>
                <a:ea typeface="宋体" panose="02010600030101010101" pitchFamily="2" charset="-122"/>
              </a:rPr>
              <a:t>1</a:t>
            </a:r>
            <a:r>
              <a:rPr lang="en-US" altLang="zh-CN" sz="2800" b="1" dirty="0">
                <a:solidFill>
                  <a:srgbClr val="FFC000"/>
                </a:solidFill>
                <a:latin typeface="Times New Roman" panose="02020603050405020304" pitchFamily="18" charset="0"/>
                <a:ea typeface="宋体" panose="02010600030101010101" pitchFamily="2" charset="-122"/>
              </a:rPr>
              <a:t> else S</a:t>
            </a:r>
            <a:r>
              <a:rPr lang="en-US" altLang="zh-CN" sz="2800" b="1" baseline="-25000" dirty="0">
                <a:solidFill>
                  <a:srgbClr val="FFC000"/>
                </a:solidFill>
                <a:latin typeface="Times New Roman" panose="02020603050405020304" pitchFamily="18" charset="0"/>
                <a:ea typeface="宋体" panose="02010600030101010101" pitchFamily="2" charset="-122"/>
              </a:rPr>
              <a:t>2</a:t>
            </a:r>
            <a:r>
              <a:rPr lang="en-US" altLang="zh-CN" sz="2800" b="1" dirty="0">
                <a:solidFill>
                  <a:srgbClr val="FFC000"/>
                </a:solidFill>
                <a:latin typeface="Times New Roman" panose="02020603050405020304" pitchFamily="18" charset="0"/>
                <a:ea typeface="宋体" panose="02010600030101010101" pitchFamily="2" charset="-122"/>
              </a:rPr>
              <a:t> </a:t>
            </a:r>
          </a:p>
        </p:txBody>
      </p:sp>
      <p:grpSp>
        <p:nvGrpSpPr>
          <p:cNvPr id="131078" name="Group 5"/>
          <p:cNvGrpSpPr>
            <a:grpSpLocks/>
          </p:cNvGrpSpPr>
          <p:nvPr/>
        </p:nvGrpSpPr>
        <p:grpSpPr bwMode="auto">
          <a:xfrm>
            <a:off x="3087688" y="3630613"/>
            <a:ext cx="6335712" cy="2768600"/>
            <a:chOff x="1021" y="2467"/>
            <a:chExt cx="3991" cy="1744"/>
          </a:xfrm>
        </p:grpSpPr>
        <p:sp>
          <p:nvSpPr>
            <p:cNvPr id="437254" name="Text Box 6"/>
            <p:cNvSpPr txBox="1">
              <a:spLocks noChangeArrowheads="1"/>
            </p:cNvSpPr>
            <p:nvPr/>
          </p:nvSpPr>
          <p:spPr bwMode="auto">
            <a:xfrm>
              <a:off x="1565" y="2467"/>
              <a:ext cx="408"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C</a:t>
              </a:r>
            </a:p>
          </p:txBody>
        </p:sp>
        <p:sp>
          <p:nvSpPr>
            <p:cNvPr id="437255" name="Text Box 7"/>
            <p:cNvSpPr txBox="1">
              <a:spLocks noChangeArrowheads="1"/>
            </p:cNvSpPr>
            <p:nvPr/>
          </p:nvSpPr>
          <p:spPr bwMode="auto">
            <a:xfrm>
              <a:off x="1021" y="2966"/>
              <a:ext cx="408"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if</a:t>
              </a:r>
            </a:p>
          </p:txBody>
        </p:sp>
        <p:sp>
          <p:nvSpPr>
            <p:cNvPr id="437256" name="Text Box 8"/>
            <p:cNvSpPr txBox="1">
              <a:spLocks noChangeArrowheads="1"/>
            </p:cNvSpPr>
            <p:nvPr/>
          </p:nvSpPr>
          <p:spPr bwMode="auto">
            <a:xfrm>
              <a:off x="1383" y="2976"/>
              <a:ext cx="408"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B</a:t>
              </a:r>
              <a:r>
                <a:rPr lang="en-US" altLang="zh-CN" sz="1400" b="1">
                  <a:effectLst>
                    <a:outerShdw blurRad="38100" dist="38100" dir="2700000" algn="tl">
                      <a:srgbClr val="000000"/>
                    </a:outerShdw>
                  </a:effectLst>
                  <a:latin typeface="Arial" charset="0"/>
                </a:rPr>
                <a:t>1</a:t>
              </a:r>
            </a:p>
          </p:txBody>
        </p:sp>
        <p:sp>
          <p:nvSpPr>
            <p:cNvPr id="131082" name="Line 9"/>
            <p:cNvSpPr>
              <a:spLocks noChangeShapeType="1"/>
            </p:cNvSpPr>
            <p:nvPr/>
          </p:nvSpPr>
          <p:spPr bwMode="auto">
            <a:xfrm flipH="1">
              <a:off x="1565" y="2740"/>
              <a:ext cx="136" cy="282"/>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1083" name="Line 10"/>
            <p:cNvSpPr>
              <a:spLocks noChangeShapeType="1"/>
            </p:cNvSpPr>
            <p:nvPr/>
          </p:nvSpPr>
          <p:spPr bwMode="auto">
            <a:xfrm flipH="1">
              <a:off x="1248" y="2750"/>
              <a:ext cx="407" cy="216"/>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1084" name="Line 11"/>
            <p:cNvSpPr>
              <a:spLocks noChangeShapeType="1"/>
            </p:cNvSpPr>
            <p:nvPr/>
          </p:nvSpPr>
          <p:spPr bwMode="auto">
            <a:xfrm>
              <a:off x="1792" y="2740"/>
              <a:ext cx="1133" cy="236"/>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1085" name="Line 12"/>
            <p:cNvSpPr>
              <a:spLocks noChangeShapeType="1"/>
            </p:cNvSpPr>
            <p:nvPr/>
          </p:nvSpPr>
          <p:spPr bwMode="auto">
            <a:xfrm>
              <a:off x="1746" y="2750"/>
              <a:ext cx="227" cy="272"/>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7261" name="Text Box 13"/>
            <p:cNvSpPr txBox="1">
              <a:spLocks noChangeArrowheads="1"/>
            </p:cNvSpPr>
            <p:nvPr/>
          </p:nvSpPr>
          <p:spPr bwMode="auto">
            <a:xfrm>
              <a:off x="2789" y="2967"/>
              <a:ext cx="408"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C</a:t>
              </a:r>
            </a:p>
          </p:txBody>
        </p:sp>
        <p:sp>
          <p:nvSpPr>
            <p:cNvPr id="437262" name="Text Box 14"/>
            <p:cNvSpPr txBox="1">
              <a:spLocks noChangeArrowheads="1"/>
            </p:cNvSpPr>
            <p:nvPr/>
          </p:nvSpPr>
          <p:spPr bwMode="auto">
            <a:xfrm>
              <a:off x="1792" y="2967"/>
              <a:ext cx="680"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then</a:t>
              </a:r>
              <a:endParaRPr lang="en-US" altLang="zh-CN" sz="1400" b="1">
                <a:effectLst>
                  <a:outerShdw blurRad="38100" dist="38100" dir="2700000" algn="tl">
                    <a:srgbClr val="000000"/>
                  </a:outerShdw>
                </a:effectLst>
                <a:latin typeface="Arial" charset="0"/>
              </a:endParaRPr>
            </a:p>
          </p:txBody>
        </p:sp>
        <p:sp>
          <p:nvSpPr>
            <p:cNvPr id="437263" name="Text Box 15"/>
            <p:cNvSpPr txBox="1">
              <a:spLocks noChangeArrowheads="1"/>
            </p:cNvSpPr>
            <p:nvPr/>
          </p:nvSpPr>
          <p:spPr bwMode="auto">
            <a:xfrm>
              <a:off x="2201" y="3456"/>
              <a:ext cx="408"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if</a:t>
              </a:r>
            </a:p>
          </p:txBody>
        </p:sp>
        <p:sp>
          <p:nvSpPr>
            <p:cNvPr id="437264" name="Text Box 16"/>
            <p:cNvSpPr txBox="1">
              <a:spLocks noChangeArrowheads="1"/>
            </p:cNvSpPr>
            <p:nvPr/>
          </p:nvSpPr>
          <p:spPr bwMode="auto">
            <a:xfrm>
              <a:off x="2563" y="3466"/>
              <a:ext cx="408"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B</a:t>
              </a:r>
              <a:r>
                <a:rPr lang="en-US" altLang="zh-CN" sz="1400" b="1">
                  <a:effectLst>
                    <a:outerShdw blurRad="38100" dist="38100" dir="2700000" algn="tl">
                      <a:srgbClr val="000000"/>
                    </a:outerShdw>
                  </a:effectLst>
                  <a:latin typeface="Arial" charset="0"/>
                </a:rPr>
                <a:t>2</a:t>
              </a:r>
            </a:p>
          </p:txBody>
        </p:sp>
        <p:sp>
          <p:nvSpPr>
            <p:cNvPr id="131090" name="Line 17"/>
            <p:cNvSpPr>
              <a:spLocks noChangeShapeType="1"/>
            </p:cNvSpPr>
            <p:nvPr/>
          </p:nvSpPr>
          <p:spPr bwMode="auto">
            <a:xfrm flipH="1">
              <a:off x="2745" y="3230"/>
              <a:ext cx="136" cy="282"/>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1091" name="Line 18"/>
            <p:cNvSpPr>
              <a:spLocks noChangeShapeType="1"/>
            </p:cNvSpPr>
            <p:nvPr/>
          </p:nvSpPr>
          <p:spPr bwMode="auto">
            <a:xfrm flipH="1">
              <a:off x="2428" y="3240"/>
              <a:ext cx="407" cy="216"/>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1092" name="Line 19"/>
            <p:cNvSpPr>
              <a:spLocks noChangeShapeType="1"/>
            </p:cNvSpPr>
            <p:nvPr/>
          </p:nvSpPr>
          <p:spPr bwMode="auto">
            <a:xfrm>
              <a:off x="2972" y="3230"/>
              <a:ext cx="679" cy="291"/>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1093" name="Line 20"/>
            <p:cNvSpPr>
              <a:spLocks noChangeShapeType="1"/>
            </p:cNvSpPr>
            <p:nvPr/>
          </p:nvSpPr>
          <p:spPr bwMode="auto">
            <a:xfrm>
              <a:off x="2926" y="3240"/>
              <a:ext cx="227" cy="272"/>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7269" name="Text Box 21"/>
            <p:cNvSpPr txBox="1">
              <a:spLocks noChangeArrowheads="1"/>
            </p:cNvSpPr>
            <p:nvPr/>
          </p:nvSpPr>
          <p:spPr bwMode="auto">
            <a:xfrm>
              <a:off x="3560" y="3466"/>
              <a:ext cx="408"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C</a:t>
              </a:r>
            </a:p>
          </p:txBody>
        </p:sp>
        <p:sp>
          <p:nvSpPr>
            <p:cNvPr id="437270" name="Text Box 22"/>
            <p:cNvSpPr txBox="1">
              <a:spLocks noChangeArrowheads="1"/>
            </p:cNvSpPr>
            <p:nvPr/>
          </p:nvSpPr>
          <p:spPr bwMode="auto">
            <a:xfrm>
              <a:off x="2972" y="3457"/>
              <a:ext cx="680"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then</a:t>
              </a:r>
              <a:endParaRPr lang="en-US" altLang="zh-CN" sz="1400" b="1">
                <a:effectLst>
                  <a:outerShdw blurRad="38100" dist="38100" dir="2700000" algn="tl">
                    <a:srgbClr val="000000"/>
                  </a:outerShdw>
                </a:effectLst>
                <a:latin typeface="Arial" charset="0"/>
              </a:endParaRPr>
            </a:p>
          </p:txBody>
        </p:sp>
        <p:sp>
          <p:nvSpPr>
            <p:cNvPr id="131096" name="Line 23"/>
            <p:cNvSpPr>
              <a:spLocks noChangeShapeType="1"/>
            </p:cNvSpPr>
            <p:nvPr/>
          </p:nvSpPr>
          <p:spPr bwMode="auto">
            <a:xfrm>
              <a:off x="2971" y="3203"/>
              <a:ext cx="1179" cy="318"/>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7272" name="Text Box 24"/>
            <p:cNvSpPr txBox="1">
              <a:spLocks noChangeArrowheads="1"/>
            </p:cNvSpPr>
            <p:nvPr/>
          </p:nvSpPr>
          <p:spPr bwMode="auto">
            <a:xfrm>
              <a:off x="3878" y="3466"/>
              <a:ext cx="680"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else</a:t>
              </a:r>
              <a:endParaRPr lang="en-US" altLang="zh-CN" sz="1400" b="1">
                <a:effectLst>
                  <a:outerShdw blurRad="38100" dist="38100" dir="2700000" algn="tl">
                    <a:srgbClr val="000000"/>
                  </a:outerShdw>
                </a:effectLst>
                <a:latin typeface="Arial" charset="0"/>
              </a:endParaRPr>
            </a:p>
          </p:txBody>
        </p:sp>
        <p:sp>
          <p:nvSpPr>
            <p:cNvPr id="437273" name="Text Box 25"/>
            <p:cNvSpPr txBox="1">
              <a:spLocks noChangeArrowheads="1"/>
            </p:cNvSpPr>
            <p:nvPr/>
          </p:nvSpPr>
          <p:spPr bwMode="auto">
            <a:xfrm>
              <a:off x="4604" y="3466"/>
              <a:ext cx="408"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C</a:t>
              </a:r>
            </a:p>
          </p:txBody>
        </p:sp>
        <p:sp>
          <p:nvSpPr>
            <p:cNvPr id="131099" name="Line 26"/>
            <p:cNvSpPr>
              <a:spLocks noChangeShapeType="1"/>
            </p:cNvSpPr>
            <p:nvPr/>
          </p:nvSpPr>
          <p:spPr bwMode="auto">
            <a:xfrm>
              <a:off x="3016" y="3203"/>
              <a:ext cx="1724" cy="318"/>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1100" name="Line 27"/>
            <p:cNvSpPr>
              <a:spLocks noChangeShapeType="1"/>
            </p:cNvSpPr>
            <p:nvPr/>
          </p:nvSpPr>
          <p:spPr bwMode="auto">
            <a:xfrm>
              <a:off x="4740" y="3702"/>
              <a:ext cx="0" cy="227"/>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1101" name="Line 28"/>
            <p:cNvSpPr>
              <a:spLocks noChangeShapeType="1"/>
            </p:cNvSpPr>
            <p:nvPr/>
          </p:nvSpPr>
          <p:spPr bwMode="auto">
            <a:xfrm>
              <a:off x="3696" y="3702"/>
              <a:ext cx="0" cy="227"/>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7277" name="Text Box 29"/>
            <p:cNvSpPr txBox="1">
              <a:spLocks noChangeArrowheads="1"/>
            </p:cNvSpPr>
            <p:nvPr/>
          </p:nvSpPr>
          <p:spPr bwMode="auto">
            <a:xfrm>
              <a:off x="4559" y="3874"/>
              <a:ext cx="408"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S</a:t>
              </a:r>
              <a:r>
                <a:rPr lang="en-US" altLang="zh-CN" sz="1600" b="1">
                  <a:effectLst>
                    <a:outerShdw blurRad="38100" dist="38100" dir="2700000" algn="tl">
                      <a:srgbClr val="000000"/>
                    </a:outerShdw>
                  </a:effectLst>
                  <a:latin typeface="Arial" charset="0"/>
                </a:rPr>
                <a:t>2</a:t>
              </a:r>
            </a:p>
          </p:txBody>
        </p:sp>
        <p:sp>
          <p:nvSpPr>
            <p:cNvPr id="437278" name="Text Box 30"/>
            <p:cNvSpPr txBox="1">
              <a:spLocks noChangeArrowheads="1"/>
            </p:cNvSpPr>
            <p:nvPr/>
          </p:nvSpPr>
          <p:spPr bwMode="auto">
            <a:xfrm>
              <a:off x="3561" y="3884"/>
              <a:ext cx="408"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S</a:t>
              </a:r>
              <a:r>
                <a:rPr lang="en-US" altLang="zh-CN" sz="1600" b="1">
                  <a:effectLst>
                    <a:outerShdw blurRad="38100" dist="38100" dir="2700000" algn="tl">
                      <a:srgbClr val="000000"/>
                    </a:outerShdw>
                  </a:effectLst>
                  <a:latin typeface="Arial" charset="0"/>
                </a:rPr>
                <a:t>1</a:t>
              </a:r>
            </a:p>
          </p:txBody>
        </p:sp>
      </p:grpSp>
      <p:sp>
        <p:nvSpPr>
          <p:cNvPr id="32"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10</a:t>
            </a:r>
            <a:r>
              <a:rPr lang="zh-CN" altLang="en-US" sz="2800" b="1" dirty="0" smtClean="0">
                <a:solidFill>
                  <a:srgbClr val="FFC000"/>
                </a:solidFill>
                <a:latin typeface="Times New Roman" pitchFamily="18" charset="0"/>
                <a:ea typeface="黑体" pitchFamily="2" charset="-122"/>
              </a:rPr>
              <a:t>、文法的二义性</a:t>
            </a:r>
            <a:endParaRPr lang="zh-CN" altLang="en-US" sz="3600" b="1" dirty="0">
              <a:solidFill>
                <a:srgbClr val="FFC000"/>
              </a:solidFill>
              <a:latin typeface="Times New Roman" pitchFamily="18" charset="0"/>
              <a:ea typeface="黑体" pitchFamily="2" charset="-122"/>
            </a:endParaRPr>
          </a:p>
        </p:txBody>
      </p:sp>
      <p:sp>
        <p:nvSpPr>
          <p:cNvPr id="33" name="椭圆 32"/>
          <p:cNvSpPr/>
          <p:nvPr/>
        </p:nvSpPr>
        <p:spPr>
          <a:xfrm>
            <a:off x="4515574" y="4340225"/>
            <a:ext cx="5947207" cy="1584324"/>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148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29E0C0CC-AF2B-498A-AE51-789D0A0C8D16}" type="datetime1">
              <a:rPr lang="zh-CN" altLang="en-US"/>
              <a:pPr>
                <a:defRPr/>
              </a:pPr>
              <a:t>2021/3/11</a:t>
            </a:fld>
            <a:endParaRPr lang="zh-CN" altLang="en-US"/>
          </a:p>
        </p:txBody>
      </p:sp>
      <p:sp>
        <p:nvSpPr>
          <p:cNvPr id="9933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D677CCD8-115F-469A-800F-F27FDCD1D6A2}" type="slidenum">
              <a:rPr lang="zh-CN" altLang="en-US" sz="1000">
                <a:solidFill>
                  <a:srgbClr val="9B9A98"/>
                </a:solidFill>
              </a:rPr>
              <a:pPr>
                <a:spcBef>
                  <a:spcPct val="0"/>
                </a:spcBef>
                <a:buClrTx/>
                <a:buSzTx/>
                <a:buFontTx/>
                <a:buNone/>
              </a:pPr>
              <a:t>3</a:t>
            </a:fld>
            <a:endParaRPr lang="zh-CN" altLang="en-US" sz="1000">
              <a:solidFill>
                <a:srgbClr val="9B9A98"/>
              </a:solidFill>
            </a:endParaRPr>
          </a:p>
        </p:txBody>
      </p:sp>
      <p:sp>
        <p:nvSpPr>
          <p:cNvPr id="404483" name="Rectangle 3"/>
          <p:cNvSpPr>
            <a:spLocks noChangeArrowheads="1"/>
          </p:cNvSpPr>
          <p:nvPr/>
        </p:nvSpPr>
        <p:spPr bwMode="auto">
          <a:xfrm>
            <a:off x="1318492" y="1668174"/>
            <a:ext cx="8672512" cy="584200"/>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800" b="1" dirty="0" smtClean="0">
                <a:solidFill>
                  <a:srgbClr val="FFC000"/>
                </a:solidFill>
                <a:latin typeface="Times New Roman" pitchFamily="18" charset="0"/>
                <a:ea typeface="楷体_GB2312" pitchFamily="49" charset="-122"/>
              </a:rPr>
              <a:t>短语</a:t>
            </a:r>
            <a:r>
              <a:rPr lang="zh-CN" altLang="en-US" sz="2800" b="1" dirty="0">
                <a:solidFill>
                  <a:srgbClr val="FFC000"/>
                </a:solidFill>
                <a:latin typeface="Times New Roman" pitchFamily="18" charset="0"/>
                <a:ea typeface="楷体_GB2312" pitchFamily="49" charset="-122"/>
              </a:rPr>
              <a:t>与简单短语</a:t>
            </a:r>
          </a:p>
          <a:p>
            <a:pPr marL="419100" indent="-382588" algn="just">
              <a:lnSpc>
                <a:spcPct val="120000"/>
              </a:lnSpc>
              <a:spcBef>
                <a:spcPct val="20000"/>
              </a:spcBef>
              <a:buClr>
                <a:schemeClr val="accent1"/>
              </a:buClr>
              <a:buSzPct val="80000"/>
              <a:defRPr/>
            </a:pPr>
            <a:endParaRPr lang="zh-CN" altLang="en-US" sz="2300" b="1" dirty="0">
              <a:effectLst>
                <a:outerShdw blurRad="38100" dist="38100" dir="2700000" algn="tl">
                  <a:srgbClr val="000000"/>
                </a:outerShdw>
              </a:effectLst>
              <a:latin typeface="Times New Roman" pitchFamily="18" charset="0"/>
              <a:ea typeface="楷体_GB2312" pitchFamily="49" charset="-122"/>
            </a:endParaRPr>
          </a:p>
        </p:txBody>
      </p:sp>
      <p:sp>
        <p:nvSpPr>
          <p:cNvPr id="404485" name="Rectangle 5"/>
          <p:cNvSpPr>
            <a:spLocks noChangeArrowheads="1"/>
          </p:cNvSpPr>
          <p:nvPr/>
        </p:nvSpPr>
        <p:spPr bwMode="auto">
          <a:xfrm>
            <a:off x="1492009" y="2649638"/>
            <a:ext cx="9572336" cy="4495800"/>
          </a:xfrm>
          <a:prstGeom prst="rect">
            <a:avLst/>
          </a:prstGeom>
          <a:noFill/>
          <a:ln w="9525">
            <a:noFill/>
            <a:miter lim="800000"/>
            <a:headEnd/>
            <a:tailEnd/>
          </a:ln>
          <a:effectLst/>
        </p:spPr>
        <p:txBody>
          <a:bodyPr/>
          <a:lstStyle/>
          <a:p>
            <a:pPr marL="419100" indent="-382588" algn="just">
              <a:lnSpc>
                <a:spcPct val="110000"/>
              </a:lnSpc>
              <a:spcBef>
                <a:spcPct val="20000"/>
              </a:spcBef>
              <a:buClr>
                <a:schemeClr val="accent1"/>
              </a:buClr>
              <a:buSzPct val="80000"/>
              <a:defRPr/>
            </a:pPr>
            <a:r>
              <a:rPr lang="zh-CN" altLang="en-US" sz="2000" b="1" dirty="0">
                <a:latin typeface="Times New Roman" pitchFamily="18" charset="0"/>
                <a:ea typeface="楷体_GB2312" pitchFamily="49" charset="-122"/>
              </a:rPr>
              <a:t>定义：设</a:t>
            </a:r>
            <a:r>
              <a:rPr lang="en-US" altLang="zh-CN" sz="2000" b="1" dirty="0">
                <a:latin typeface="Times New Roman" pitchFamily="18" charset="0"/>
                <a:ea typeface="楷体_GB2312" pitchFamily="49" charset="-122"/>
              </a:rPr>
              <a:t>G</a:t>
            </a:r>
            <a:r>
              <a:rPr lang="zh-CN" altLang="en-US" sz="2000" b="1" dirty="0">
                <a:latin typeface="Times New Roman" pitchFamily="18" charset="0"/>
                <a:ea typeface="楷体_GB2312" pitchFamily="49" charset="-122"/>
              </a:rPr>
              <a:t>［</a:t>
            </a:r>
            <a:r>
              <a:rPr lang="en-US" altLang="zh-CN" sz="2000" b="1" dirty="0">
                <a:latin typeface="Times New Roman" pitchFamily="18" charset="0"/>
                <a:ea typeface="楷体_GB2312" pitchFamily="49" charset="-122"/>
              </a:rPr>
              <a:t>Z</a:t>
            </a:r>
            <a:r>
              <a:rPr lang="zh-CN" altLang="en-US" sz="2000" b="1" dirty="0">
                <a:latin typeface="Times New Roman" pitchFamily="18" charset="0"/>
                <a:ea typeface="楷体_GB2312" pitchFamily="49" charset="-122"/>
              </a:rPr>
              <a:t>］是一文法，</a:t>
            </a:r>
            <a:r>
              <a:rPr lang="en-US" altLang="zh-CN" sz="2000" b="1" dirty="0">
                <a:latin typeface="Times New Roman" pitchFamily="18" charset="0"/>
                <a:ea typeface="楷体_GB2312" pitchFamily="49" charset="-122"/>
              </a:rPr>
              <a:t>w=</a:t>
            </a:r>
            <a:r>
              <a:rPr lang="en-US" altLang="zh-CN" sz="2000" b="1" dirty="0" err="1">
                <a:latin typeface="Times New Roman" pitchFamily="18" charset="0"/>
                <a:ea typeface="楷体_GB2312" pitchFamily="49" charset="-122"/>
              </a:rPr>
              <a:t>xuy</a:t>
            </a:r>
            <a:r>
              <a:rPr lang="en-US" altLang="zh-CN" sz="2000" b="1" dirty="0">
                <a:latin typeface="Times New Roman" pitchFamily="18" charset="0"/>
                <a:ea typeface="楷体_GB2312" pitchFamily="49" charset="-122"/>
              </a:rPr>
              <a:t> </a:t>
            </a:r>
            <a:r>
              <a:rPr lang="zh-CN" altLang="en-US" sz="2000" b="1" dirty="0">
                <a:latin typeface="Times New Roman" pitchFamily="18" charset="0"/>
                <a:ea typeface="楷体_GB2312" pitchFamily="49" charset="-122"/>
              </a:rPr>
              <a:t>是其中一句型，若有</a:t>
            </a:r>
          </a:p>
          <a:p>
            <a:pPr marL="419100" indent="-382588" algn="just">
              <a:lnSpc>
                <a:spcPct val="110000"/>
              </a:lnSpc>
              <a:spcBef>
                <a:spcPct val="20000"/>
              </a:spcBef>
              <a:buClr>
                <a:schemeClr val="accent1"/>
              </a:buClr>
              <a:buSzPct val="80000"/>
              <a:defRPr/>
            </a:pPr>
            <a:r>
              <a:rPr lang="zh-CN" altLang="en-US" sz="2000" b="1" dirty="0">
                <a:latin typeface="Times New Roman" pitchFamily="18" charset="0"/>
                <a:ea typeface="楷体_GB2312" pitchFamily="49" charset="-122"/>
              </a:rPr>
              <a:t>             </a:t>
            </a:r>
            <a:r>
              <a:rPr lang="en-US" altLang="zh-CN" sz="2000" b="1" dirty="0">
                <a:latin typeface="Times New Roman" pitchFamily="18" charset="0"/>
                <a:ea typeface="楷体_GB2312" pitchFamily="49" charset="-122"/>
              </a:rPr>
              <a:t>Z </a:t>
            </a:r>
            <a:r>
              <a:rPr lang="en-US" altLang="zh-CN" sz="2000" b="1" dirty="0">
                <a:latin typeface="Times New Roman" pitchFamily="18" charset="0"/>
                <a:ea typeface="楷体_GB2312" pitchFamily="49" charset="-122"/>
                <a:cs typeface="Courier New" pitchFamily="49" charset="0"/>
                <a:sym typeface="Symbol" pitchFamily="18" charset="2"/>
              </a:rPr>
              <a:t></a:t>
            </a:r>
            <a:r>
              <a:rPr lang="en-US" altLang="zh-CN" sz="2000" b="1" dirty="0">
                <a:latin typeface="Times New Roman" pitchFamily="18" charset="0"/>
                <a:ea typeface="楷体_GB2312" pitchFamily="49" charset="-122"/>
              </a:rPr>
              <a:t> *</a:t>
            </a:r>
            <a:r>
              <a:rPr lang="en-US" altLang="zh-CN" sz="2000" b="1" dirty="0" err="1">
                <a:latin typeface="Times New Roman" pitchFamily="18" charset="0"/>
                <a:ea typeface="楷体_GB2312" pitchFamily="49" charset="-122"/>
              </a:rPr>
              <a:t>xUy</a:t>
            </a:r>
            <a:r>
              <a:rPr lang="en-US" altLang="zh-CN" sz="2000" b="1" dirty="0">
                <a:latin typeface="Times New Roman" pitchFamily="18" charset="0"/>
                <a:ea typeface="楷体_GB2312" pitchFamily="49" charset="-122"/>
              </a:rPr>
              <a:t>, U∈V</a:t>
            </a:r>
            <a:r>
              <a:rPr lang="en-US" altLang="zh-CN" sz="2000" b="1" baseline="-25000" dirty="0">
                <a:latin typeface="Times New Roman" pitchFamily="18" charset="0"/>
                <a:ea typeface="楷体_GB2312" pitchFamily="49" charset="-122"/>
              </a:rPr>
              <a:t>N</a:t>
            </a:r>
            <a:r>
              <a:rPr lang="en-US" altLang="zh-CN" sz="2000" b="1" dirty="0">
                <a:latin typeface="Times New Roman" pitchFamily="18" charset="0"/>
                <a:ea typeface="楷体_GB2312" pitchFamily="49" charset="-122"/>
              </a:rPr>
              <a:t>  </a:t>
            </a:r>
            <a:r>
              <a:rPr lang="zh-CN" altLang="en-US" sz="2000" b="1" dirty="0">
                <a:latin typeface="Times New Roman" pitchFamily="18" charset="0"/>
                <a:ea typeface="楷体_GB2312" pitchFamily="49" charset="-122"/>
              </a:rPr>
              <a:t>且 </a:t>
            </a:r>
            <a:r>
              <a:rPr lang="en-US" altLang="zh-CN" sz="2000" b="1" dirty="0">
                <a:solidFill>
                  <a:srgbClr val="FFC000"/>
                </a:solidFill>
                <a:latin typeface="Times New Roman" pitchFamily="18" charset="0"/>
                <a:ea typeface="楷体_GB2312" pitchFamily="49" charset="-122"/>
              </a:rPr>
              <a:t>U </a:t>
            </a:r>
            <a:r>
              <a:rPr lang="en-US" altLang="zh-CN" sz="2000" b="1" dirty="0">
                <a:solidFill>
                  <a:srgbClr val="FFC000"/>
                </a:solidFill>
                <a:latin typeface="Times New Roman" pitchFamily="18" charset="0"/>
                <a:ea typeface="楷体_GB2312" pitchFamily="49" charset="-122"/>
                <a:sym typeface="Symbol" pitchFamily="18" charset="2"/>
              </a:rPr>
              <a:t></a:t>
            </a:r>
            <a:r>
              <a:rPr lang="en-US" altLang="zh-CN" sz="2000" b="1" dirty="0">
                <a:solidFill>
                  <a:srgbClr val="FFC000"/>
                </a:solidFill>
                <a:latin typeface="Times New Roman" pitchFamily="18" charset="0"/>
                <a:ea typeface="楷体_GB2312" pitchFamily="49" charset="-122"/>
              </a:rPr>
              <a:t> +</a:t>
            </a:r>
            <a:r>
              <a:rPr lang="en-US" altLang="zh-CN" sz="2000" b="1" dirty="0">
                <a:latin typeface="Times New Roman" pitchFamily="18" charset="0"/>
                <a:ea typeface="楷体_GB2312" pitchFamily="49" charset="-122"/>
              </a:rPr>
              <a:t>u, </a:t>
            </a:r>
            <a:r>
              <a:rPr lang="en-US" altLang="zh-CN" sz="2000" b="1" dirty="0" err="1">
                <a:latin typeface="Times New Roman" pitchFamily="18" charset="0"/>
                <a:ea typeface="楷体_GB2312" pitchFamily="49" charset="-122"/>
              </a:rPr>
              <a:t>u∈V</a:t>
            </a:r>
            <a:r>
              <a:rPr lang="en-US" altLang="zh-CN" sz="2000" b="1" baseline="30000" dirty="0">
                <a:latin typeface="Times New Roman" pitchFamily="18" charset="0"/>
                <a:ea typeface="楷体_GB2312" pitchFamily="49" charset="-122"/>
              </a:rPr>
              <a:t>+</a:t>
            </a:r>
            <a:r>
              <a:rPr lang="en-US" altLang="zh-CN" sz="2000" b="1" dirty="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en-US" altLang="zh-CN" sz="2000" b="1" dirty="0">
                <a:latin typeface="Times New Roman" pitchFamily="18" charset="0"/>
                <a:ea typeface="楷体_GB2312" pitchFamily="49" charset="-122"/>
              </a:rPr>
              <a:t>            </a:t>
            </a:r>
            <a:r>
              <a:rPr lang="zh-CN" altLang="en-US" sz="2000" b="1" dirty="0">
                <a:latin typeface="Times New Roman" pitchFamily="18" charset="0"/>
                <a:ea typeface="楷体_GB2312" pitchFamily="49" charset="-122"/>
              </a:rPr>
              <a:t>则称</a:t>
            </a:r>
            <a:r>
              <a:rPr lang="en-US" altLang="zh-CN" sz="2000" b="1" dirty="0">
                <a:latin typeface="Times New Roman" pitchFamily="18" charset="0"/>
                <a:ea typeface="楷体_GB2312" pitchFamily="49" charset="-122"/>
              </a:rPr>
              <a:t>u</a:t>
            </a:r>
            <a:r>
              <a:rPr lang="zh-CN" altLang="en-US" sz="2000" b="1" dirty="0">
                <a:latin typeface="Times New Roman" pitchFamily="18" charset="0"/>
                <a:ea typeface="楷体_GB2312" pitchFamily="49" charset="-122"/>
              </a:rPr>
              <a:t>是一个相对于非终结符</a:t>
            </a:r>
            <a:r>
              <a:rPr lang="en-US" altLang="zh-CN" sz="2000" b="1" dirty="0">
                <a:latin typeface="Times New Roman" pitchFamily="18" charset="0"/>
                <a:ea typeface="楷体_GB2312" pitchFamily="49" charset="-122"/>
              </a:rPr>
              <a:t>U</a:t>
            </a:r>
            <a:r>
              <a:rPr lang="zh-CN" altLang="en-US" sz="2000" b="1" dirty="0">
                <a:latin typeface="Times New Roman" pitchFamily="18" charset="0"/>
                <a:ea typeface="楷体_GB2312" pitchFamily="49" charset="-122"/>
              </a:rPr>
              <a:t>、句型</a:t>
            </a:r>
            <a:r>
              <a:rPr lang="en-US" altLang="zh-CN" sz="2000" b="1" dirty="0">
                <a:latin typeface="Times New Roman" pitchFamily="18" charset="0"/>
                <a:ea typeface="楷体_GB2312" pitchFamily="49" charset="-122"/>
              </a:rPr>
              <a:t>w</a:t>
            </a:r>
            <a:r>
              <a:rPr lang="zh-CN" altLang="en-US" sz="2000" b="1" dirty="0">
                <a:latin typeface="Times New Roman" pitchFamily="18" charset="0"/>
                <a:ea typeface="楷体_GB2312" pitchFamily="49" charset="-122"/>
              </a:rPr>
              <a:t>的</a:t>
            </a:r>
            <a:r>
              <a:rPr lang="zh-CN" altLang="en-US" sz="2000" b="1" dirty="0">
                <a:solidFill>
                  <a:srgbClr val="FFC000"/>
                </a:solidFill>
                <a:latin typeface="Times New Roman" pitchFamily="18" charset="0"/>
                <a:ea typeface="楷体_GB2312" pitchFamily="49" charset="-122"/>
              </a:rPr>
              <a:t>短语</a:t>
            </a:r>
            <a:r>
              <a:rPr lang="zh-CN" altLang="en-US" sz="2000" b="1" dirty="0">
                <a:solidFill>
                  <a:schemeClr val="tx2"/>
                </a:solidFill>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2000" b="1" dirty="0">
                <a:latin typeface="Times New Roman" pitchFamily="18" charset="0"/>
                <a:ea typeface="楷体_GB2312" pitchFamily="49" charset="-122"/>
              </a:rPr>
              <a:t>            若</a:t>
            </a:r>
            <a:r>
              <a:rPr lang="en-US" altLang="zh-CN" sz="2000" b="1" dirty="0">
                <a:latin typeface="Times New Roman" pitchFamily="18" charset="0"/>
                <a:ea typeface="楷体_GB2312" pitchFamily="49" charset="-122"/>
              </a:rPr>
              <a:t>Z </a:t>
            </a:r>
            <a:r>
              <a:rPr lang="en-US" altLang="zh-CN" sz="2000" b="1" dirty="0">
                <a:latin typeface="Times New Roman" pitchFamily="18" charset="0"/>
                <a:ea typeface="楷体_GB2312" pitchFamily="49" charset="-122"/>
                <a:sym typeface="Symbol" pitchFamily="18" charset="2"/>
              </a:rPr>
              <a:t></a:t>
            </a:r>
            <a:r>
              <a:rPr lang="en-US" altLang="zh-CN" sz="2000" b="1" dirty="0">
                <a:latin typeface="Times New Roman" pitchFamily="18" charset="0"/>
                <a:ea typeface="楷体_GB2312" pitchFamily="49" charset="-122"/>
              </a:rPr>
              <a:t> *</a:t>
            </a:r>
            <a:r>
              <a:rPr lang="en-US" altLang="zh-CN" sz="2000" b="1" dirty="0" err="1">
                <a:latin typeface="Times New Roman" pitchFamily="18" charset="0"/>
                <a:ea typeface="楷体_GB2312" pitchFamily="49" charset="-122"/>
              </a:rPr>
              <a:t>xUy</a:t>
            </a:r>
            <a:r>
              <a:rPr lang="en-US" altLang="zh-CN" sz="2000" b="1" dirty="0">
                <a:latin typeface="Times New Roman" pitchFamily="18" charset="0"/>
                <a:ea typeface="楷体_GB2312" pitchFamily="49" charset="-122"/>
              </a:rPr>
              <a:t>  </a:t>
            </a:r>
            <a:r>
              <a:rPr lang="zh-CN" altLang="en-US" sz="2000" b="1" dirty="0">
                <a:latin typeface="Times New Roman" pitchFamily="18" charset="0"/>
                <a:ea typeface="楷体_GB2312" pitchFamily="49" charset="-122"/>
              </a:rPr>
              <a:t>且</a:t>
            </a:r>
            <a:r>
              <a:rPr lang="en-US" altLang="zh-CN" sz="2000" b="1" dirty="0">
                <a:latin typeface="Times New Roman" pitchFamily="18" charset="0"/>
                <a:ea typeface="楷体_GB2312" pitchFamily="49" charset="-122"/>
              </a:rPr>
              <a:t>U </a:t>
            </a:r>
            <a:r>
              <a:rPr lang="en-US" altLang="zh-CN" sz="2000" b="1" dirty="0">
                <a:solidFill>
                  <a:srgbClr val="FFC000"/>
                </a:solidFill>
                <a:latin typeface="Times New Roman" pitchFamily="18" charset="0"/>
                <a:ea typeface="楷体_GB2312" pitchFamily="49" charset="-122"/>
                <a:sym typeface="Symbol" pitchFamily="18" charset="2"/>
              </a:rPr>
              <a:t></a:t>
            </a:r>
            <a:r>
              <a:rPr lang="en-US" altLang="zh-CN" sz="2000" b="1" dirty="0">
                <a:latin typeface="Times New Roman" pitchFamily="18" charset="0"/>
                <a:ea typeface="楷体_GB2312" pitchFamily="49" charset="-122"/>
              </a:rPr>
              <a:t> u</a:t>
            </a:r>
          </a:p>
          <a:p>
            <a:pPr marL="419100" indent="-382588" algn="just">
              <a:lnSpc>
                <a:spcPct val="110000"/>
              </a:lnSpc>
              <a:spcBef>
                <a:spcPct val="20000"/>
              </a:spcBef>
              <a:buClr>
                <a:schemeClr val="accent1"/>
              </a:buClr>
              <a:buSzPct val="80000"/>
              <a:defRPr/>
            </a:pPr>
            <a:r>
              <a:rPr lang="en-US" altLang="zh-CN" sz="2000" b="1" dirty="0">
                <a:latin typeface="Times New Roman" pitchFamily="18" charset="0"/>
                <a:ea typeface="楷体_GB2312" pitchFamily="49" charset="-122"/>
              </a:rPr>
              <a:t>            </a:t>
            </a:r>
            <a:r>
              <a:rPr lang="zh-CN" altLang="en-US" sz="2000" b="1" dirty="0">
                <a:latin typeface="Times New Roman" pitchFamily="18" charset="0"/>
                <a:ea typeface="楷体_GB2312" pitchFamily="49" charset="-122"/>
              </a:rPr>
              <a:t>则称</a:t>
            </a:r>
            <a:r>
              <a:rPr lang="en-US" altLang="zh-CN" sz="2000" b="1" dirty="0">
                <a:latin typeface="Times New Roman" pitchFamily="18" charset="0"/>
                <a:ea typeface="楷体_GB2312" pitchFamily="49" charset="-122"/>
              </a:rPr>
              <a:t>u</a:t>
            </a:r>
            <a:r>
              <a:rPr lang="zh-CN" altLang="en-US" sz="2000" b="1" dirty="0">
                <a:latin typeface="Times New Roman" pitchFamily="18" charset="0"/>
                <a:ea typeface="楷体_GB2312" pitchFamily="49" charset="-122"/>
              </a:rPr>
              <a:t>是一个相对于非终结符</a:t>
            </a:r>
            <a:r>
              <a:rPr lang="en-US" altLang="zh-CN" sz="2000" b="1" dirty="0">
                <a:latin typeface="Times New Roman" pitchFamily="18" charset="0"/>
                <a:ea typeface="楷体_GB2312" pitchFamily="49" charset="-122"/>
              </a:rPr>
              <a:t>U</a:t>
            </a:r>
            <a:r>
              <a:rPr lang="zh-CN" altLang="en-US" sz="2000" b="1" dirty="0">
                <a:latin typeface="Times New Roman" pitchFamily="18" charset="0"/>
                <a:ea typeface="楷体_GB2312" pitchFamily="49" charset="-122"/>
              </a:rPr>
              <a:t>、句型</a:t>
            </a:r>
            <a:r>
              <a:rPr lang="en-US" altLang="zh-CN" sz="2000" b="1" dirty="0">
                <a:latin typeface="Times New Roman" pitchFamily="18" charset="0"/>
                <a:ea typeface="楷体_GB2312" pitchFamily="49" charset="-122"/>
              </a:rPr>
              <a:t>w</a:t>
            </a:r>
            <a:r>
              <a:rPr lang="zh-CN" altLang="en-US" sz="2000" b="1" dirty="0">
                <a:latin typeface="Times New Roman" pitchFamily="18" charset="0"/>
                <a:ea typeface="楷体_GB2312" pitchFamily="49" charset="-122"/>
              </a:rPr>
              <a:t>的</a:t>
            </a:r>
            <a:r>
              <a:rPr lang="zh-CN" altLang="en-US" sz="2000" b="1" dirty="0">
                <a:solidFill>
                  <a:srgbClr val="FFC000"/>
                </a:solidFill>
                <a:latin typeface="Times New Roman" pitchFamily="18" charset="0"/>
                <a:ea typeface="楷体_GB2312" pitchFamily="49" charset="-122"/>
              </a:rPr>
              <a:t>简单短语</a:t>
            </a:r>
            <a:r>
              <a:rPr lang="zh-CN" altLang="en-US" sz="2000" b="1" dirty="0">
                <a:latin typeface="Times New Roman" pitchFamily="18" charset="0"/>
                <a:ea typeface="楷体_GB2312" pitchFamily="49" charset="-122"/>
              </a:rPr>
              <a:t>。 </a:t>
            </a:r>
          </a:p>
        </p:txBody>
      </p:sp>
      <p:sp>
        <p:nvSpPr>
          <p:cNvPr id="7"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56572391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04485">
                                            <p:txEl>
                                              <p:pRg st="3" end="3"/>
                                            </p:txEl>
                                          </p:spTgt>
                                        </p:tgtEl>
                                        <p:attrNameLst>
                                          <p:attrName>style.visibility</p:attrName>
                                        </p:attrNameLst>
                                      </p:cBhvr>
                                      <p:to>
                                        <p:strVal val="visible"/>
                                      </p:to>
                                    </p:set>
                                    <p:animEffect transition="in" filter="blinds(horizontal)">
                                      <p:cBhvr>
                                        <p:cTn id="7" dur="500"/>
                                        <p:tgtEl>
                                          <p:spTgt spid="404485">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04485">
                                            <p:txEl>
                                              <p:pRg st="4" end="4"/>
                                            </p:txEl>
                                          </p:spTgt>
                                        </p:tgtEl>
                                        <p:attrNameLst>
                                          <p:attrName>style.visibility</p:attrName>
                                        </p:attrNameLst>
                                      </p:cBhvr>
                                      <p:to>
                                        <p:strVal val="visible"/>
                                      </p:to>
                                    </p:set>
                                    <p:animEffect transition="in" filter="blinds(horizontal)">
                                      <p:cBhvr>
                                        <p:cTn id="10" dur="500"/>
                                        <p:tgtEl>
                                          <p:spTgt spid="40448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日期占位符 9"/>
          <p:cNvSpPr>
            <a:spLocks noGrp="1"/>
          </p:cNvSpPr>
          <p:nvPr>
            <p:ph type="dt" sz="quarter" idx="10"/>
          </p:nvPr>
        </p:nvSpPr>
        <p:spPr/>
        <p:txBody>
          <a:bodyPr/>
          <a:lstStyle/>
          <a:p>
            <a:pPr>
              <a:defRPr/>
            </a:pPr>
            <a:fld id="{B3DC5BD8-63D7-4228-A410-4CCF550E642A}" type="datetime1">
              <a:rPr lang="zh-CN" altLang="en-US"/>
              <a:pPr>
                <a:defRPr/>
              </a:pPr>
              <a:t>2021/3/11</a:t>
            </a:fld>
            <a:endParaRPr lang="zh-CN" altLang="en-US"/>
          </a:p>
        </p:txBody>
      </p:sp>
      <p:sp>
        <p:nvSpPr>
          <p:cNvPr id="13209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3370C18E-3793-4DC5-832C-6F933980F9FE}" type="slidenum">
              <a:rPr lang="zh-CN" altLang="en-US" sz="1000">
                <a:solidFill>
                  <a:srgbClr val="9B9A98"/>
                </a:solidFill>
              </a:rPr>
              <a:pPr>
                <a:spcBef>
                  <a:spcPct val="0"/>
                </a:spcBef>
                <a:buClrTx/>
                <a:buSzTx/>
                <a:buFontTx/>
                <a:buNone/>
              </a:pPr>
              <a:t>30</a:t>
            </a:fld>
            <a:endParaRPr lang="zh-CN" altLang="en-US" sz="1000">
              <a:solidFill>
                <a:srgbClr val="9B9A98"/>
              </a:solidFill>
            </a:endParaRPr>
          </a:p>
        </p:txBody>
      </p:sp>
      <p:sp>
        <p:nvSpPr>
          <p:cNvPr id="132101" name="Rectangle 30"/>
          <p:cNvSpPr>
            <a:spLocks noChangeArrowheads="1"/>
          </p:cNvSpPr>
          <p:nvPr/>
        </p:nvSpPr>
        <p:spPr bwMode="auto">
          <a:xfrm>
            <a:off x="1795463" y="1622426"/>
            <a:ext cx="8305800" cy="170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588">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120000"/>
              </a:lnSpc>
              <a:buFont typeface="Wingdings 2" panose="05020102010507070707" pitchFamily="18" charset="2"/>
              <a:buNone/>
            </a:pPr>
            <a:r>
              <a:rPr lang="zh-CN" altLang="en-US" sz="2800" b="1" dirty="0">
                <a:solidFill>
                  <a:srgbClr val="FFC000"/>
                </a:solidFill>
                <a:latin typeface="Times New Roman" panose="02020603050405020304" pitchFamily="18" charset="0"/>
                <a:ea typeface="宋体" panose="02010600030101010101" pitchFamily="2" charset="-122"/>
              </a:rPr>
              <a:t>② </a:t>
            </a:r>
            <a:r>
              <a:rPr lang="en-US" altLang="zh-CN" sz="2800" b="1" dirty="0">
                <a:solidFill>
                  <a:srgbClr val="FFC000"/>
                </a:solidFill>
                <a:latin typeface="Times New Roman" panose="02020603050405020304" pitchFamily="18" charset="0"/>
                <a:ea typeface="宋体" panose="02010600030101010101" pitchFamily="2" charset="-122"/>
              </a:rPr>
              <a:t>C </a:t>
            </a:r>
            <a:r>
              <a:rPr lang="en-US" altLang="zh-CN" sz="2800" b="1" dirty="0">
                <a:solidFill>
                  <a:srgbClr val="FFC000"/>
                </a:solidFill>
                <a:latin typeface="Times New Roman" panose="02020603050405020304" pitchFamily="18" charset="0"/>
                <a:ea typeface="宋体" panose="02010600030101010101" pitchFamily="2" charset="-122"/>
                <a:sym typeface="Symbol" panose="05050102010706020507" pitchFamily="18" charset="2"/>
              </a:rPr>
              <a:t></a:t>
            </a:r>
            <a:r>
              <a:rPr lang="en-US" altLang="zh-CN" sz="2800" b="1" dirty="0">
                <a:solidFill>
                  <a:srgbClr val="FFC000"/>
                </a:solidFill>
                <a:latin typeface="Times New Roman" panose="02020603050405020304" pitchFamily="18" charset="0"/>
                <a:ea typeface="宋体" panose="02010600030101010101" pitchFamily="2" charset="-122"/>
              </a:rPr>
              <a:t> if B then C else C </a:t>
            </a:r>
            <a:r>
              <a:rPr lang="en-US" altLang="zh-CN" sz="2800" b="1" dirty="0">
                <a:solidFill>
                  <a:srgbClr val="FFC000"/>
                </a:solidFill>
                <a:latin typeface="Times New Roman" panose="02020603050405020304" pitchFamily="18" charset="0"/>
                <a:ea typeface="宋体" panose="02010600030101010101" pitchFamily="2" charset="-122"/>
                <a:sym typeface="Symbol" panose="05050102010706020507" pitchFamily="18" charset="2"/>
              </a:rPr>
              <a:t></a:t>
            </a:r>
            <a:r>
              <a:rPr lang="en-US" altLang="zh-CN" sz="2800" b="1" dirty="0">
                <a:solidFill>
                  <a:srgbClr val="FFC000"/>
                </a:solidFill>
                <a:latin typeface="Times New Roman" panose="02020603050405020304" pitchFamily="18" charset="0"/>
                <a:ea typeface="宋体" panose="02010600030101010101" pitchFamily="2" charset="-122"/>
              </a:rPr>
              <a:t> if B1 then C else S2</a:t>
            </a:r>
          </a:p>
          <a:p>
            <a:pPr algn="just">
              <a:lnSpc>
                <a:spcPct val="120000"/>
              </a:lnSpc>
              <a:buFont typeface="Wingdings 2" panose="05020102010507070707" pitchFamily="18" charset="2"/>
              <a:buNone/>
            </a:pPr>
            <a:r>
              <a:rPr lang="en-US" altLang="zh-CN" sz="2800" b="1" dirty="0">
                <a:solidFill>
                  <a:srgbClr val="FFC000"/>
                </a:solidFill>
                <a:latin typeface="Times New Roman" panose="02020603050405020304" pitchFamily="18" charset="0"/>
                <a:ea typeface="宋体" panose="02010600030101010101" pitchFamily="2" charset="-122"/>
              </a:rPr>
              <a:t>         </a:t>
            </a:r>
            <a:r>
              <a:rPr lang="en-US" altLang="zh-CN" sz="2800" b="1" dirty="0">
                <a:solidFill>
                  <a:srgbClr val="FFC000"/>
                </a:solidFill>
                <a:latin typeface="Times New Roman" panose="02020603050405020304" pitchFamily="18" charset="0"/>
                <a:ea typeface="宋体" panose="02010600030101010101" pitchFamily="2" charset="-122"/>
                <a:sym typeface="Symbol" panose="05050102010706020507" pitchFamily="18" charset="2"/>
              </a:rPr>
              <a:t> </a:t>
            </a:r>
            <a:r>
              <a:rPr lang="en-US" altLang="zh-CN" sz="2800" b="1" dirty="0">
                <a:solidFill>
                  <a:srgbClr val="FFC000"/>
                </a:solidFill>
                <a:latin typeface="Times New Roman" panose="02020603050405020304" pitchFamily="18" charset="0"/>
                <a:ea typeface="宋体" panose="02010600030101010101" pitchFamily="2" charset="-122"/>
              </a:rPr>
              <a:t>if B1 then if B2 then C else S2 </a:t>
            </a:r>
          </a:p>
          <a:p>
            <a:pPr algn="just">
              <a:lnSpc>
                <a:spcPct val="120000"/>
              </a:lnSpc>
              <a:buFont typeface="Wingdings 2" panose="05020102010507070707" pitchFamily="18" charset="2"/>
              <a:buNone/>
            </a:pPr>
            <a:r>
              <a:rPr lang="en-US" altLang="zh-CN" sz="2800" b="1" dirty="0">
                <a:solidFill>
                  <a:srgbClr val="FFC000"/>
                </a:solidFill>
                <a:latin typeface="Times New Roman" panose="02020603050405020304" pitchFamily="18" charset="0"/>
                <a:ea typeface="宋体" panose="02010600030101010101" pitchFamily="2" charset="-122"/>
              </a:rPr>
              <a:t>         </a:t>
            </a:r>
            <a:r>
              <a:rPr lang="en-US" altLang="zh-CN" sz="2800" b="1" dirty="0">
                <a:solidFill>
                  <a:srgbClr val="FFC000"/>
                </a:solidFill>
                <a:latin typeface="Times New Roman" panose="02020603050405020304" pitchFamily="18" charset="0"/>
                <a:ea typeface="宋体" panose="02010600030101010101" pitchFamily="2" charset="-122"/>
                <a:sym typeface="Symbol" panose="05050102010706020507" pitchFamily="18" charset="2"/>
              </a:rPr>
              <a:t> </a:t>
            </a:r>
            <a:r>
              <a:rPr lang="en-US" altLang="zh-CN" sz="2800" b="1" dirty="0">
                <a:solidFill>
                  <a:srgbClr val="FFC000"/>
                </a:solidFill>
                <a:latin typeface="Times New Roman" panose="02020603050405020304" pitchFamily="18" charset="0"/>
                <a:ea typeface="宋体" panose="02010600030101010101" pitchFamily="2" charset="-122"/>
              </a:rPr>
              <a:t>if B1 then if B2 then S1 else S2</a:t>
            </a:r>
            <a:r>
              <a:rPr lang="en-US" altLang="zh-CN" b="1" dirty="0">
                <a:solidFill>
                  <a:srgbClr val="FFC000"/>
                </a:solidFill>
                <a:latin typeface="宋体" panose="02010600030101010101" pitchFamily="2" charset="-122"/>
                <a:ea typeface="宋体" panose="02010600030101010101" pitchFamily="2" charset="-122"/>
              </a:rPr>
              <a:t> </a:t>
            </a:r>
          </a:p>
          <a:p>
            <a:pPr>
              <a:buFont typeface="Wingdings 2" panose="05020102010507070707" pitchFamily="18" charset="2"/>
              <a:buNone/>
            </a:pPr>
            <a:endParaRPr lang="zh-CN" altLang="en-US" b="1" dirty="0">
              <a:latin typeface="宋体" panose="02010600030101010101" pitchFamily="2" charset="-122"/>
              <a:ea typeface="宋体" panose="02010600030101010101" pitchFamily="2" charset="-122"/>
            </a:endParaRPr>
          </a:p>
        </p:txBody>
      </p:sp>
      <p:grpSp>
        <p:nvGrpSpPr>
          <p:cNvPr id="132102" name="Group 31"/>
          <p:cNvGrpSpPr>
            <a:grpSpLocks/>
          </p:cNvGrpSpPr>
          <p:nvPr/>
        </p:nvGrpSpPr>
        <p:grpSpPr bwMode="auto">
          <a:xfrm>
            <a:off x="3648076" y="3544888"/>
            <a:ext cx="5040313" cy="2824162"/>
            <a:chOff x="1338" y="2251"/>
            <a:chExt cx="3175" cy="1779"/>
          </a:xfrm>
        </p:grpSpPr>
        <p:sp>
          <p:nvSpPr>
            <p:cNvPr id="438304" name="Text Box 32"/>
            <p:cNvSpPr txBox="1">
              <a:spLocks noChangeArrowheads="1"/>
            </p:cNvSpPr>
            <p:nvPr/>
          </p:nvSpPr>
          <p:spPr bwMode="auto">
            <a:xfrm>
              <a:off x="2200" y="2251"/>
              <a:ext cx="408"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C</a:t>
              </a:r>
            </a:p>
          </p:txBody>
        </p:sp>
        <p:sp>
          <p:nvSpPr>
            <p:cNvPr id="438305" name="Text Box 33"/>
            <p:cNvSpPr txBox="1">
              <a:spLocks noChangeArrowheads="1"/>
            </p:cNvSpPr>
            <p:nvPr/>
          </p:nvSpPr>
          <p:spPr bwMode="auto">
            <a:xfrm>
              <a:off x="1338" y="2750"/>
              <a:ext cx="408"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if</a:t>
              </a:r>
            </a:p>
          </p:txBody>
        </p:sp>
        <p:sp>
          <p:nvSpPr>
            <p:cNvPr id="438306" name="Text Box 34"/>
            <p:cNvSpPr txBox="1">
              <a:spLocks noChangeArrowheads="1"/>
            </p:cNvSpPr>
            <p:nvPr/>
          </p:nvSpPr>
          <p:spPr bwMode="auto">
            <a:xfrm>
              <a:off x="1700" y="2760"/>
              <a:ext cx="408"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B</a:t>
              </a:r>
              <a:r>
                <a:rPr lang="en-US" altLang="zh-CN" sz="1400" b="1">
                  <a:effectLst>
                    <a:outerShdw blurRad="38100" dist="38100" dir="2700000" algn="tl">
                      <a:srgbClr val="000000"/>
                    </a:outerShdw>
                  </a:effectLst>
                  <a:latin typeface="Arial" charset="0"/>
                </a:rPr>
                <a:t>1</a:t>
              </a:r>
            </a:p>
          </p:txBody>
        </p:sp>
        <p:sp>
          <p:nvSpPr>
            <p:cNvPr id="132106" name="Line 35"/>
            <p:cNvSpPr>
              <a:spLocks noChangeShapeType="1"/>
            </p:cNvSpPr>
            <p:nvPr/>
          </p:nvSpPr>
          <p:spPr bwMode="auto">
            <a:xfrm flipH="1">
              <a:off x="1882" y="2524"/>
              <a:ext cx="454" cy="282"/>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2107" name="Line 36"/>
            <p:cNvSpPr>
              <a:spLocks noChangeShapeType="1"/>
            </p:cNvSpPr>
            <p:nvPr/>
          </p:nvSpPr>
          <p:spPr bwMode="auto">
            <a:xfrm flipH="1">
              <a:off x="1519" y="2534"/>
              <a:ext cx="771" cy="272"/>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2108" name="Line 37"/>
            <p:cNvSpPr>
              <a:spLocks noChangeShapeType="1"/>
            </p:cNvSpPr>
            <p:nvPr/>
          </p:nvSpPr>
          <p:spPr bwMode="auto">
            <a:xfrm>
              <a:off x="2427" y="2524"/>
              <a:ext cx="544" cy="282"/>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2109" name="Line 38"/>
            <p:cNvSpPr>
              <a:spLocks noChangeShapeType="1"/>
            </p:cNvSpPr>
            <p:nvPr/>
          </p:nvSpPr>
          <p:spPr bwMode="auto">
            <a:xfrm>
              <a:off x="2381" y="2534"/>
              <a:ext cx="45" cy="272"/>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8311" name="Text Box 39"/>
            <p:cNvSpPr txBox="1">
              <a:spLocks noChangeArrowheads="1"/>
            </p:cNvSpPr>
            <p:nvPr/>
          </p:nvSpPr>
          <p:spPr bwMode="auto">
            <a:xfrm>
              <a:off x="2835" y="2751"/>
              <a:ext cx="408"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C</a:t>
              </a:r>
            </a:p>
          </p:txBody>
        </p:sp>
        <p:sp>
          <p:nvSpPr>
            <p:cNvPr id="438312" name="Text Box 40"/>
            <p:cNvSpPr txBox="1">
              <a:spLocks noChangeArrowheads="1"/>
            </p:cNvSpPr>
            <p:nvPr/>
          </p:nvSpPr>
          <p:spPr bwMode="auto">
            <a:xfrm>
              <a:off x="2109" y="2751"/>
              <a:ext cx="680"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then</a:t>
              </a:r>
              <a:endParaRPr lang="en-US" altLang="zh-CN" sz="1400" b="1">
                <a:effectLst>
                  <a:outerShdw blurRad="38100" dist="38100" dir="2700000" algn="tl">
                    <a:srgbClr val="000000"/>
                  </a:outerShdw>
                </a:effectLst>
                <a:latin typeface="Arial" charset="0"/>
              </a:endParaRPr>
            </a:p>
          </p:txBody>
        </p:sp>
        <p:sp>
          <p:nvSpPr>
            <p:cNvPr id="132112" name="Line 41"/>
            <p:cNvSpPr>
              <a:spLocks noChangeShapeType="1"/>
            </p:cNvSpPr>
            <p:nvPr/>
          </p:nvSpPr>
          <p:spPr bwMode="auto">
            <a:xfrm>
              <a:off x="2472" y="2488"/>
              <a:ext cx="1179" cy="318"/>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2113" name="Line 42"/>
            <p:cNvSpPr>
              <a:spLocks noChangeShapeType="1"/>
            </p:cNvSpPr>
            <p:nvPr/>
          </p:nvSpPr>
          <p:spPr bwMode="auto">
            <a:xfrm>
              <a:off x="2472" y="2488"/>
              <a:ext cx="1769" cy="363"/>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8315" name="Text Box 43"/>
            <p:cNvSpPr txBox="1">
              <a:spLocks noChangeArrowheads="1"/>
            </p:cNvSpPr>
            <p:nvPr/>
          </p:nvSpPr>
          <p:spPr bwMode="auto">
            <a:xfrm>
              <a:off x="3379" y="2751"/>
              <a:ext cx="680"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else</a:t>
              </a:r>
              <a:endParaRPr lang="en-US" altLang="zh-CN" sz="1400" b="1">
                <a:effectLst>
                  <a:outerShdw blurRad="38100" dist="38100" dir="2700000" algn="tl">
                    <a:srgbClr val="000000"/>
                  </a:outerShdw>
                </a:effectLst>
                <a:latin typeface="Arial" charset="0"/>
              </a:endParaRPr>
            </a:p>
          </p:txBody>
        </p:sp>
        <p:sp>
          <p:nvSpPr>
            <p:cNvPr id="438316" name="Text Box 44"/>
            <p:cNvSpPr txBox="1">
              <a:spLocks noChangeArrowheads="1"/>
            </p:cNvSpPr>
            <p:nvPr/>
          </p:nvSpPr>
          <p:spPr bwMode="auto">
            <a:xfrm>
              <a:off x="4105" y="2751"/>
              <a:ext cx="408"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C</a:t>
              </a:r>
            </a:p>
          </p:txBody>
        </p:sp>
        <p:sp>
          <p:nvSpPr>
            <p:cNvPr id="438317" name="Text Box 45"/>
            <p:cNvSpPr txBox="1">
              <a:spLocks noChangeArrowheads="1"/>
            </p:cNvSpPr>
            <p:nvPr/>
          </p:nvSpPr>
          <p:spPr bwMode="auto">
            <a:xfrm>
              <a:off x="2291" y="3239"/>
              <a:ext cx="407" cy="328"/>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if</a:t>
              </a:r>
            </a:p>
          </p:txBody>
        </p:sp>
        <p:sp>
          <p:nvSpPr>
            <p:cNvPr id="438318" name="Text Box 46"/>
            <p:cNvSpPr txBox="1">
              <a:spLocks noChangeArrowheads="1"/>
            </p:cNvSpPr>
            <p:nvPr/>
          </p:nvSpPr>
          <p:spPr bwMode="auto">
            <a:xfrm>
              <a:off x="2653" y="3249"/>
              <a:ext cx="407" cy="328"/>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B</a:t>
              </a:r>
              <a:r>
                <a:rPr lang="en-US" altLang="zh-CN" sz="1400" b="1">
                  <a:effectLst>
                    <a:outerShdw blurRad="38100" dist="38100" dir="2700000" algn="tl">
                      <a:srgbClr val="000000"/>
                    </a:outerShdw>
                  </a:effectLst>
                  <a:latin typeface="Arial" charset="0"/>
                </a:rPr>
                <a:t>2</a:t>
              </a:r>
            </a:p>
          </p:txBody>
        </p:sp>
        <p:sp>
          <p:nvSpPr>
            <p:cNvPr id="132118" name="Line 47"/>
            <p:cNvSpPr>
              <a:spLocks noChangeShapeType="1"/>
            </p:cNvSpPr>
            <p:nvPr/>
          </p:nvSpPr>
          <p:spPr bwMode="auto">
            <a:xfrm flipH="1">
              <a:off x="2834" y="3013"/>
              <a:ext cx="136" cy="283"/>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2119" name="Line 48"/>
            <p:cNvSpPr>
              <a:spLocks noChangeShapeType="1"/>
            </p:cNvSpPr>
            <p:nvPr/>
          </p:nvSpPr>
          <p:spPr bwMode="auto">
            <a:xfrm flipH="1">
              <a:off x="2518" y="3023"/>
              <a:ext cx="406" cy="217"/>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2120" name="Line 49"/>
            <p:cNvSpPr>
              <a:spLocks noChangeShapeType="1"/>
            </p:cNvSpPr>
            <p:nvPr/>
          </p:nvSpPr>
          <p:spPr bwMode="auto">
            <a:xfrm>
              <a:off x="3063" y="3013"/>
              <a:ext cx="677" cy="292"/>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2121" name="Line 50"/>
            <p:cNvSpPr>
              <a:spLocks noChangeShapeType="1"/>
            </p:cNvSpPr>
            <p:nvPr/>
          </p:nvSpPr>
          <p:spPr bwMode="auto">
            <a:xfrm>
              <a:off x="3016" y="3023"/>
              <a:ext cx="226" cy="273"/>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8323" name="Text Box 51"/>
            <p:cNvSpPr txBox="1">
              <a:spLocks noChangeArrowheads="1"/>
            </p:cNvSpPr>
            <p:nvPr/>
          </p:nvSpPr>
          <p:spPr bwMode="auto">
            <a:xfrm>
              <a:off x="3650" y="3249"/>
              <a:ext cx="407" cy="328"/>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C</a:t>
              </a:r>
            </a:p>
          </p:txBody>
        </p:sp>
        <p:sp>
          <p:nvSpPr>
            <p:cNvPr id="438324" name="Text Box 52"/>
            <p:cNvSpPr txBox="1">
              <a:spLocks noChangeArrowheads="1"/>
            </p:cNvSpPr>
            <p:nvPr/>
          </p:nvSpPr>
          <p:spPr bwMode="auto">
            <a:xfrm>
              <a:off x="3063" y="3240"/>
              <a:ext cx="678" cy="328"/>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then</a:t>
              </a:r>
              <a:endParaRPr lang="en-US" altLang="zh-CN" sz="1400" b="1">
                <a:effectLst>
                  <a:outerShdw blurRad="38100" dist="38100" dir="2700000" algn="tl">
                    <a:srgbClr val="000000"/>
                  </a:outerShdw>
                </a:effectLst>
                <a:latin typeface="Arial" charset="0"/>
              </a:endParaRPr>
            </a:p>
          </p:txBody>
        </p:sp>
        <p:sp>
          <p:nvSpPr>
            <p:cNvPr id="132124" name="Line 53"/>
            <p:cNvSpPr>
              <a:spLocks noChangeShapeType="1"/>
            </p:cNvSpPr>
            <p:nvPr/>
          </p:nvSpPr>
          <p:spPr bwMode="auto">
            <a:xfrm>
              <a:off x="4286" y="3068"/>
              <a:ext cx="1" cy="228"/>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8326" name="Text Box 54"/>
            <p:cNvSpPr txBox="1">
              <a:spLocks noChangeArrowheads="1"/>
            </p:cNvSpPr>
            <p:nvPr/>
          </p:nvSpPr>
          <p:spPr bwMode="auto">
            <a:xfrm>
              <a:off x="4105" y="3294"/>
              <a:ext cx="408"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S</a:t>
              </a:r>
              <a:r>
                <a:rPr lang="en-US" altLang="zh-CN" sz="1600" b="1">
                  <a:effectLst>
                    <a:outerShdw blurRad="38100" dist="38100" dir="2700000" algn="tl">
                      <a:srgbClr val="000000"/>
                    </a:outerShdw>
                  </a:effectLst>
                  <a:latin typeface="Arial" charset="0"/>
                </a:rPr>
                <a:t>2</a:t>
              </a:r>
            </a:p>
          </p:txBody>
        </p:sp>
        <p:sp>
          <p:nvSpPr>
            <p:cNvPr id="132126" name="Line 55"/>
            <p:cNvSpPr>
              <a:spLocks noChangeShapeType="1"/>
            </p:cNvSpPr>
            <p:nvPr/>
          </p:nvSpPr>
          <p:spPr bwMode="auto">
            <a:xfrm>
              <a:off x="3787" y="3477"/>
              <a:ext cx="1" cy="228"/>
            </a:xfrm>
            <a:prstGeom prst="line">
              <a:avLst/>
            </a:prstGeom>
            <a:noFill/>
            <a:ln w="9525">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38328" name="Text Box 56"/>
            <p:cNvSpPr txBox="1">
              <a:spLocks noChangeArrowheads="1"/>
            </p:cNvSpPr>
            <p:nvPr/>
          </p:nvSpPr>
          <p:spPr bwMode="auto">
            <a:xfrm>
              <a:off x="3606" y="3703"/>
              <a:ext cx="408" cy="327"/>
            </a:xfrm>
            <a:prstGeom prst="rect">
              <a:avLst/>
            </a:prstGeom>
            <a:noFill/>
            <a:ln w="9525">
              <a:noFill/>
              <a:miter lim="800000"/>
              <a:headEnd/>
              <a:tailEnd/>
            </a:ln>
            <a:effectLst/>
          </p:spPr>
          <p:txBody>
            <a:bodyPr>
              <a:spAutoFit/>
            </a:bodyPr>
            <a:lstStyle/>
            <a:p>
              <a:pPr eaLnBrk="1" hangingPunct="1">
                <a:spcBef>
                  <a:spcPct val="50000"/>
                </a:spcBef>
                <a:defRPr/>
              </a:pPr>
              <a:r>
                <a:rPr lang="en-US" altLang="zh-CN" sz="2800" b="1">
                  <a:effectLst>
                    <a:outerShdw blurRad="38100" dist="38100" dir="2700000" algn="tl">
                      <a:srgbClr val="000000"/>
                    </a:outerShdw>
                  </a:effectLst>
                  <a:latin typeface="Arial" charset="0"/>
                </a:rPr>
                <a:t>S</a:t>
              </a:r>
              <a:r>
                <a:rPr lang="en-US" altLang="zh-CN" sz="1600" b="1">
                  <a:effectLst>
                    <a:outerShdw blurRad="38100" dist="38100" dir="2700000" algn="tl">
                      <a:srgbClr val="000000"/>
                    </a:outerShdw>
                  </a:effectLst>
                  <a:latin typeface="Arial" charset="0"/>
                </a:rPr>
                <a:t>1</a:t>
              </a:r>
            </a:p>
          </p:txBody>
        </p:sp>
      </p:grpSp>
      <p:sp>
        <p:nvSpPr>
          <p:cNvPr id="32"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10</a:t>
            </a:r>
            <a:r>
              <a:rPr lang="zh-CN" altLang="en-US" sz="2800" b="1" dirty="0" smtClean="0">
                <a:solidFill>
                  <a:srgbClr val="FFC000"/>
                </a:solidFill>
                <a:latin typeface="Times New Roman" pitchFamily="18" charset="0"/>
                <a:ea typeface="黑体" pitchFamily="2" charset="-122"/>
              </a:rPr>
              <a:t>、文法的二义性</a:t>
            </a:r>
            <a:endParaRPr lang="zh-CN" altLang="en-US" sz="3600" b="1" dirty="0">
              <a:solidFill>
                <a:srgbClr val="FFC000"/>
              </a:solidFill>
              <a:latin typeface="Times New Roman" pitchFamily="18" charset="0"/>
              <a:ea typeface="黑体" pitchFamily="2" charset="-122"/>
            </a:endParaRPr>
          </a:p>
        </p:txBody>
      </p:sp>
      <p:sp>
        <p:nvSpPr>
          <p:cNvPr id="33" name="椭圆 32"/>
          <p:cNvSpPr/>
          <p:nvPr/>
        </p:nvSpPr>
        <p:spPr>
          <a:xfrm>
            <a:off x="2693012" y="3536952"/>
            <a:ext cx="7596551" cy="1584324"/>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48539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7C5C55B8-94AA-437A-B2D3-92229F4A58E2}" type="datetime1">
              <a:rPr lang="zh-CN" altLang="en-US"/>
              <a:pPr>
                <a:defRPr/>
              </a:pPr>
              <a:t>2021/3/11</a:t>
            </a:fld>
            <a:endParaRPr lang="zh-CN" altLang="en-US"/>
          </a:p>
        </p:txBody>
      </p:sp>
      <p:sp>
        <p:nvSpPr>
          <p:cNvPr id="13312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273D9553-63E5-42B2-BD07-8811F4EA86B8}" type="slidenum">
              <a:rPr lang="zh-CN" altLang="en-US" sz="1000">
                <a:solidFill>
                  <a:srgbClr val="9B9A98"/>
                </a:solidFill>
              </a:rPr>
              <a:pPr>
                <a:spcBef>
                  <a:spcPct val="0"/>
                </a:spcBef>
                <a:buClrTx/>
                <a:buSzTx/>
                <a:buFontTx/>
                <a:buNone/>
              </a:pPr>
              <a:t>31</a:t>
            </a:fld>
            <a:endParaRPr lang="zh-CN" altLang="en-US" sz="1000">
              <a:solidFill>
                <a:srgbClr val="9B9A98"/>
              </a:solidFill>
            </a:endParaRPr>
          </a:p>
        </p:txBody>
      </p:sp>
      <p:sp>
        <p:nvSpPr>
          <p:cNvPr id="439299" name="Rectangle 3"/>
          <p:cNvSpPr>
            <a:spLocks noChangeArrowheads="1"/>
          </p:cNvSpPr>
          <p:nvPr/>
        </p:nvSpPr>
        <p:spPr bwMode="auto">
          <a:xfrm>
            <a:off x="1778001" y="1649413"/>
            <a:ext cx="8875713" cy="4293483"/>
          </a:xfrm>
          <a:prstGeom prst="rect">
            <a:avLst/>
          </a:prstGeom>
          <a:noFill/>
          <a:ln w="9525">
            <a:noFill/>
            <a:miter lim="800000"/>
            <a:headEnd/>
            <a:tailEnd/>
          </a:ln>
          <a:effectLst/>
        </p:spPr>
        <p:txBody>
          <a:bodyPr>
            <a:spAutoFit/>
          </a:bodyPr>
          <a:lstStyle/>
          <a:p>
            <a:pPr algn="just" eaLnBrk="1" hangingPunct="1">
              <a:lnSpc>
                <a:spcPct val="140000"/>
              </a:lnSpc>
              <a:defRPr/>
            </a:pPr>
            <a:r>
              <a:rPr lang="zh-CN" altLang="en-US" sz="2600" b="1" dirty="0" smtClean="0">
                <a:latin typeface="Times New Roman" pitchFamily="18" charset="0"/>
                <a:ea typeface="楷体_GB2312" pitchFamily="49" charset="-122"/>
              </a:rPr>
              <a:t>具体</a:t>
            </a:r>
            <a:r>
              <a:rPr lang="zh-CN" altLang="en-US" sz="2600" b="1" dirty="0">
                <a:latin typeface="Times New Roman" pitchFamily="18" charset="0"/>
                <a:ea typeface="楷体_GB2312" pitchFamily="49" charset="-122"/>
              </a:rPr>
              <a:t>可采用两种途径来解决文法二义性问题。 </a:t>
            </a:r>
          </a:p>
          <a:p>
            <a:pPr eaLnBrk="1" hangingPunct="1">
              <a:lnSpc>
                <a:spcPct val="130000"/>
              </a:lnSpc>
              <a:defRPr/>
            </a:pPr>
            <a:r>
              <a:rPr lang="zh-CN" altLang="en-US" sz="2600" b="1" dirty="0">
                <a:solidFill>
                  <a:srgbClr val="FFFF00"/>
                </a:solidFill>
                <a:latin typeface="Times New Roman" pitchFamily="18" charset="0"/>
                <a:ea typeface="楷体_GB2312" pitchFamily="49" charset="-122"/>
              </a:rPr>
              <a:t> </a:t>
            </a:r>
            <a:r>
              <a:rPr lang="en-US" altLang="zh-CN" sz="2600" b="1" dirty="0">
                <a:solidFill>
                  <a:srgbClr val="FFC000"/>
                </a:solidFill>
                <a:latin typeface="Times New Roman" pitchFamily="18" charset="0"/>
                <a:ea typeface="楷体_GB2312" pitchFamily="49" charset="-122"/>
              </a:rPr>
              <a:t>1</a:t>
            </a:r>
            <a:r>
              <a:rPr lang="zh-CN" altLang="en-US" sz="2600" b="1" dirty="0">
                <a:solidFill>
                  <a:srgbClr val="FFC000"/>
                </a:solidFill>
                <a:latin typeface="Times New Roman" pitchFamily="18" charset="0"/>
                <a:ea typeface="楷体_GB2312" pitchFamily="49" charset="-122"/>
              </a:rPr>
              <a:t>）在语义上加些限制</a:t>
            </a:r>
            <a:r>
              <a:rPr lang="zh-CN" altLang="en-US" sz="2600" b="1" dirty="0">
                <a:latin typeface="Times New Roman" pitchFamily="18" charset="0"/>
                <a:ea typeface="楷体_GB2312" pitchFamily="49" charset="-122"/>
              </a:rPr>
              <a:t>，或者加一些语法非形式规定 。</a:t>
            </a:r>
          </a:p>
          <a:p>
            <a:pPr eaLnBrk="1" hangingPunct="1">
              <a:lnSpc>
                <a:spcPct val="130000"/>
              </a:lnSpc>
              <a:defRPr/>
            </a:pPr>
            <a:r>
              <a:rPr lang="zh-CN" altLang="en-US" sz="2600" b="1" dirty="0">
                <a:latin typeface="Times New Roman" pitchFamily="18" charset="0"/>
                <a:ea typeface="楷体_GB2312" pitchFamily="49" charset="-122"/>
              </a:rPr>
              <a:t>       例如对于上例中</a:t>
            </a:r>
            <a:r>
              <a:rPr lang="en-US" altLang="zh-CN" sz="2600" b="1" dirty="0">
                <a:latin typeface="Times New Roman" pitchFamily="18" charset="0"/>
                <a:ea typeface="楷体_GB2312" pitchFamily="49" charset="-122"/>
              </a:rPr>
              <a:t>G[E]</a:t>
            </a:r>
            <a:r>
              <a:rPr lang="zh-CN" altLang="en-US" sz="2600" b="1" dirty="0">
                <a:latin typeface="Times New Roman" pitchFamily="18" charset="0"/>
                <a:ea typeface="楷体_GB2312" pitchFamily="49" charset="-122"/>
              </a:rPr>
              <a:t>文法，我们可以通过规定运算符之    </a:t>
            </a:r>
          </a:p>
          <a:p>
            <a:pPr eaLnBrk="1" hangingPunct="1">
              <a:lnSpc>
                <a:spcPct val="130000"/>
              </a:lnSpc>
              <a:defRPr/>
            </a:pPr>
            <a:r>
              <a:rPr lang="zh-CN" altLang="en-US" sz="2600" b="1" dirty="0">
                <a:latin typeface="Times New Roman" pitchFamily="18" charset="0"/>
                <a:ea typeface="楷体_GB2312" pitchFamily="49" charset="-122"/>
              </a:rPr>
              <a:t>       间的优先级来避免文法的二义性。又例如对于条件语句</a:t>
            </a:r>
          </a:p>
          <a:p>
            <a:pPr eaLnBrk="1" hangingPunct="1">
              <a:lnSpc>
                <a:spcPct val="130000"/>
              </a:lnSpc>
              <a:defRPr/>
            </a:pPr>
            <a:r>
              <a:rPr lang="zh-CN" altLang="en-US" sz="2600" b="1" dirty="0">
                <a:latin typeface="Times New Roman" pitchFamily="18" charset="0"/>
                <a:ea typeface="楷体_GB2312" pitchFamily="49" charset="-122"/>
              </a:rPr>
              <a:t>       文法</a:t>
            </a:r>
            <a:r>
              <a:rPr lang="en-US" altLang="zh-CN" sz="2600" b="1" dirty="0">
                <a:latin typeface="Times New Roman" pitchFamily="18" charset="0"/>
                <a:ea typeface="楷体_GB2312" pitchFamily="49" charset="-122"/>
              </a:rPr>
              <a:t>G[C]</a:t>
            </a:r>
            <a:r>
              <a:rPr lang="zh-CN" altLang="en-US" sz="2600" b="1" dirty="0">
                <a:latin typeface="Times New Roman" pitchFamily="18" charset="0"/>
                <a:ea typeface="楷体_GB2312" pitchFamily="49" charset="-122"/>
              </a:rPr>
              <a:t>，我们可以规定</a:t>
            </a:r>
            <a:r>
              <a:rPr lang="en-US" altLang="zh-CN" sz="2600" b="1" dirty="0">
                <a:latin typeface="Times New Roman" pitchFamily="18" charset="0"/>
                <a:ea typeface="楷体_GB2312" pitchFamily="49" charset="-122"/>
              </a:rPr>
              <a:t>else</a:t>
            </a:r>
            <a:r>
              <a:rPr lang="zh-CN" altLang="en-US" sz="2600" b="1" dirty="0">
                <a:latin typeface="Times New Roman" pitchFamily="18" charset="0"/>
                <a:ea typeface="楷体_GB2312" pitchFamily="49" charset="-122"/>
              </a:rPr>
              <a:t>永远与最靠近它前面一个</a:t>
            </a:r>
          </a:p>
          <a:p>
            <a:pPr eaLnBrk="1" hangingPunct="1">
              <a:lnSpc>
                <a:spcPct val="130000"/>
              </a:lnSpc>
              <a:defRPr/>
            </a:pPr>
            <a:r>
              <a:rPr lang="zh-CN" altLang="en-US" sz="2600" b="1" dirty="0">
                <a:latin typeface="Times New Roman" pitchFamily="18" charset="0"/>
                <a:ea typeface="楷体_GB2312" pitchFamily="49" charset="-122"/>
              </a:rPr>
              <a:t>       尚未匹配</a:t>
            </a:r>
            <a:r>
              <a:rPr lang="en-US" altLang="zh-CN" sz="2600" b="1" dirty="0">
                <a:latin typeface="Times New Roman" pitchFamily="18" charset="0"/>
                <a:ea typeface="楷体_GB2312" pitchFamily="49" charset="-122"/>
              </a:rPr>
              <a:t>then</a:t>
            </a:r>
            <a:r>
              <a:rPr lang="zh-CN" altLang="en-US" sz="2600" b="1" dirty="0">
                <a:latin typeface="Times New Roman" pitchFamily="18" charset="0"/>
                <a:ea typeface="楷体_GB2312" pitchFamily="49" charset="-122"/>
              </a:rPr>
              <a:t>配对，这样就避免文法二义性 。</a:t>
            </a:r>
          </a:p>
          <a:p>
            <a:pPr eaLnBrk="1" hangingPunct="1">
              <a:lnSpc>
                <a:spcPct val="130000"/>
              </a:lnSpc>
              <a:defRPr/>
            </a:pPr>
            <a:r>
              <a:rPr lang="en-US" altLang="zh-CN" sz="2600" b="1" dirty="0">
                <a:solidFill>
                  <a:srgbClr val="FFC000"/>
                </a:solidFill>
                <a:latin typeface="Times New Roman" pitchFamily="18" charset="0"/>
                <a:ea typeface="楷体_GB2312" pitchFamily="49" charset="-122"/>
              </a:rPr>
              <a:t>2</a:t>
            </a:r>
            <a:r>
              <a:rPr lang="zh-CN" altLang="en-US" sz="2600" b="1" dirty="0">
                <a:solidFill>
                  <a:srgbClr val="FFC000"/>
                </a:solidFill>
                <a:latin typeface="Times New Roman" pitchFamily="18" charset="0"/>
                <a:ea typeface="楷体_GB2312" pitchFamily="49" charset="-122"/>
              </a:rPr>
              <a:t>）</a:t>
            </a:r>
            <a:r>
              <a:rPr lang="zh-CN" altLang="en-US" sz="2600" b="1" dirty="0">
                <a:latin typeface="Times New Roman" pitchFamily="18" charset="0"/>
                <a:ea typeface="楷体_GB2312" pitchFamily="49" charset="-122"/>
              </a:rPr>
              <a:t>对原二义性文法</a:t>
            </a:r>
            <a:r>
              <a:rPr lang="zh-CN" altLang="en-US" sz="2600" b="1" dirty="0">
                <a:solidFill>
                  <a:srgbClr val="FFC000"/>
                </a:solidFill>
                <a:latin typeface="Times New Roman" pitchFamily="18" charset="0"/>
                <a:ea typeface="楷体_GB2312" pitchFamily="49" charset="-122"/>
              </a:rPr>
              <a:t>加上一定条件</a:t>
            </a:r>
            <a:r>
              <a:rPr lang="zh-CN" altLang="en-US" sz="2600" b="1" dirty="0">
                <a:latin typeface="Times New Roman" pitchFamily="18" charset="0"/>
                <a:ea typeface="楷体_GB2312" pitchFamily="49" charset="-122"/>
              </a:rPr>
              <a:t>，将其改造成一个等价的  </a:t>
            </a:r>
          </a:p>
          <a:p>
            <a:pPr eaLnBrk="1" hangingPunct="1">
              <a:lnSpc>
                <a:spcPct val="130000"/>
              </a:lnSpc>
              <a:defRPr/>
            </a:pPr>
            <a:r>
              <a:rPr lang="zh-CN" altLang="en-US" sz="2600" b="1" dirty="0">
                <a:latin typeface="Times New Roman" pitchFamily="18" charset="0"/>
                <a:ea typeface="楷体_GB2312" pitchFamily="49" charset="-122"/>
              </a:rPr>
              <a:t>      非二义性文法。</a:t>
            </a:r>
          </a:p>
        </p:txBody>
      </p:sp>
      <p:sp>
        <p:nvSpPr>
          <p:cNvPr id="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10</a:t>
            </a:r>
            <a:r>
              <a:rPr lang="zh-CN" altLang="en-US" sz="2800" b="1" dirty="0" smtClean="0">
                <a:solidFill>
                  <a:srgbClr val="FFC000"/>
                </a:solidFill>
                <a:latin typeface="Times New Roman" pitchFamily="18" charset="0"/>
                <a:ea typeface="黑体" pitchFamily="2" charset="-122"/>
              </a:rPr>
              <a:t>、文法的二义性</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412857852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日期占位符 9"/>
          <p:cNvSpPr>
            <a:spLocks noGrp="1"/>
          </p:cNvSpPr>
          <p:nvPr>
            <p:ph type="dt" sz="quarter" idx="10"/>
          </p:nvPr>
        </p:nvSpPr>
        <p:spPr/>
        <p:txBody>
          <a:bodyPr/>
          <a:lstStyle/>
          <a:p>
            <a:pPr>
              <a:defRPr/>
            </a:pPr>
            <a:fld id="{96847814-E7DF-49CC-A094-879F3EE1CEFE}" type="datetime1">
              <a:rPr lang="zh-CN" altLang="en-US"/>
              <a:pPr>
                <a:defRPr/>
              </a:pPr>
              <a:t>2021/3/11</a:t>
            </a:fld>
            <a:endParaRPr lang="zh-CN" altLang="en-US"/>
          </a:p>
        </p:txBody>
      </p:sp>
      <p:sp>
        <p:nvSpPr>
          <p:cNvPr id="13414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92E26BCB-6253-4D13-AA01-1265E3D8844A}" type="slidenum">
              <a:rPr lang="zh-CN" altLang="en-US" sz="1000">
                <a:solidFill>
                  <a:srgbClr val="9B9A98"/>
                </a:solidFill>
              </a:rPr>
              <a:pPr>
                <a:spcBef>
                  <a:spcPct val="0"/>
                </a:spcBef>
                <a:buClrTx/>
                <a:buSzTx/>
                <a:buFontTx/>
                <a:buNone/>
              </a:pPr>
              <a:t>32</a:t>
            </a:fld>
            <a:endParaRPr lang="zh-CN" altLang="en-US" sz="1000">
              <a:solidFill>
                <a:srgbClr val="9B9A98"/>
              </a:solidFill>
            </a:endParaRPr>
          </a:p>
        </p:txBody>
      </p:sp>
      <p:sp>
        <p:nvSpPr>
          <p:cNvPr id="440324" name="Rectangle 4"/>
          <p:cNvSpPr>
            <a:spLocks noChangeArrowheads="1"/>
          </p:cNvSpPr>
          <p:nvPr/>
        </p:nvSpPr>
        <p:spPr bwMode="auto">
          <a:xfrm>
            <a:off x="875223" y="1740386"/>
            <a:ext cx="8543925" cy="2913063"/>
          </a:xfrm>
          <a:prstGeom prst="rect">
            <a:avLst/>
          </a:prstGeom>
          <a:noFill/>
          <a:ln w="9525">
            <a:noFill/>
            <a:miter lim="800000"/>
            <a:headEnd/>
            <a:tailEnd/>
          </a:ln>
          <a:effectLst/>
        </p:spPr>
        <p:txBody>
          <a:bodyPr>
            <a:spAutoFit/>
          </a:bodyPr>
          <a:lstStyle/>
          <a:p>
            <a:pPr algn="just" eaLnBrk="1" hangingPunct="1">
              <a:lnSpc>
                <a:spcPct val="120000"/>
              </a:lnSpc>
              <a:spcBef>
                <a:spcPct val="20000"/>
              </a:spcBef>
              <a:buClr>
                <a:schemeClr val="hlink"/>
              </a:buClr>
              <a:buSzPct val="80000"/>
              <a:buFont typeface="Wingdings" pitchFamily="2" charset="2"/>
              <a:buNone/>
              <a:defRPr/>
            </a:pPr>
            <a:r>
              <a:rPr lang="zh-CN" altLang="en-US" sz="2800" b="1" dirty="0">
                <a:effectLst>
                  <a:outerShdw blurRad="38100" dist="38100" dir="2700000" algn="tl">
                    <a:srgbClr val="000000"/>
                  </a:outerShdw>
                </a:effectLst>
                <a:latin typeface="Times New Roman" pitchFamily="18" charset="0"/>
              </a:rPr>
              <a:t>        </a:t>
            </a:r>
            <a:r>
              <a:rPr lang="zh-CN" altLang="en-US" sz="2800" b="1" dirty="0">
                <a:latin typeface="Times New Roman" pitchFamily="18" charset="0"/>
              </a:rPr>
              <a:t>例如对于上述</a:t>
            </a:r>
            <a:r>
              <a:rPr lang="en-US" altLang="zh-CN" sz="2800" b="1" dirty="0">
                <a:latin typeface="Times New Roman" pitchFamily="18" charset="0"/>
              </a:rPr>
              <a:t>G[E]</a:t>
            </a:r>
            <a:r>
              <a:rPr lang="zh-CN" altLang="en-US" sz="2800" b="1" dirty="0">
                <a:latin typeface="Times New Roman" pitchFamily="18" charset="0"/>
              </a:rPr>
              <a:t>文法可以构造出一个无二义性文法</a:t>
            </a:r>
            <a:r>
              <a:rPr lang="en-US" altLang="zh-CN" sz="2800" b="1" dirty="0">
                <a:latin typeface="Times New Roman" pitchFamily="18" charset="0"/>
              </a:rPr>
              <a:t>G‘[E]</a:t>
            </a:r>
            <a:r>
              <a:rPr lang="zh-CN" altLang="en-US" sz="2800" b="1" dirty="0">
                <a:latin typeface="Times New Roman" pitchFamily="18" charset="0"/>
              </a:rPr>
              <a:t>。</a:t>
            </a:r>
          </a:p>
          <a:p>
            <a:pPr algn="just" eaLnBrk="1" hangingPunct="1">
              <a:lnSpc>
                <a:spcPct val="120000"/>
              </a:lnSpc>
              <a:spcBef>
                <a:spcPct val="20000"/>
              </a:spcBef>
              <a:buClr>
                <a:schemeClr val="hlink"/>
              </a:buClr>
              <a:buSzPct val="80000"/>
              <a:buFont typeface="Wingdings" pitchFamily="2" charset="2"/>
              <a:buNone/>
              <a:defRPr/>
            </a:pPr>
            <a:r>
              <a:rPr lang="zh-CN" altLang="en-US" sz="2800" b="1" dirty="0">
                <a:latin typeface="Times New Roman" pitchFamily="18" charset="0"/>
              </a:rPr>
              <a:t>即</a:t>
            </a:r>
            <a:r>
              <a:rPr lang="en-US" altLang="zh-CN" sz="2800" b="1" dirty="0">
                <a:latin typeface="Times New Roman" pitchFamily="18" charset="0"/>
              </a:rPr>
              <a:t>E∷=T|E+T         </a:t>
            </a:r>
          </a:p>
          <a:p>
            <a:pPr algn="just" eaLnBrk="1" hangingPunct="1">
              <a:lnSpc>
                <a:spcPct val="120000"/>
              </a:lnSpc>
              <a:spcBef>
                <a:spcPct val="20000"/>
              </a:spcBef>
              <a:buClr>
                <a:schemeClr val="hlink"/>
              </a:buClr>
              <a:buSzPct val="80000"/>
              <a:buFont typeface="Wingdings" pitchFamily="2" charset="2"/>
              <a:buNone/>
              <a:defRPr/>
            </a:pPr>
            <a:r>
              <a:rPr lang="en-US" altLang="zh-CN" sz="2800" b="1" dirty="0">
                <a:latin typeface="Times New Roman" pitchFamily="18" charset="0"/>
              </a:rPr>
              <a:t>        T∷=F|T*F         </a:t>
            </a:r>
          </a:p>
          <a:p>
            <a:pPr algn="just" eaLnBrk="1" hangingPunct="1">
              <a:lnSpc>
                <a:spcPct val="120000"/>
              </a:lnSpc>
              <a:spcBef>
                <a:spcPct val="20000"/>
              </a:spcBef>
              <a:buClr>
                <a:schemeClr val="hlink"/>
              </a:buClr>
              <a:buSzPct val="80000"/>
              <a:buFont typeface="Wingdings" pitchFamily="2" charset="2"/>
              <a:buNone/>
              <a:defRPr/>
            </a:pPr>
            <a:r>
              <a:rPr lang="en-US" altLang="zh-CN" sz="2800" b="1" dirty="0">
                <a:latin typeface="Times New Roman" pitchFamily="18" charset="0"/>
              </a:rPr>
              <a:t>        F∷=(E)|</a:t>
            </a:r>
            <a:r>
              <a:rPr lang="en-US" altLang="zh-CN" sz="2800" b="1" dirty="0" err="1">
                <a:latin typeface="Times New Roman" pitchFamily="18" charset="0"/>
              </a:rPr>
              <a:t>i</a:t>
            </a:r>
            <a:r>
              <a:rPr lang="en-US" altLang="zh-CN" sz="2800" b="1" dirty="0">
                <a:latin typeface="Times New Roman" pitchFamily="18" charset="0"/>
              </a:rPr>
              <a:t></a:t>
            </a:r>
          </a:p>
        </p:txBody>
      </p:sp>
      <p:grpSp>
        <p:nvGrpSpPr>
          <p:cNvPr id="134150" name="Group 5"/>
          <p:cNvGrpSpPr>
            <a:grpSpLocks/>
          </p:cNvGrpSpPr>
          <p:nvPr/>
        </p:nvGrpSpPr>
        <p:grpSpPr bwMode="auto">
          <a:xfrm>
            <a:off x="7675574" y="2373312"/>
            <a:ext cx="3892550" cy="4165600"/>
            <a:chOff x="1565" y="1298"/>
            <a:chExt cx="2132" cy="2425"/>
          </a:xfrm>
        </p:grpSpPr>
        <p:sp>
          <p:nvSpPr>
            <p:cNvPr id="440326" name="Text Box 6"/>
            <p:cNvSpPr txBox="1">
              <a:spLocks noChangeArrowheads="1"/>
            </p:cNvSpPr>
            <p:nvPr/>
          </p:nvSpPr>
          <p:spPr bwMode="auto">
            <a:xfrm>
              <a:off x="2109" y="1298"/>
              <a:ext cx="408" cy="30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E</a:t>
              </a:r>
            </a:p>
          </p:txBody>
        </p:sp>
        <p:sp>
          <p:nvSpPr>
            <p:cNvPr id="440327" name="Text Box 7"/>
            <p:cNvSpPr txBox="1">
              <a:spLocks noChangeArrowheads="1"/>
            </p:cNvSpPr>
            <p:nvPr/>
          </p:nvSpPr>
          <p:spPr bwMode="auto">
            <a:xfrm>
              <a:off x="1565" y="1797"/>
              <a:ext cx="408" cy="30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E</a:t>
              </a:r>
            </a:p>
          </p:txBody>
        </p:sp>
        <p:sp>
          <p:nvSpPr>
            <p:cNvPr id="440328" name="Text Box 8"/>
            <p:cNvSpPr txBox="1">
              <a:spLocks noChangeArrowheads="1"/>
            </p:cNvSpPr>
            <p:nvPr/>
          </p:nvSpPr>
          <p:spPr bwMode="auto">
            <a:xfrm>
              <a:off x="2109" y="1797"/>
              <a:ext cx="408" cy="30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t>
              </a:r>
            </a:p>
          </p:txBody>
        </p:sp>
        <p:sp>
          <p:nvSpPr>
            <p:cNvPr id="440329" name="Text Box 9"/>
            <p:cNvSpPr txBox="1">
              <a:spLocks noChangeArrowheads="1"/>
            </p:cNvSpPr>
            <p:nvPr/>
          </p:nvSpPr>
          <p:spPr bwMode="auto">
            <a:xfrm>
              <a:off x="2699" y="1797"/>
              <a:ext cx="408" cy="30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T</a:t>
              </a:r>
            </a:p>
          </p:txBody>
        </p:sp>
        <p:sp>
          <p:nvSpPr>
            <p:cNvPr id="440330" name="Text Box 10"/>
            <p:cNvSpPr txBox="1">
              <a:spLocks noChangeArrowheads="1"/>
            </p:cNvSpPr>
            <p:nvPr/>
          </p:nvSpPr>
          <p:spPr bwMode="auto">
            <a:xfrm>
              <a:off x="1565" y="2342"/>
              <a:ext cx="408" cy="30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T</a:t>
              </a:r>
            </a:p>
          </p:txBody>
        </p:sp>
        <p:sp>
          <p:nvSpPr>
            <p:cNvPr id="440331" name="Text Box 11"/>
            <p:cNvSpPr txBox="1">
              <a:spLocks noChangeArrowheads="1"/>
            </p:cNvSpPr>
            <p:nvPr/>
          </p:nvSpPr>
          <p:spPr bwMode="auto">
            <a:xfrm>
              <a:off x="1565" y="2877"/>
              <a:ext cx="408" cy="30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F</a:t>
              </a:r>
            </a:p>
          </p:txBody>
        </p:sp>
        <p:sp>
          <p:nvSpPr>
            <p:cNvPr id="440332" name="Text Box 12"/>
            <p:cNvSpPr txBox="1">
              <a:spLocks noChangeArrowheads="1"/>
            </p:cNvSpPr>
            <p:nvPr/>
          </p:nvSpPr>
          <p:spPr bwMode="auto">
            <a:xfrm>
              <a:off x="1610" y="3421"/>
              <a:ext cx="408" cy="30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i</a:t>
              </a:r>
            </a:p>
          </p:txBody>
        </p:sp>
        <p:sp>
          <p:nvSpPr>
            <p:cNvPr id="440333" name="Text Box 13"/>
            <p:cNvSpPr txBox="1">
              <a:spLocks noChangeArrowheads="1"/>
            </p:cNvSpPr>
            <p:nvPr/>
          </p:nvSpPr>
          <p:spPr bwMode="auto">
            <a:xfrm>
              <a:off x="2291" y="2342"/>
              <a:ext cx="408" cy="30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T</a:t>
              </a:r>
            </a:p>
          </p:txBody>
        </p:sp>
        <p:sp>
          <p:nvSpPr>
            <p:cNvPr id="440334" name="Text Box 14"/>
            <p:cNvSpPr txBox="1">
              <a:spLocks noChangeArrowheads="1"/>
            </p:cNvSpPr>
            <p:nvPr/>
          </p:nvSpPr>
          <p:spPr bwMode="auto">
            <a:xfrm>
              <a:off x="3243" y="2342"/>
              <a:ext cx="408" cy="30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F</a:t>
              </a:r>
            </a:p>
          </p:txBody>
        </p:sp>
        <p:sp>
          <p:nvSpPr>
            <p:cNvPr id="440335" name="Text Box 15"/>
            <p:cNvSpPr txBox="1">
              <a:spLocks noChangeArrowheads="1"/>
            </p:cNvSpPr>
            <p:nvPr/>
          </p:nvSpPr>
          <p:spPr bwMode="auto">
            <a:xfrm>
              <a:off x="2336" y="2886"/>
              <a:ext cx="408" cy="30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F</a:t>
              </a:r>
            </a:p>
          </p:txBody>
        </p:sp>
        <p:sp>
          <p:nvSpPr>
            <p:cNvPr id="440336" name="Text Box 16"/>
            <p:cNvSpPr txBox="1">
              <a:spLocks noChangeArrowheads="1"/>
            </p:cNvSpPr>
            <p:nvPr/>
          </p:nvSpPr>
          <p:spPr bwMode="auto">
            <a:xfrm>
              <a:off x="2336" y="3421"/>
              <a:ext cx="408" cy="30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i</a:t>
              </a:r>
            </a:p>
          </p:txBody>
        </p:sp>
        <p:sp>
          <p:nvSpPr>
            <p:cNvPr id="440337" name="Text Box 17"/>
            <p:cNvSpPr txBox="1">
              <a:spLocks noChangeArrowheads="1"/>
            </p:cNvSpPr>
            <p:nvPr/>
          </p:nvSpPr>
          <p:spPr bwMode="auto">
            <a:xfrm>
              <a:off x="3289" y="2877"/>
              <a:ext cx="408" cy="305"/>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i</a:t>
              </a:r>
            </a:p>
          </p:txBody>
        </p:sp>
        <p:sp>
          <p:nvSpPr>
            <p:cNvPr id="134164" name="Line 18"/>
            <p:cNvSpPr>
              <a:spLocks noChangeShapeType="1"/>
            </p:cNvSpPr>
            <p:nvPr/>
          </p:nvSpPr>
          <p:spPr bwMode="auto">
            <a:xfrm>
              <a:off x="2835" y="2070"/>
              <a:ext cx="0" cy="272"/>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40339" name="Text Box 19"/>
            <p:cNvSpPr txBox="1">
              <a:spLocks noChangeArrowheads="1"/>
            </p:cNvSpPr>
            <p:nvPr/>
          </p:nvSpPr>
          <p:spPr bwMode="auto">
            <a:xfrm>
              <a:off x="2744" y="2342"/>
              <a:ext cx="408" cy="30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zh-CN" altLang="en-US" sz="2800" b="1">
                  <a:effectLst>
                    <a:outerShdw blurRad="38100" dist="38100" dir="2700000" algn="tl">
                      <a:srgbClr val="000000"/>
                    </a:outerShdw>
                  </a:effectLst>
                </a:rPr>
                <a:t>*</a:t>
              </a:r>
            </a:p>
          </p:txBody>
        </p:sp>
        <p:sp>
          <p:nvSpPr>
            <p:cNvPr id="134166" name="Line 20"/>
            <p:cNvSpPr>
              <a:spLocks noChangeShapeType="1"/>
            </p:cNvSpPr>
            <p:nvPr/>
          </p:nvSpPr>
          <p:spPr bwMode="auto">
            <a:xfrm>
              <a:off x="3334" y="2614"/>
              <a:ext cx="0" cy="317"/>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4167" name="Line 21"/>
            <p:cNvSpPr>
              <a:spLocks noChangeShapeType="1"/>
            </p:cNvSpPr>
            <p:nvPr/>
          </p:nvSpPr>
          <p:spPr bwMode="auto">
            <a:xfrm>
              <a:off x="2427" y="2614"/>
              <a:ext cx="0" cy="317"/>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4168" name="Line 22"/>
            <p:cNvSpPr>
              <a:spLocks noChangeShapeType="1"/>
            </p:cNvSpPr>
            <p:nvPr/>
          </p:nvSpPr>
          <p:spPr bwMode="auto">
            <a:xfrm>
              <a:off x="1701" y="2614"/>
              <a:ext cx="0" cy="317"/>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4169" name="Line 23"/>
            <p:cNvSpPr>
              <a:spLocks noChangeShapeType="1"/>
            </p:cNvSpPr>
            <p:nvPr/>
          </p:nvSpPr>
          <p:spPr bwMode="auto">
            <a:xfrm>
              <a:off x="2245" y="1571"/>
              <a:ext cx="0" cy="317"/>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4170" name="Line 24"/>
            <p:cNvSpPr>
              <a:spLocks noChangeShapeType="1"/>
            </p:cNvSpPr>
            <p:nvPr/>
          </p:nvSpPr>
          <p:spPr bwMode="auto">
            <a:xfrm>
              <a:off x="2427" y="3159"/>
              <a:ext cx="0" cy="317"/>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4171" name="Line 25"/>
            <p:cNvSpPr>
              <a:spLocks noChangeShapeType="1"/>
            </p:cNvSpPr>
            <p:nvPr/>
          </p:nvSpPr>
          <p:spPr bwMode="auto">
            <a:xfrm>
              <a:off x="1701" y="3159"/>
              <a:ext cx="0" cy="317"/>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4172" name="Line 26"/>
            <p:cNvSpPr>
              <a:spLocks noChangeShapeType="1"/>
            </p:cNvSpPr>
            <p:nvPr/>
          </p:nvSpPr>
          <p:spPr bwMode="auto">
            <a:xfrm flipH="1">
              <a:off x="1792" y="1571"/>
              <a:ext cx="317" cy="226"/>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4173" name="Line 27"/>
            <p:cNvSpPr>
              <a:spLocks noChangeShapeType="1"/>
            </p:cNvSpPr>
            <p:nvPr/>
          </p:nvSpPr>
          <p:spPr bwMode="auto">
            <a:xfrm>
              <a:off x="2336" y="1571"/>
              <a:ext cx="408" cy="226"/>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4174" name="Line 28"/>
            <p:cNvSpPr>
              <a:spLocks noChangeShapeType="1"/>
            </p:cNvSpPr>
            <p:nvPr/>
          </p:nvSpPr>
          <p:spPr bwMode="auto">
            <a:xfrm>
              <a:off x="1701" y="2024"/>
              <a:ext cx="0" cy="363"/>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4175" name="Line 29"/>
            <p:cNvSpPr>
              <a:spLocks noChangeShapeType="1"/>
            </p:cNvSpPr>
            <p:nvPr/>
          </p:nvSpPr>
          <p:spPr bwMode="auto">
            <a:xfrm flipH="1">
              <a:off x="2427" y="2024"/>
              <a:ext cx="317" cy="363"/>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4176" name="Line 30"/>
            <p:cNvSpPr>
              <a:spLocks noChangeShapeType="1"/>
            </p:cNvSpPr>
            <p:nvPr/>
          </p:nvSpPr>
          <p:spPr bwMode="auto">
            <a:xfrm>
              <a:off x="2971" y="2024"/>
              <a:ext cx="363" cy="363"/>
            </a:xfrm>
            <a:prstGeom prst="line">
              <a:avLst/>
            </a:prstGeom>
            <a:noFill/>
            <a:ln w="254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grpSp>
      <p:sp>
        <p:nvSpPr>
          <p:cNvPr id="440351" name="Rectangle 31"/>
          <p:cNvSpPr>
            <a:spLocks noChangeArrowheads="1"/>
          </p:cNvSpPr>
          <p:nvPr/>
        </p:nvSpPr>
        <p:spPr bwMode="auto">
          <a:xfrm>
            <a:off x="717658" y="4769597"/>
            <a:ext cx="5266297" cy="1076961"/>
          </a:xfrm>
          <a:prstGeom prst="rect">
            <a:avLst/>
          </a:prstGeom>
          <a:noFill/>
          <a:ln w="9525">
            <a:noFill/>
            <a:miter lim="800000"/>
            <a:headEnd/>
            <a:tailEnd/>
          </a:ln>
          <a:effectLst/>
        </p:spPr>
        <p:txBody>
          <a:bodyPr wrap="square">
            <a:spAutoFit/>
          </a:bodyPr>
          <a:lstStyle/>
          <a:p>
            <a:pPr eaLnBrk="1" hangingPunct="1">
              <a:lnSpc>
                <a:spcPct val="120000"/>
              </a:lnSpc>
              <a:spcBef>
                <a:spcPct val="20000"/>
              </a:spcBef>
              <a:buClr>
                <a:schemeClr val="hlink"/>
              </a:buClr>
              <a:buSzPct val="80000"/>
              <a:buFont typeface="Wingdings" pitchFamily="2" charset="2"/>
              <a:buNone/>
              <a:defRPr/>
            </a:pPr>
            <a:r>
              <a:rPr lang="zh-CN" altLang="en-US" sz="2800" b="1" dirty="0">
                <a:effectLst>
                  <a:outerShdw blurRad="38100" dist="38100" dir="2700000" algn="tl">
                    <a:srgbClr val="000000"/>
                  </a:outerShdw>
                </a:effectLst>
                <a:latin typeface="Times New Roman" pitchFamily="18" charset="0"/>
              </a:rPr>
              <a:t>        </a:t>
            </a:r>
            <a:r>
              <a:rPr lang="zh-CN" altLang="en-US" sz="2800" b="1" dirty="0">
                <a:latin typeface="Times New Roman" pitchFamily="18" charset="0"/>
              </a:rPr>
              <a:t>根据此文法，句子</a:t>
            </a:r>
            <a:r>
              <a:rPr lang="en-US" altLang="zh-CN" sz="2800" b="1" dirty="0" err="1">
                <a:latin typeface="Times New Roman" pitchFamily="18" charset="0"/>
              </a:rPr>
              <a:t>i+i</a:t>
            </a:r>
            <a:r>
              <a:rPr lang="en-US" altLang="zh-CN" sz="2800" b="1" dirty="0">
                <a:latin typeface="Times New Roman" pitchFamily="18" charset="0"/>
              </a:rPr>
              <a:t>*</a:t>
            </a:r>
            <a:r>
              <a:rPr lang="en-US" altLang="zh-CN" sz="2800" b="1" dirty="0" err="1">
                <a:latin typeface="Times New Roman" pitchFamily="18" charset="0"/>
              </a:rPr>
              <a:t>i</a:t>
            </a:r>
            <a:r>
              <a:rPr lang="en-US" altLang="zh-CN" sz="2800" b="1" dirty="0">
                <a:latin typeface="Times New Roman" pitchFamily="18" charset="0"/>
              </a:rPr>
              <a:t> </a:t>
            </a:r>
            <a:r>
              <a:rPr lang="zh-CN" altLang="en-US" sz="2800" b="1" dirty="0">
                <a:latin typeface="Times New Roman" pitchFamily="18" charset="0"/>
              </a:rPr>
              <a:t>只能构造出唯一的语法树，见右图</a:t>
            </a:r>
            <a:r>
              <a:rPr lang="en-US" altLang="zh-CN" sz="2800" b="1" dirty="0">
                <a:latin typeface="Times New Roman" pitchFamily="18" charset="0"/>
              </a:rPr>
              <a:t>:</a:t>
            </a:r>
          </a:p>
        </p:txBody>
      </p:sp>
      <p:sp>
        <p:nvSpPr>
          <p:cNvPr id="33"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10</a:t>
            </a:r>
            <a:r>
              <a:rPr lang="zh-CN" altLang="en-US" sz="2800" b="1" dirty="0" smtClean="0">
                <a:solidFill>
                  <a:srgbClr val="FFC000"/>
                </a:solidFill>
                <a:latin typeface="Times New Roman" pitchFamily="18" charset="0"/>
                <a:ea typeface="黑体" pitchFamily="2" charset="-122"/>
              </a:rPr>
              <a:t>、文法的二义性</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181866006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1CEC83BA-6B4C-4F82-B627-8AF192B0F3D1}" type="datetime1">
              <a:rPr lang="zh-CN" altLang="en-US"/>
              <a:pPr>
                <a:defRPr/>
              </a:pPr>
              <a:t>2021/3/11</a:t>
            </a:fld>
            <a:endParaRPr lang="zh-CN" altLang="en-US"/>
          </a:p>
        </p:txBody>
      </p:sp>
      <p:sp>
        <p:nvSpPr>
          <p:cNvPr id="13517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4C09F371-311C-4828-AB0D-2A7C5CC81B36}" type="slidenum">
              <a:rPr lang="zh-CN" altLang="en-US" sz="1000">
                <a:solidFill>
                  <a:srgbClr val="9B9A98"/>
                </a:solidFill>
              </a:rPr>
              <a:pPr>
                <a:spcBef>
                  <a:spcPct val="0"/>
                </a:spcBef>
                <a:buClrTx/>
                <a:buSzTx/>
                <a:buFontTx/>
                <a:buNone/>
              </a:pPr>
              <a:t>33</a:t>
            </a:fld>
            <a:endParaRPr lang="zh-CN" altLang="en-US" sz="1000">
              <a:solidFill>
                <a:srgbClr val="9B9A98"/>
              </a:solidFill>
            </a:endParaRPr>
          </a:p>
        </p:txBody>
      </p:sp>
      <p:sp>
        <p:nvSpPr>
          <p:cNvPr id="441347" name="Rectangle 3"/>
          <p:cNvSpPr>
            <a:spLocks noChangeArrowheads="1"/>
          </p:cNvSpPr>
          <p:nvPr/>
        </p:nvSpPr>
        <p:spPr bwMode="auto">
          <a:xfrm>
            <a:off x="1778000" y="1649413"/>
            <a:ext cx="8890000" cy="5397500"/>
          </a:xfrm>
          <a:prstGeom prst="rect">
            <a:avLst/>
          </a:prstGeom>
          <a:noFill/>
          <a:ln w="9525">
            <a:noFill/>
            <a:miter lim="800000"/>
            <a:headEnd/>
            <a:tailEnd/>
          </a:ln>
          <a:effectLst/>
        </p:spPr>
        <p:txBody>
          <a:bodyPr>
            <a:spAutoFit/>
          </a:bodyPr>
          <a:lstStyle/>
          <a:p>
            <a:pPr algn="just" eaLnBrk="1" hangingPunct="1">
              <a:lnSpc>
                <a:spcPct val="140000"/>
              </a:lnSpc>
              <a:defRPr/>
            </a:pPr>
            <a:r>
              <a:rPr lang="zh-CN" altLang="en-US" sz="2800" b="1" dirty="0" smtClean="0">
                <a:solidFill>
                  <a:srgbClr val="FFC000"/>
                </a:solidFill>
                <a:latin typeface="Times New Roman" pitchFamily="18" charset="0"/>
                <a:ea typeface="楷体_GB2312" pitchFamily="49" charset="-122"/>
              </a:rPr>
              <a:t>文法</a:t>
            </a:r>
            <a:r>
              <a:rPr lang="zh-CN" altLang="en-US" sz="2800" b="1" dirty="0">
                <a:solidFill>
                  <a:srgbClr val="FFC000"/>
                </a:solidFill>
                <a:latin typeface="Times New Roman" pitchFamily="18" charset="0"/>
                <a:ea typeface="楷体_GB2312" pitchFamily="49" charset="-122"/>
              </a:rPr>
              <a:t>二义性的几点说明</a:t>
            </a:r>
          </a:p>
          <a:p>
            <a:pPr algn="just" eaLnBrk="1" hangingPunct="1">
              <a:lnSpc>
                <a:spcPct val="150000"/>
              </a:lnSpc>
              <a:defRPr/>
            </a:pPr>
            <a:r>
              <a:rPr lang="en-US" altLang="zh-CN" sz="2300" b="1" dirty="0">
                <a:latin typeface="Times New Roman" pitchFamily="18" charset="0"/>
                <a:ea typeface="楷体_GB2312" pitchFamily="49" charset="-122"/>
              </a:rPr>
              <a:t>1</a:t>
            </a:r>
            <a:r>
              <a:rPr lang="zh-CN" altLang="en-US" sz="2300" b="1" dirty="0">
                <a:latin typeface="Times New Roman" pitchFamily="18" charset="0"/>
                <a:ea typeface="楷体_GB2312" pitchFamily="49" charset="-122"/>
              </a:rPr>
              <a:t>）业已证明，</a:t>
            </a:r>
            <a:r>
              <a:rPr lang="zh-CN" altLang="en-US" sz="2300" b="1" dirty="0">
                <a:solidFill>
                  <a:srgbClr val="FFC000"/>
                </a:solidFill>
                <a:latin typeface="Times New Roman" pitchFamily="18" charset="0"/>
                <a:ea typeface="楷体_GB2312" pitchFamily="49" charset="-122"/>
              </a:rPr>
              <a:t>文法的二义性是不可判定的</a:t>
            </a:r>
            <a:r>
              <a:rPr lang="zh-CN" altLang="en-US" sz="2300" b="1" dirty="0">
                <a:latin typeface="Times New Roman" pitchFamily="18" charset="0"/>
                <a:ea typeface="楷体_GB2312" pitchFamily="49" charset="-122"/>
              </a:rPr>
              <a:t>，即不存在一种算   </a:t>
            </a:r>
          </a:p>
          <a:p>
            <a:pPr algn="just" eaLnBrk="1" hangingPunct="1">
              <a:lnSpc>
                <a:spcPct val="150000"/>
              </a:lnSpc>
              <a:defRPr/>
            </a:pPr>
            <a:r>
              <a:rPr lang="zh-CN" altLang="en-US" sz="2300" b="1" dirty="0">
                <a:latin typeface="Times New Roman" pitchFamily="18" charset="0"/>
                <a:ea typeface="楷体_GB2312" pitchFamily="49" charset="-122"/>
              </a:rPr>
              <a:t>       法，能在有限的步骤内确切地判定一个文法是否是二义性。 </a:t>
            </a:r>
          </a:p>
          <a:p>
            <a:pPr algn="just" eaLnBrk="1" hangingPunct="1">
              <a:lnSpc>
                <a:spcPct val="150000"/>
              </a:lnSpc>
              <a:defRPr/>
            </a:pPr>
            <a:r>
              <a:rPr lang="en-US" altLang="zh-CN" sz="2300" b="1" dirty="0">
                <a:latin typeface="Times New Roman" pitchFamily="18" charset="0"/>
                <a:ea typeface="楷体_GB2312" pitchFamily="49" charset="-122"/>
              </a:rPr>
              <a:t>2</a:t>
            </a:r>
            <a:r>
              <a:rPr lang="zh-CN" altLang="en-US" sz="2300" b="1" dirty="0">
                <a:latin typeface="Times New Roman" pitchFamily="18" charset="0"/>
                <a:ea typeface="楷体_GB2312" pitchFamily="49" charset="-122"/>
              </a:rPr>
              <a:t>）</a:t>
            </a:r>
            <a:r>
              <a:rPr lang="zh-CN" altLang="en-US" sz="2300" b="1" dirty="0">
                <a:solidFill>
                  <a:srgbClr val="FFC000"/>
                </a:solidFill>
                <a:latin typeface="Times New Roman" pitchFamily="18" charset="0"/>
                <a:ea typeface="楷体_GB2312" pitchFamily="49" charset="-122"/>
              </a:rPr>
              <a:t>文法的二义性和语言的二义性是两个不同的概念。</a:t>
            </a:r>
          </a:p>
          <a:p>
            <a:pPr algn="just" eaLnBrk="1" hangingPunct="1">
              <a:lnSpc>
                <a:spcPct val="150000"/>
              </a:lnSpc>
              <a:defRPr/>
            </a:pPr>
            <a:r>
              <a:rPr lang="zh-CN" altLang="en-US" sz="2300" b="1" dirty="0">
                <a:latin typeface="Times New Roman" pitchFamily="18" charset="0"/>
                <a:ea typeface="楷体_GB2312" pitchFamily="49" charset="-122"/>
              </a:rPr>
              <a:t>      产生该语言的文法都是二义性文法，称该语言为二义性语言。</a:t>
            </a:r>
          </a:p>
          <a:p>
            <a:pPr algn="just" eaLnBrk="1" hangingPunct="1">
              <a:lnSpc>
                <a:spcPct val="150000"/>
              </a:lnSpc>
              <a:defRPr/>
            </a:pPr>
            <a:r>
              <a:rPr lang="zh-CN" altLang="en-US" sz="2300" b="1" dirty="0">
                <a:latin typeface="Times New Roman" pitchFamily="18" charset="0"/>
                <a:ea typeface="楷体_GB2312" pitchFamily="49" charset="-122"/>
              </a:rPr>
              <a:t>      至少有一个非二义文法产生该语言称此语言为非二义性语言。</a:t>
            </a:r>
          </a:p>
          <a:p>
            <a:pPr algn="just" eaLnBrk="1" hangingPunct="1">
              <a:lnSpc>
                <a:spcPct val="150000"/>
              </a:lnSpc>
              <a:defRPr/>
            </a:pPr>
            <a:r>
              <a:rPr lang="zh-CN" altLang="en-US" sz="2300" b="1" dirty="0">
                <a:latin typeface="Times New Roman" pitchFamily="18" charset="0"/>
                <a:ea typeface="楷体_GB2312" pitchFamily="49" charset="-122"/>
              </a:rPr>
              <a:t>              对于由二义性文法描述的语言，有时可以找到等价的无</a:t>
            </a:r>
          </a:p>
          <a:p>
            <a:pPr algn="just" eaLnBrk="1" hangingPunct="1">
              <a:lnSpc>
                <a:spcPct val="150000"/>
              </a:lnSpc>
              <a:defRPr/>
            </a:pPr>
            <a:r>
              <a:rPr lang="zh-CN" altLang="en-US" sz="2300" b="1" dirty="0">
                <a:latin typeface="Times New Roman" pitchFamily="18" charset="0"/>
                <a:ea typeface="楷体_GB2312" pitchFamily="49" charset="-122"/>
              </a:rPr>
              <a:t>      二义性文法描述它，如上例文法</a:t>
            </a:r>
            <a:r>
              <a:rPr lang="en-US" altLang="zh-CN" sz="2300" b="1" dirty="0">
                <a:latin typeface="Times New Roman" pitchFamily="18" charset="0"/>
                <a:ea typeface="楷体_GB2312" pitchFamily="49" charset="-122"/>
              </a:rPr>
              <a:t>G[E]</a:t>
            </a:r>
            <a:r>
              <a:rPr lang="zh-CN" altLang="en-US" sz="2300" b="1" dirty="0">
                <a:latin typeface="Times New Roman" pitchFamily="18" charset="0"/>
                <a:ea typeface="楷体_GB2312" pitchFamily="49" charset="-122"/>
              </a:rPr>
              <a:t>和</a:t>
            </a:r>
            <a:r>
              <a:rPr lang="en-US" altLang="zh-CN" sz="2300" b="1" dirty="0">
                <a:latin typeface="Times New Roman" pitchFamily="18" charset="0"/>
                <a:ea typeface="楷体_GB2312" pitchFamily="49" charset="-122"/>
              </a:rPr>
              <a:t>G’[E]</a:t>
            </a:r>
            <a:r>
              <a:rPr lang="zh-CN" altLang="en-US" sz="2300" b="1" dirty="0">
                <a:latin typeface="Times New Roman" pitchFamily="18" charset="0"/>
                <a:ea typeface="楷体_GB2312" pitchFamily="49" charset="-122"/>
              </a:rPr>
              <a:t>，因此，我们只 </a:t>
            </a:r>
          </a:p>
          <a:p>
            <a:pPr algn="just" eaLnBrk="1" hangingPunct="1">
              <a:lnSpc>
                <a:spcPct val="150000"/>
              </a:lnSpc>
              <a:defRPr/>
            </a:pPr>
            <a:r>
              <a:rPr lang="zh-CN" altLang="en-US" sz="2300" b="1" dirty="0">
                <a:latin typeface="Times New Roman" pitchFamily="18" charset="0"/>
                <a:ea typeface="楷体_GB2312" pitchFamily="49" charset="-122"/>
              </a:rPr>
              <a:t>      说文法二义性，而不说语言的二义性 。</a:t>
            </a:r>
          </a:p>
          <a:p>
            <a:pPr algn="just" eaLnBrk="1" hangingPunct="1">
              <a:lnSpc>
                <a:spcPct val="140000"/>
              </a:lnSpc>
              <a:defRPr/>
            </a:pPr>
            <a:endParaRPr lang="zh-CN" altLang="en-US" sz="2300" b="1" dirty="0">
              <a:solidFill>
                <a:srgbClr val="FFFF00"/>
              </a:solidFill>
              <a:effectLst>
                <a:outerShdw blurRad="38100" dist="38100" dir="2700000" algn="tl">
                  <a:srgbClr val="000000"/>
                </a:outerShdw>
              </a:effectLst>
              <a:latin typeface="Times New Roman" pitchFamily="18" charset="0"/>
              <a:ea typeface="楷体_GB2312" pitchFamily="49" charset="-122"/>
            </a:endParaRPr>
          </a:p>
        </p:txBody>
      </p:sp>
      <p:sp>
        <p:nvSpPr>
          <p:cNvPr id="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10</a:t>
            </a:r>
            <a:r>
              <a:rPr lang="zh-CN" altLang="en-US" sz="2800" b="1" dirty="0" smtClean="0">
                <a:solidFill>
                  <a:srgbClr val="FFC000"/>
                </a:solidFill>
                <a:latin typeface="Times New Roman" pitchFamily="18" charset="0"/>
                <a:ea typeface="黑体" pitchFamily="2" charset="-122"/>
              </a:rPr>
              <a:t>、文法的二义性</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256564333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0" name="Rectangle 2"/>
          <p:cNvSpPr>
            <a:spLocks noChangeArrowheads="1"/>
          </p:cNvSpPr>
          <p:nvPr/>
        </p:nvSpPr>
        <p:spPr bwMode="auto">
          <a:xfrm>
            <a:off x="2507298" y="2174240"/>
            <a:ext cx="8839200" cy="1517650"/>
          </a:xfrm>
          <a:prstGeom prst="rect">
            <a:avLst/>
          </a:prstGeom>
          <a:noFill/>
          <a:ln w="9525">
            <a:noFill/>
            <a:miter lim="800000"/>
          </a:ln>
          <a:effectLst/>
        </p:spPr>
        <p:txBody>
          <a:bodyPr/>
          <a:lstStyle/>
          <a:p>
            <a:pPr marL="419100" indent="-382905">
              <a:lnSpc>
                <a:spcPct val="120000"/>
              </a:lnSpc>
              <a:spcBef>
                <a:spcPct val="20000"/>
              </a:spcBef>
              <a:buClr>
                <a:schemeClr val="accent1"/>
              </a:buClr>
              <a:buSzPct val="80000"/>
              <a:defRPr/>
            </a:pPr>
            <a:r>
              <a:rPr lang="en-US" altLang="zh-CN" sz="3600" b="1" dirty="0">
                <a:solidFill>
                  <a:srgbClr val="FFC000"/>
                </a:solidFill>
                <a:latin typeface="Times New Roman" panose="02020603050405020304" pitchFamily="18" charset="0"/>
                <a:ea typeface="黑体" panose="02010609060101010101" pitchFamily="49" charset="-122"/>
              </a:rPr>
              <a:t>§</a:t>
            </a:r>
            <a:r>
              <a:rPr lang="en-US" altLang="zh-CN" sz="3600" b="1" dirty="0" smtClean="0">
                <a:solidFill>
                  <a:srgbClr val="FFC000"/>
                </a:solidFill>
                <a:latin typeface="Times New Roman" panose="02020603050405020304" pitchFamily="18" charset="0"/>
                <a:ea typeface="黑体" panose="02010609060101010101" pitchFamily="49" charset="-122"/>
              </a:rPr>
              <a:t>2.4    </a:t>
            </a:r>
            <a:r>
              <a:rPr lang="zh-CN" altLang="en-US" sz="3600" b="1" dirty="0" smtClean="0">
                <a:solidFill>
                  <a:srgbClr val="FFC000"/>
                </a:solidFill>
                <a:latin typeface="Times New Roman" panose="02020603050405020304" pitchFamily="18" charset="0"/>
                <a:ea typeface="黑体" panose="02010609060101010101" pitchFamily="49" charset="-122"/>
              </a:rPr>
              <a:t>文法和语言</a:t>
            </a:r>
            <a:r>
              <a:rPr lang="zh-CN" altLang="en-US" sz="3600" b="1" dirty="0">
                <a:solidFill>
                  <a:srgbClr val="FFC000"/>
                </a:solidFill>
                <a:latin typeface="Times New Roman" panose="02020603050405020304" pitchFamily="18" charset="0"/>
                <a:ea typeface="黑体" panose="02010609060101010101" pitchFamily="49" charset="-122"/>
              </a:rPr>
              <a:t>的分类</a:t>
            </a:r>
          </a:p>
          <a:p>
            <a:pPr marL="419100" indent="-382905">
              <a:lnSpc>
                <a:spcPct val="120000"/>
              </a:lnSpc>
              <a:spcBef>
                <a:spcPct val="20000"/>
              </a:spcBef>
              <a:buClr>
                <a:schemeClr val="accent1"/>
              </a:buClr>
              <a:buSzPct val="80000"/>
              <a:defRPr/>
            </a:pPr>
            <a:endParaRPr lang="en-US" altLang="zh-CN" sz="3200" b="1" dirty="0">
              <a:latin typeface="Times New Roman" panose="02020603050405020304" pitchFamily="18" charset="0"/>
              <a:ea typeface="黑体" panose="02010609060101010101" pitchFamily="49" charset="-122"/>
            </a:endParaRPr>
          </a:p>
        </p:txBody>
      </p:sp>
    </p:spTree>
    <p:extLst>
      <p:ext uri="{BB962C8B-B14F-4D97-AF65-F5344CB8AC3E}">
        <p14:creationId xmlns:p14="http://schemas.microsoft.com/office/powerpoint/2010/main" val="126356373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FAE9DF7A-6EA5-4603-A0A6-88E8BA866CE7}" type="datetime1">
              <a:rPr lang="zh-CN" altLang="en-US"/>
              <a:t>2021/3/11</a:t>
            </a:fld>
            <a:endParaRPr lang="zh-CN" altLang="en-US"/>
          </a:p>
        </p:txBody>
      </p:sp>
      <p:sp>
        <p:nvSpPr>
          <p:cNvPr id="16179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D2D56DF-647D-4B5D-9C12-F5FF6FB130A9}" type="slidenum">
              <a:rPr lang="zh-CN" altLang="en-US" sz="1000">
                <a:solidFill>
                  <a:srgbClr val="9B9A98"/>
                </a:solidFill>
              </a:rPr>
              <a:t>35</a:t>
            </a:fld>
            <a:endParaRPr lang="zh-CN" altLang="en-US" sz="1000">
              <a:solidFill>
                <a:srgbClr val="9B9A98"/>
              </a:solidFill>
            </a:endParaRPr>
          </a:p>
        </p:txBody>
      </p:sp>
      <p:sp>
        <p:nvSpPr>
          <p:cNvPr id="467974" name="Text Box 6"/>
          <p:cNvSpPr txBox="1">
            <a:spLocks noChangeArrowheads="1"/>
          </p:cNvSpPr>
          <p:nvPr/>
        </p:nvSpPr>
        <p:spPr bwMode="auto">
          <a:xfrm>
            <a:off x="1930401" y="1635125"/>
            <a:ext cx="8505825" cy="1508105"/>
          </a:xfrm>
          <a:prstGeom prst="rect">
            <a:avLst/>
          </a:prstGeom>
          <a:noFill/>
          <a:ln w="9525">
            <a:noFill/>
            <a:miter lim="800000"/>
          </a:ln>
          <a:effectLst/>
        </p:spPr>
        <p:txBody>
          <a:bodyPr>
            <a:spAutoFit/>
          </a:bodyPr>
          <a:lstStyle/>
          <a:p>
            <a:pPr>
              <a:spcBef>
                <a:spcPct val="20000"/>
              </a:spcBef>
              <a:buClr>
                <a:schemeClr val="hlink"/>
              </a:buClr>
              <a:buSzPct val="80000"/>
              <a:defRPr/>
            </a:pPr>
            <a:r>
              <a:rPr kumimoji="1" lang="zh-CN" altLang="en-US" sz="2000" b="1" dirty="0" smtClean="0">
                <a:latin typeface="Times New Roman" panose="02020603050405020304" pitchFamily="18" charset="0"/>
                <a:ea typeface="楷体_GB2312" pitchFamily="49" charset="-122"/>
              </a:rPr>
              <a:t>    </a:t>
            </a:r>
            <a:r>
              <a:rPr kumimoji="1" lang="zh-CN" altLang="en-US" sz="2000" b="1" dirty="0" smtClean="0">
                <a:solidFill>
                  <a:srgbClr val="FF0000"/>
                </a:solidFill>
                <a:latin typeface="Times New Roman" panose="02020603050405020304" pitchFamily="18" charset="0"/>
                <a:ea typeface="楷体_GB2312" pitchFamily="49" charset="-122"/>
              </a:rPr>
              <a:t>前面</a:t>
            </a:r>
            <a:r>
              <a:rPr kumimoji="1" lang="zh-CN" altLang="en-US" sz="2000" b="1" dirty="0">
                <a:solidFill>
                  <a:srgbClr val="FF0000"/>
                </a:solidFill>
                <a:latin typeface="Times New Roman" panose="02020603050405020304" pitchFamily="18" charset="0"/>
                <a:ea typeface="楷体_GB2312" pitchFamily="49" charset="-122"/>
              </a:rPr>
              <a:t>给出</a:t>
            </a:r>
            <a:r>
              <a:rPr kumimoji="1" lang="zh-CN" altLang="en-US" sz="2000" b="1" dirty="0" smtClean="0">
                <a:solidFill>
                  <a:srgbClr val="FF0000"/>
                </a:solidFill>
                <a:latin typeface="Times New Roman" panose="02020603050405020304" pitchFamily="18" charset="0"/>
                <a:ea typeface="楷体_GB2312" pitchFamily="49" charset="-122"/>
              </a:rPr>
              <a:t>了产生式的定义：</a:t>
            </a:r>
            <a:endParaRPr kumimoji="1" lang="en-US" altLang="zh-CN" sz="2000" b="1" dirty="0" smtClean="0">
              <a:solidFill>
                <a:srgbClr val="FF0000"/>
              </a:solidFill>
              <a:latin typeface="Times New Roman" panose="02020603050405020304" pitchFamily="18" charset="0"/>
              <a:ea typeface="楷体_GB2312" pitchFamily="49" charset="-122"/>
            </a:endParaRPr>
          </a:p>
          <a:p>
            <a:pPr>
              <a:spcBef>
                <a:spcPct val="20000"/>
              </a:spcBef>
              <a:buClr>
                <a:schemeClr val="hlink"/>
              </a:buClr>
              <a:buSzPct val="80000"/>
              <a:defRPr/>
            </a:pPr>
            <a:r>
              <a:rPr kumimoji="1" lang="zh-CN" altLang="en-US" sz="2000" b="1" dirty="0" smtClean="0">
                <a:latin typeface="Times New Roman" panose="02020603050405020304" pitchFamily="18" charset="0"/>
                <a:ea typeface="楷体_GB2312" pitchFamily="49" charset="-122"/>
              </a:rPr>
              <a:t>产生</a:t>
            </a:r>
            <a:r>
              <a:rPr kumimoji="1" lang="zh-CN" altLang="en-US" sz="2000" b="1" dirty="0">
                <a:latin typeface="Times New Roman" panose="02020603050405020304" pitchFamily="18" charset="0"/>
                <a:ea typeface="楷体_GB2312" pitchFamily="49" charset="-122"/>
              </a:rPr>
              <a:t>式就是一个符号与另一个符号串的有序偶</a:t>
            </a:r>
            <a:r>
              <a:rPr kumimoji="1" lang="en-US" altLang="zh-CN" sz="2000" b="1" dirty="0" smtClean="0">
                <a:latin typeface="Times New Roman" panose="02020603050405020304" pitchFamily="18" charset="0"/>
                <a:ea typeface="楷体_GB2312" pitchFamily="49" charset="-122"/>
              </a:rPr>
              <a:t>(</a:t>
            </a:r>
            <a:r>
              <a:rPr kumimoji="1" lang="en-US" altLang="zh-CN" sz="2000" b="1" dirty="0" err="1" smtClean="0">
                <a:latin typeface="Times New Roman" panose="02020603050405020304" pitchFamily="18" charset="0"/>
                <a:ea typeface="楷体_GB2312" pitchFamily="49" charset="-122"/>
              </a:rPr>
              <a:t>U,x</a:t>
            </a:r>
            <a:r>
              <a:rPr kumimoji="1" lang="en-US" altLang="zh-CN" sz="2000" b="1" dirty="0" smtClean="0">
                <a:latin typeface="Times New Roman" panose="02020603050405020304" pitchFamily="18" charset="0"/>
                <a:ea typeface="楷体_GB2312" pitchFamily="49" charset="-122"/>
              </a:rPr>
              <a:t>)</a:t>
            </a:r>
            <a:r>
              <a:rPr kumimoji="1" lang="zh-CN" altLang="en-US" sz="2000" b="1" dirty="0" smtClean="0">
                <a:latin typeface="Times New Roman" panose="02020603050405020304" pitchFamily="18" charset="0"/>
                <a:ea typeface="楷体_GB2312" pitchFamily="49" charset="-122"/>
              </a:rPr>
              <a:t>，</a:t>
            </a:r>
            <a:endParaRPr kumimoji="1" lang="en-US" altLang="zh-CN" sz="2000" b="1" dirty="0" smtClean="0">
              <a:latin typeface="Times New Roman" panose="02020603050405020304" pitchFamily="18" charset="0"/>
              <a:ea typeface="楷体_GB2312" pitchFamily="49" charset="-122"/>
            </a:endParaRPr>
          </a:p>
          <a:p>
            <a:pPr>
              <a:spcBef>
                <a:spcPct val="20000"/>
              </a:spcBef>
              <a:buClr>
                <a:schemeClr val="hlink"/>
              </a:buClr>
              <a:buSzPct val="80000"/>
              <a:defRPr/>
            </a:pPr>
            <a:r>
              <a:rPr kumimoji="1" lang="zh-CN" altLang="en-US" sz="2000" b="1" dirty="0" smtClean="0">
                <a:latin typeface="Times New Roman" panose="02020603050405020304" pitchFamily="18" charset="0"/>
                <a:ea typeface="楷体_GB2312" pitchFamily="49" charset="-122"/>
              </a:rPr>
              <a:t>通常记为  </a:t>
            </a:r>
            <a:r>
              <a:rPr kumimoji="1" lang="en-US" altLang="zh-CN" sz="2000" b="1" dirty="0" err="1" smtClean="0">
                <a:latin typeface="Times New Roman" panose="02020603050405020304" pitchFamily="18" charset="0"/>
                <a:ea typeface="楷体_GB2312" pitchFamily="49" charset="-122"/>
              </a:rPr>
              <a:t>U→x</a:t>
            </a:r>
            <a:r>
              <a:rPr kumimoji="1" lang="zh-CN" altLang="en-US" sz="2000" b="1" dirty="0" smtClean="0">
                <a:latin typeface="Times New Roman" panose="02020603050405020304" pitchFamily="18" charset="0"/>
                <a:ea typeface="楷体_GB2312" pitchFamily="49" charset="-122"/>
              </a:rPr>
              <a:t>或</a:t>
            </a:r>
            <a:r>
              <a:rPr kumimoji="1" lang="en-US" altLang="zh-CN" sz="2000" b="1" dirty="0" smtClean="0">
                <a:latin typeface="Times New Roman" panose="02020603050405020304" pitchFamily="18" charset="0"/>
                <a:ea typeface="楷体_GB2312" pitchFamily="49" charset="-122"/>
              </a:rPr>
              <a:t>U∷=x</a:t>
            </a:r>
          </a:p>
          <a:p>
            <a:pPr>
              <a:spcBef>
                <a:spcPct val="20000"/>
              </a:spcBef>
              <a:buClr>
                <a:schemeClr val="hlink"/>
              </a:buClr>
              <a:buSzPct val="80000"/>
              <a:defRPr/>
            </a:pPr>
            <a:r>
              <a:rPr kumimoji="1" lang="en-US" altLang="zh-CN" sz="2000" b="1" dirty="0" smtClean="0">
                <a:latin typeface="Times New Roman" panose="02020603050405020304" pitchFamily="18" charset="0"/>
                <a:ea typeface="楷体_GB2312" pitchFamily="49" charset="-122"/>
              </a:rPr>
              <a:t>      </a:t>
            </a:r>
            <a:r>
              <a:rPr kumimoji="1" lang="zh-CN" altLang="en-US" sz="2000" b="1" dirty="0">
                <a:latin typeface="Times New Roman" panose="02020603050405020304" pitchFamily="18" charset="0"/>
                <a:ea typeface="楷体_GB2312" pitchFamily="49" charset="-122"/>
              </a:rPr>
              <a:t>其中，</a:t>
            </a:r>
            <a:r>
              <a:rPr kumimoji="1" lang="en-US" altLang="zh-CN" sz="2000" b="1" dirty="0" smtClean="0">
                <a:latin typeface="Times New Roman" panose="02020603050405020304" pitchFamily="18" charset="0"/>
                <a:ea typeface="楷体_GB2312" pitchFamily="49" charset="-122"/>
                <a:cs typeface="Times New Roman" panose="02020603050405020304" pitchFamily="18" charset="0"/>
              </a:rPr>
              <a:t>U</a:t>
            </a:r>
            <a:r>
              <a:rPr lang="en-US" altLang="zh-CN" sz="2000" dirty="0">
                <a:latin typeface="Times New Roman" panose="02020603050405020304" pitchFamily="18" charset="0"/>
                <a:cs typeface="Times New Roman" panose="02020603050405020304" pitchFamily="18" charset="0"/>
                <a:sym typeface="Symbol" panose="05050102010706020507" pitchFamily="18" charset="2"/>
              </a:rPr>
              <a:t> </a:t>
            </a:r>
            <a:r>
              <a:rPr lang="en-US" altLang="zh-CN" sz="2000" dirty="0" smtClean="0">
                <a:latin typeface="Times New Roman" panose="02020603050405020304" pitchFamily="18" charset="0"/>
                <a:cs typeface="Times New Roman" panose="02020603050405020304" pitchFamily="18" charset="0"/>
                <a:sym typeface="Symbol" panose="05050102010706020507" pitchFamily="18" charset="2"/>
              </a:rPr>
              <a:t></a:t>
            </a:r>
            <a:r>
              <a:rPr lang="en-US" altLang="zh-CN" sz="2000" dirty="0" smtClean="0">
                <a:latin typeface="Times New Roman" panose="02020603050405020304" pitchFamily="18" charset="0"/>
                <a:cs typeface="Times New Roman" panose="02020603050405020304" pitchFamily="18" charset="0"/>
              </a:rPr>
              <a:t>V</a:t>
            </a:r>
            <a:r>
              <a:rPr lang="en-US" altLang="zh-CN" sz="2000" baseline="-25000" dirty="0" smtClean="0">
                <a:latin typeface="Times New Roman" panose="02020603050405020304" pitchFamily="18" charset="0"/>
                <a:cs typeface="Times New Roman" panose="02020603050405020304" pitchFamily="18" charset="0"/>
              </a:rPr>
              <a:t>N </a:t>
            </a:r>
            <a:r>
              <a:rPr kumimoji="1" lang="zh-CN" altLang="en-US" sz="2000" b="1" dirty="0" smtClean="0">
                <a:latin typeface="Times New Roman" panose="02020603050405020304" pitchFamily="18" charset="0"/>
                <a:ea typeface="楷体_GB2312" pitchFamily="49" charset="-122"/>
              </a:rPr>
              <a:t>，</a:t>
            </a:r>
            <a:r>
              <a:rPr kumimoji="1" lang="en-US" altLang="zh-CN" sz="2000" b="1" dirty="0" smtClean="0">
                <a:latin typeface="Times New Roman" panose="02020603050405020304" pitchFamily="18" charset="0"/>
                <a:ea typeface="楷体_GB2312" pitchFamily="49" charset="-122"/>
              </a:rPr>
              <a:t>x</a:t>
            </a:r>
            <a:r>
              <a:rPr lang="en-US" altLang="zh-CN" sz="2000" dirty="0" smtClean="0">
                <a:sym typeface="Symbol" panose="05050102010706020507" pitchFamily="18" charset="2"/>
              </a:rPr>
              <a:t></a:t>
            </a:r>
            <a:r>
              <a:rPr lang="en-US" altLang="zh-CN" sz="2000" dirty="0"/>
              <a:t>(V</a:t>
            </a:r>
            <a:r>
              <a:rPr lang="en-US" altLang="zh-CN" sz="2000" baseline="-25000" dirty="0"/>
              <a:t>N</a:t>
            </a:r>
            <a:r>
              <a:rPr lang="zh-CN" altLang="zh-CN" sz="2000" dirty="0"/>
              <a:t>∪</a:t>
            </a:r>
            <a:r>
              <a:rPr lang="en-US" altLang="zh-CN" sz="2000" dirty="0"/>
              <a:t>V</a:t>
            </a:r>
            <a:r>
              <a:rPr lang="en-US" altLang="zh-CN" sz="2000" baseline="-25000" dirty="0"/>
              <a:t>T</a:t>
            </a:r>
            <a:r>
              <a:rPr lang="en-US" altLang="zh-CN" sz="2000" dirty="0" smtClean="0"/>
              <a:t>)</a:t>
            </a:r>
            <a:r>
              <a:rPr lang="en-US" altLang="zh-CN" sz="2000" baseline="30000" dirty="0" smtClean="0"/>
              <a:t>+</a:t>
            </a:r>
            <a:endParaRPr kumimoji="1" lang="en-US" altLang="zh-CN" sz="2000" b="1" dirty="0">
              <a:latin typeface="Times New Roman" panose="02020603050405020304" pitchFamily="18" charset="0"/>
              <a:ea typeface="楷体_GB2312" pitchFamily="49" charset="-122"/>
            </a:endParaRPr>
          </a:p>
        </p:txBody>
      </p:sp>
      <p:sp>
        <p:nvSpPr>
          <p:cNvPr id="2" name="矩形 1"/>
          <p:cNvSpPr/>
          <p:nvPr/>
        </p:nvSpPr>
        <p:spPr>
          <a:xfrm>
            <a:off x="1609541" y="3313677"/>
            <a:ext cx="7571510" cy="829945"/>
          </a:xfrm>
          <a:prstGeom prst="rect">
            <a:avLst/>
          </a:prstGeom>
        </p:spPr>
        <p:txBody>
          <a:bodyPr wrap="square">
            <a:spAutoFit/>
          </a:bodyPr>
          <a:lstStyle/>
          <a:p>
            <a:r>
              <a:rPr lang="en-US" altLang="zh-CN" sz="2400" dirty="0" smtClean="0"/>
              <a:t>   </a:t>
            </a:r>
            <a:r>
              <a:rPr lang="zh-CN" altLang="zh-CN" sz="2400" dirty="0" smtClean="0"/>
              <a:t>构造</a:t>
            </a:r>
            <a:r>
              <a:rPr lang="zh-CN" altLang="zh-CN" sz="2400" dirty="0"/>
              <a:t>如下语言的相应文法</a:t>
            </a:r>
            <a:r>
              <a:rPr lang="en-US" altLang="zh-CN" sz="2400" dirty="0"/>
              <a:t>L(G) = </a:t>
            </a:r>
            <a:r>
              <a:rPr lang="en-US" altLang="zh-CN" sz="2400" dirty="0" smtClean="0"/>
              <a:t>{</a:t>
            </a:r>
            <a:r>
              <a:rPr lang="en-US" altLang="zh-CN" sz="2400" dirty="0" err="1" smtClean="0"/>
              <a:t>a</a:t>
            </a:r>
            <a:r>
              <a:rPr lang="en-US" altLang="zh-CN" sz="2400" baseline="30000" dirty="0" err="1" smtClean="0"/>
              <a:t>n</a:t>
            </a:r>
            <a:r>
              <a:rPr lang="en-US" altLang="zh-CN" sz="2400" dirty="0" err="1" smtClean="0"/>
              <a:t>b</a:t>
            </a:r>
            <a:r>
              <a:rPr lang="en-US" altLang="zh-CN" sz="2400" baseline="30000" dirty="0" err="1" smtClean="0"/>
              <a:t>n</a:t>
            </a:r>
            <a:r>
              <a:rPr lang="en-US" altLang="zh-CN" sz="2400" dirty="0" smtClean="0"/>
              <a:t> </a:t>
            </a:r>
            <a:r>
              <a:rPr lang="en-US" altLang="zh-CN" sz="2400" dirty="0"/>
              <a:t>| n</a:t>
            </a:r>
            <a:r>
              <a:rPr lang="en-US" altLang="zh-CN" sz="2400" dirty="0" smtClean="0"/>
              <a:t>≥1}</a:t>
            </a:r>
            <a:endParaRPr lang="zh-CN" altLang="zh-CN" sz="2400" dirty="0"/>
          </a:p>
          <a:p>
            <a:r>
              <a:rPr lang="en-US" altLang="zh-CN" sz="2400" dirty="0" smtClean="0"/>
              <a:t>    G[S</a:t>
            </a:r>
            <a:r>
              <a:rPr lang="en-US" altLang="zh-CN" sz="2400" dirty="0"/>
              <a:t>]: </a:t>
            </a:r>
            <a:r>
              <a:rPr lang="en-US" altLang="zh-CN" sz="2400" dirty="0" err="1"/>
              <a:t>S</a:t>
            </a:r>
            <a:r>
              <a:rPr lang="en-US" altLang="zh-CN" sz="2400" dirty="0" err="1" smtClean="0"/>
              <a:t>→aSb</a:t>
            </a:r>
            <a:r>
              <a:rPr lang="en-US" altLang="zh-CN" sz="2400" dirty="0" smtClean="0"/>
              <a:t>   </a:t>
            </a:r>
            <a:r>
              <a:rPr lang="en-US" altLang="zh-CN" sz="2400" dirty="0" err="1"/>
              <a:t>S</a:t>
            </a:r>
            <a:r>
              <a:rPr lang="en-US" altLang="zh-CN" sz="2400" dirty="0" err="1" smtClean="0"/>
              <a:t>→ab</a:t>
            </a:r>
            <a:endParaRPr lang="zh-CN" altLang="zh-CN" sz="2400" dirty="0"/>
          </a:p>
        </p:txBody>
      </p:sp>
    </p:spTree>
    <p:extLst>
      <p:ext uri="{BB962C8B-B14F-4D97-AF65-F5344CB8AC3E}">
        <p14:creationId xmlns:p14="http://schemas.microsoft.com/office/powerpoint/2010/main" val="535064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67974"/>
                                        </p:tgtEl>
                                        <p:attrNameLst>
                                          <p:attrName>style.visibility</p:attrName>
                                        </p:attrNameLst>
                                      </p:cBhvr>
                                      <p:to>
                                        <p:strVal val="visible"/>
                                      </p:to>
                                    </p:set>
                                    <p:anim calcmode="lin" valueType="num">
                                      <p:cBhvr additive="base">
                                        <p:cTn id="7" dur="500" fill="hold"/>
                                        <p:tgtEl>
                                          <p:spTgt spid="467974"/>
                                        </p:tgtEl>
                                        <p:attrNameLst>
                                          <p:attrName>ppt_x</p:attrName>
                                        </p:attrNameLst>
                                      </p:cBhvr>
                                      <p:tavLst>
                                        <p:tav tm="0">
                                          <p:val>
                                            <p:strVal val="0-#ppt_w/2"/>
                                          </p:val>
                                        </p:tav>
                                        <p:tav tm="100000">
                                          <p:val>
                                            <p:strVal val="#ppt_x"/>
                                          </p:val>
                                        </p:tav>
                                      </p:tavLst>
                                    </p:anim>
                                    <p:anim calcmode="lin" valueType="num">
                                      <p:cBhvr additive="base">
                                        <p:cTn id="8" dur="500" fill="hold"/>
                                        <p:tgtEl>
                                          <p:spTgt spid="46797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7974" grpId="0" bldLvl="0"/>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FAE9DF7A-6EA5-4603-A0A6-88E8BA866CE7}" type="datetime1">
              <a:rPr lang="zh-CN" altLang="en-US"/>
              <a:t>2021/3/11</a:t>
            </a:fld>
            <a:endParaRPr lang="zh-CN" altLang="en-US"/>
          </a:p>
        </p:txBody>
      </p:sp>
      <p:sp>
        <p:nvSpPr>
          <p:cNvPr id="16179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D2D56DF-647D-4B5D-9C12-F5FF6FB130A9}" type="slidenum">
              <a:rPr lang="zh-CN" altLang="en-US" sz="1000">
                <a:solidFill>
                  <a:srgbClr val="9B9A98"/>
                </a:solidFill>
              </a:rPr>
              <a:t>36</a:t>
            </a:fld>
            <a:endParaRPr lang="zh-CN" altLang="en-US" sz="1000">
              <a:solidFill>
                <a:srgbClr val="9B9A98"/>
              </a:solidFill>
            </a:endParaRPr>
          </a:p>
        </p:txBody>
      </p:sp>
      <p:sp>
        <p:nvSpPr>
          <p:cNvPr id="7" name="矩形 6"/>
          <p:cNvSpPr/>
          <p:nvPr/>
        </p:nvSpPr>
        <p:spPr>
          <a:xfrm>
            <a:off x="2002155" y="2473861"/>
            <a:ext cx="8657935" cy="830997"/>
          </a:xfrm>
          <a:prstGeom prst="rect">
            <a:avLst/>
          </a:prstGeom>
        </p:spPr>
        <p:txBody>
          <a:bodyPr wrap="square">
            <a:spAutoFit/>
          </a:bodyPr>
          <a:lstStyle/>
          <a:p>
            <a:r>
              <a:rPr kumimoji="1" lang="en-US" altLang="zh-CN" sz="2400" b="1" dirty="0" err="1">
                <a:latin typeface="Times New Roman" panose="02020603050405020304" pitchFamily="18" charset="0"/>
                <a:ea typeface="楷体_GB2312" pitchFamily="49" charset="-122"/>
              </a:rPr>
              <a:t>U→x</a:t>
            </a:r>
            <a:r>
              <a:rPr lang="zh-CN" altLang="en-US" sz="2400" dirty="0"/>
              <a:t>这种形式的产生</a:t>
            </a:r>
            <a:r>
              <a:rPr lang="zh-CN" altLang="en-US" sz="2400" dirty="0" smtClean="0"/>
              <a:t>式所组成</a:t>
            </a:r>
            <a:r>
              <a:rPr lang="zh-CN" altLang="en-US" sz="2400" dirty="0"/>
              <a:t>的文法</a:t>
            </a:r>
            <a:r>
              <a:rPr lang="zh-CN" altLang="en-US" sz="2400" dirty="0" smtClean="0"/>
              <a:t>能否</a:t>
            </a:r>
            <a:r>
              <a:rPr lang="zh-CN" altLang="zh-CN" sz="2400" dirty="0" smtClean="0"/>
              <a:t>构造</a:t>
            </a:r>
            <a:r>
              <a:rPr lang="zh-CN" altLang="zh-CN" sz="2400" dirty="0"/>
              <a:t>如下语言的相应文法</a:t>
            </a:r>
            <a:r>
              <a:rPr lang="en-US" altLang="zh-CN" sz="2400" dirty="0"/>
              <a:t>L(G) = </a:t>
            </a:r>
            <a:r>
              <a:rPr lang="en-US" altLang="zh-CN" sz="2400" dirty="0" smtClean="0">
                <a:solidFill>
                  <a:srgbClr val="FF0000"/>
                </a:solidFill>
              </a:rPr>
              <a:t>{</a:t>
            </a:r>
            <a:r>
              <a:rPr lang="en-US" altLang="zh-CN" sz="2400" dirty="0" err="1" smtClean="0">
                <a:solidFill>
                  <a:srgbClr val="FF0000"/>
                </a:solidFill>
              </a:rPr>
              <a:t>a</a:t>
            </a:r>
            <a:r>
              <a:rPr lang="en-US" altLang="zh-CN" sz="2400" baseline="30000" dirty="0" err="1" smtClean="0">
                <a:solidFill>
                  <a:srgbClr val="FF0000"/>
                </a:solidFill>
              </a:rPr>
              <a:t>n</a:t>
            </a:r>
            <a:r>
              <a:rPr lang="en-US" altLang="zh-CN" sz="2400" dirty="0" err="1" smtClean="0">
                <a:solidFill>
                  <a:srgbClr val="FF0000"/>
                </a:solidFill>
              </a:rPr>
              <a:t>b</a:t>
            </a:r>
            <a:r>
              <a:rPr lang="en-US" altLang="zh-CN" sz="2400" baseline="30000" dirty="0" err="1" smtClean="0">
                <a:solidFill>
                  <a:srgbClr val="FF0000"/>
                </a:solidFill>
              </a:rPr>
              <a:t>n</a:t>
            </a:r>
            <a:r>
              <a:rPr lang="en-US" altLang="zh-CN" sz="2400" dirty="0" err="1" smtClean="0">
                <a:solidFill>
                  <a:srgbClr val="FF0000"/>
                </a:solidFill>
              </a:rPr>
              <a:t>C</a:t>
            </a:r>
            <a:r>
              <a:rPr lang="en-US" altLang="zh-CN" sz="2400" baseline="30000" dirty="0" err="1" smtClean="0">
                <a:solidFill>
                  <a:srgbClr val="FF0000"/>
                </a:solidFill>
              </a:rPr>
              <a:t>n</a:t>
            </a:r>
            <a:r>
              <a:rPr lang="en-US" altLang="zh-CN" sz="2400" dirty="0" smtClean="0">
                <a:solidFill>
                  <a:srgbClr val="FF0000"/>
                </a:solidFill>
              </a:rPr>
              <a:t>  </a:t>
            </a:r>
            <a:r>
              <a:rPr lang="en-US" altLang="zh-CN" sz="2400" dirty="0">
                <a:solidFill>
                  <a:srgbClr val="FF0000"/>
                </a:solidFill>
              </a:rPr>
              <a:t>| n</a:t>
            </a:r>
            <a:r>
              <a:rPr lang="en-US" altLang="zh-CN" sz="2400" dirty="0" smtClean="0">
                <a:solidFill>
                  <a:srgbClr val="FF0000"/>
                </a:solidFill>
              </a:rPr>
              <a:t>≥1</a:t>
            </a:r>
            <a:r>
              <a:rPr lang="en-US" altLang="zh-CN" sz="2400" dirty="0" smtClean="0"/>
              <a:t>}</a:t>
            </a:r>
            <a:r>
              <a:rPr lang="zh-CN" altLang="en-US" sz="2400" dirty="0" smtClean="0"/>
              <a:t>？？？</a:t>
            </a:r>
            <a:endParaRPr lang="zh-CN" altLang="zh-CN" sz="2400" dirty="0"/>
          </a:p>
        </p:txBody>
      </p:sp>
    </p:spTree>
    <p:extLst>
      <p:ext uri="{BB962C8B-B14F-4D97-AF65-F5344CB8AC3E}">
        <p14:creationId xmlns:p14="http://schemas.microsoft.com/office/powerpoint/2010/main" val="330701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FAE9DF7A-6EA5-4603-A0A6-88E8BA866CE7}" type="datetime1">
              <a:rPr lang="zh-CN" altLang="en-US"/>
              <a:t>2021/3/11</a:t>
            </a:fld>
            <a:endParaRPr lang="zh-CN" altLang="en-US"/>
          </a:p>
        </p:txBody>
      </p:sp>
      <p:sp>
        <p:nvSpPr>
          <p:cNvPr id="16179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D2D56DF-647D-4B5D-9C12-F5FF6FB130A9}" type="slidenum">
              <a:rPr lang="zh-CN" altLang="en-US" sz="1000">
                <a:solidFill>
                  <a:srgbClr val="9B9A98"/>
                </a:solidFill>
              </a:rPr>
              <a:t>37</a:t>
            </a:fld>
            <a:endParaRPr lang="zh-CN" altLang="en-US" sz="1000">
              <a:solidFill>
                <a:srgbClr val="9B9A98"/>
              </a:solidFill>
            </a:endParaRPr>
          </a:p>
        </p:txBody>
      </p:sp>
      <p:sp>
        <p:nvSpPr>
          <p:cNvPr id="3" name="矩形 2"/>
          <p:cNvSpPr/>
          <p:nvPr/>
        </p:nvSpPr>
        <p:spPr>
          <a:xfrm>
            <a:off x="1801089" y="2415886"/>
            <a:ext cx="8174183" cy="1200329"/>
          </a:xfrm>
          <a:prstGeom prst="rect">
            <a:avLst/>
          </a:prstGeom>
        </p:spPr>
        <p:txBody>
          <a:bodyPr wrap="square">
            <a:spAutoFit/>
          </a:bodyPr>
          <a:lstStyle/>
          <a:p>
            <a:pPr>
              <a:spcBef>
                <a:spcPct val="20000"/>
              </a:spcBef>
              <a:buClr>
                <a:schemeClr val="hlink"/>
              </a:buClr>
              <a:buSzPct val="80000"/>
              <a:defRPr/>
            </a:pPr>
            <a:r>
              <a:rPr kumimoji="1" lang="zh-CN" altLang="en-US" sz="2400" b="1" dirty="0" smtClean="0">
                <a:solidFill>
                  <a:srgbClr val="FF0000"/>
                </a:solidFill>
                <a:latin typeface="Times New Roman" panose="02020603050405020304" pitchFamily="18" charset="0"/>
                <a:ea typeface="楷体_GB2312" pitchFamily="49" charset="-122"/>
              </a:rPr>
              <a:t>产生式是满足下面条件的有序偶（</a:t>
            </a:r>
            <a:r>
              <a:rPr lang="en-US" altLang="zh-CN" sz="2400" dirty="0" smtClean="0">
                <a:solidFill>
                  <a:srgbClr val="FF0000"/>
                </a:solidFill>
                <a:sym typeface="Symbol" panose="05050102010706020507" pitchFamily="18" charset="2"/>
              </a:rPr>
              <a:t></a:t>
            </a:r>
            <a:r>
              <a:rPr lang="zh-CN" altLang="en-US" sz="2400" dirty="0" smtClean="0">
                <a:solidFill>
                  <a:srgbClr val="FF0000"/>
                </a:solidFill>
                <a:sym typeface="Symbol" panose="05050102010706020507" pitchFamily="18" charset="2"/>
              </a:rPr>
              <a:t>，</a:t>
            </a:r>
            <a:r>
              <a:rPr lang="en-US" altLang="zh-CN" sz="2400" dirty="0" smtClean="0">
                <a:solidFill>
                  <a:srgbClr val="FF0000"/>
                </a:solidFill>
                <a:sym typeface="Symbol" panose="05050102010706020507" pitchFamily="18" charset="2"/>
              </a:rPr>
              <a:t></a:t>
            </a:r>
            <a:r>
              <a:rPr lang="zh-CN" altLang="en-US" sz="2400" dirty="0" smtClean="0">
                <a:solidFill>
                  <a:srgbClr val="FF0000"/>
                </a:solidFill>
                <a:sym typeface="Symbol" panose="05050102010706020507" pitchFamily="18" charset="2"/>
              </a:rPr>
              <a:t>），</a:t>
            </a:r>
            <a:r>
              <a:rPr lang="zh-CN" altLang="en-US" sz="2400" dirty="0" smtClean="0">
                <a:sym typeface="Symbol" panose="05050102010706020507" pitchFamily="18" charset="2"/>
              </a:rPr>
              <a:t>通常记为</a:t>
            </a:r>
            <a:r>
              <a:rPr lang="en-US" altLang="zh-CN" sz="2400" dirty="0" smtClean="0">
                <a:sym typeface="Symbol" panose="05050102010706020507" pitchFamily="18" charset="2"/>
              </a:rPr>
              <a:t> </a:t>
            </a:r>
            <a:r>
              <a:rPr lang="zh-CN" altLang="zh-CN" sz="2400" dirty="0"/>
              <a:t>，其中</a:t>
            </a:r>
            <a:r>
              <a:rPr lang="en-US" altLang="zh-CN" sz="2400" dirty="0">
                <a:solidFill>
                  <a:srgbClr val="FF0000"/>
                </a:solidFill>
                <a:sym typeface="Symbol" panose="05050102010706020507" pitchFamily="18" charset="2"/>
              </a:rPr>
              <a:t></a:t>
            </a:r>
            <a:r>
              <a:rPr lang="en-US" altLang="zh-CN" sz="2400" dirty="0">
                <a:solidFill>
                  <a:srgbClr val="FF0000"/>
                </a:solidFill>
              </a:rPr>
              <a:t>(V</a:t>
            </a:r>
            <a:r>
              <a:rPr lang="en-US" altLang="zh-CN" sz="2400" baseline="-25000" dirty="0">
                <a:solidFill>
                  <a:srgbClr val="FF0000"/>
                </a:solidFill>
              </a:rPr>
              <a:t>N</a:t>
            </a:r>
            <a:r>
              <a:rPr lang="zh-CN" altLang="zh-CN" sz="2400" dirty="0">
                <a:solidFill>
                  <a:srgbClr val="FF0000"/>
                </a:solidFill>
              </a:rPr>
              <a:t>∪</a:t>
            </a:r>
            <a:r>
              <a:rPr lang="en-US" altLang="zh-CN" sz="2400" dirty="0">
                <a:solidFill>
                  <a:srgbClr val="FF0000"/>
                </a:solidFill>
              </a:rPr>
              <a:t>V</a:t>
            </a:r>
            <a:r>
              <a:rPr lang="en-US" altLang="zh-CN" sz="2400" baseline="-25000" dirty="0">
                <a:solidFill>
                  <a:srgbClr val="FF0000"/>
                </a:solidFill>
              </a:rPr>
              <a:t>T</a:t>
            </a:r>
            <a:r>
              <a:rPr lang="en-US" altLang="zh-CN" sz="2400" dirty="0" smtClean="0">
                <a:solidFill>
                  <a:srgbClr val="FF0000"/>
                </a:solidFill>
              </a:rPr>
              <a:t>)</a:t>
            </a:r>
            <a:r>
              <a:rPr lang="en-US" altLang="zh-CN" sz="2400" baseline="30000" dirty="0" smtClean="0">
                <a:solidFill>
                  <a:srgbClr val="FF0000"/>
                </a:solidFill>
              </a:rPr>
              <a:t>+</a:t>
            </a:r>
            <a:r>
              <a:rPr lang="zh-CN" altLang="zh-CN" sz="2400" dirty="0" smtClean="0"/>
              <a:t>，</a:t>
            </a:r>
            <a:r>
              <a:rPr lang="zh-CN" altLang="zh-CN" sz="2400" dirty="0"/>
              <a:t>且至少含有一个</a:t>
            </a:r>
            <a:r>
              <a:rPr lang="en-US" altLang="zh-CN" sz="2400" dirty="0"/>
              <a:t>V</a:t>
            </a:r>
            <a:r>
              <a:rPr lang="en-US" altLang="zh-CN" sz="2400" baseline="-25000" dirty="0"/>
              <a:t>N</a:t>
            </a:r>
            <a:r>
              <a:rPr lang="zh-CN" altLang="zh-CN" sz="2400" dirty="0"/>
              <a:t>中的非终结符号，</a:t>
            </a:r>
            <a:r>
              <a:rPr lang="en-US" altLang="zh-CN" sz="2400" dirty="0">
                <a:solidFill>
                  <a:srgbClr val="FF0000"/>
                </a:solidFill>
                <a:sym typeface="Symbol" panose="05050102010706020507" pitchFamily="18" charset="2"/>
              </a:rPr>
              <a:t></a:t>
            </a:r>
            <a:r>
              <a:rPr lang="en-US" altLang="zh-CN" sz="2400" dirty="0">
                <a:solidFill>
                  <a:srgbClr val="FF0000"/>
                </a:solidFill>
              </a:rPr>
              <a:t>(V</a:t>
            </a:r>
            <a:r>
              <a:rPr lang="en-US" altLang="zh-CN" sz="2400" baseline="-25000" dirty="0">
                <a:solidFill>
                  <a:srgbClr val="FF0000"/>
                </a:solidFill>
              </a:rPr>
              <a:t>N</a:t>
            </a:r>
            <a:r>
              <a:rPr lang="zh-CN" altLang="zh-CN" sz="2400" dirty="0">
                <a:solidFill>
                  <a:srgbClr val="FF0000"/>
                </a:solidFill>
              </a:rPr>
              <a:t>∪</a:t>
            </a:r>
            <a:r>
              <a:rPr lang="en-US" altLang="zh-CN" sz="2400" dirty="0">
                <a:solidFill>
                  <a:srgbClr val="FF0000"/>
                </a:solidFill>
              </a:rPr>
              <a:t>V</a:t>
            </a:r>
            <a:r>
              <a:rPr lang="en-US" altLang="zh-CN" sz="2400" baseline="-25000" dirty="0">
                <a:solidFill>
                  <a:srgbClr val="FF0000"/>
                </a:solidFill>
              </a:rPr>
              <a:t>T</a:t>
            </a:r>
            <a:r>
              <a:rPr lang="en-US" altLang="zh-CN" sz="2400" dirty="0">
                <a:solidFill>
                  <a:srgbClr val="FF0000"/>
                </a:solidFill>
              </a:rPr>
              <a:t>)</a:t>
            </a:r>
            <a:r>
              <a:rPr lang="en-US" altLang="zh-CN" sz="2400" baseline="30000" dirty="0">
                <a:solidFill>
                  <a:srgbClr val="FF0000"/>
                </a:solidFill>
              </a:rPr>
              <a:t>*</a:t>
            </a:r>
            <a:endParaRPr kumimoji="1" lang="en-US" altLang="zh-CN" sz="2400" b="1" dirty="0">
              <a:solidFill>
                <a:srgbClr val="FF0000"/>
              </a:solidFill>
              <a:latin typeface="Times New Roman" panose="02020603050405020304" pitchFamily="18" charset="0"/>
              <a:ea typeface="楷体_GB2312" pitchFamily="49" charset="-122"/>
            </a:endParaRPr>
          </a:p>
        </p:txBody>
      </p:sp>
    </p:spTree>
    <p:extLst>
      <p:ext uri="{BB962C8B-B14F-4D97-AF65-F5344CB8AC3E}">
        <p14:creationId xmlns:p14="http://schemas.microsoft.com/office/powerpoint/2010/main" val="250760924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FAE9DF7A-6EA5-4603-A0A6-88E8BA866CE7}" type="datetime1">
              <a:rPr lang="zh-CN" altLang="en-US"/>
              <a:t>2021/3/11</a:t>
            </a:fld>
            <a:endParaRPr lang="zh-CN" altLang="en-US"/>
          </a:p>
        </p:txBody>
      </p:sp>
      <p:sp>
        <p:nvSpPr>
          <p:cNvPr id="16179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D2D56DF-647D-4B5D-9C12-F5FF6FB130A9}" type="slidenum">
              <a:rPr lang="zh-CN" altLang="en-US" sz="1000">
                <a:solidFill>
                  <a:srgbClr val="9B9A98"/>
                </a:solidFill>
              </a:rPr>
              <a:t>38</a:t>
            </a:fld>
            <a:endParaRPr lang="zh-CN" altLang="en-US" sz="1000">
              <a:solidFill>
                <a:srgbClr val="9B9A98"/>
              </a:solidFill>
            </a:endParaRPr>
          </a:p>
        </p:txBody>
      </p:sp>
      <p:sp>
        <p:nvSpPr>
          <p:cNvPr id="3" name="矩形 2"/>
          <p:cNvSpPr/>
          <p:nvPr/>
        </p:nvSpPr>
        <p:spPr>
          <a:xfrm>
            <a:off x="1801089" y="2415886"/>
            <a:ext cx="8174183" cy="1170305"/>
          </a:xfrm>
          <a:prstGeom prst="rect">
            <a:avLst/>
          </a:prstGeom>
        </p:spPr>
        <p:txBody>
          <a:bodyPr wrap="square">
            <a:spAutoFit/>
          </a:bodyPr>
          <a:lstStyle/>
          <a:p>
            <a:pPr>
              <a:spcBef>
                <a:spcPct val="20000"/>
              </a:spcBef>
              <a:buClr>
                <a:schemeClr val="hlink"/>
              </a:buClr>
              <a:buSzPct val="80000"/>
              <a:defRPr/>
            </a:pPr>
            <a:r>
              <a:rPr lang="en-US" altLang="zh-CN" sz="3600" baseline="30000" dirty="0">
                <a:solidFill>
                  <a:schemeClr val="tx1"/>
                </a:solidFill>
              </a:rPr>
              <a:t>根据对文法G中产生式集合中的规则施加不同限制条件，乔姆斯基（Chomsky）将文法分为0型、1型、2型和3型四种类型，通常称为Chomsky体系。</a:t>
            </a:r>
          </a:p>
        </p:txBody>
      </p:sp>
    </p:spTree>
    <p:extLst>
      <p:ext uri="{BB962C8B-B14F-4D97-AF65-F5344CB8AC3E}">
        <p14:creationId xmlns:p14="http://schemas.microsoft.com/office/powerpoint/2010/main" val="286273204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FAE9DF7A-6EA5-4603-A0A6-88E8BA866CE7}" type="datetime1">
              <a:rPr lang="zh-CN" altLang="en-US"/>
              <a:t>2021/3/11</a:t>
            </a:fld>
            <a:endParaRPr lang="zh-CN" altLang="en-US"/>
          </a:p>
        </p:txBody>
      </p:sp>
      <p:sp>
        <p:nvSpPr>
          <p:cNvPr id="16179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D2D56DF-647D-4B5D-9C12-F5FF6FB130A9}" type="slidenum">
              <a:rPr lang="zh-CN" altLang="en-US" sz="1000">
                <a:solidFill>
                  <a:srgbClr val="9B9A98"/>
                </a:solidFill>
              </a:rPr>
              <a:t>39</a:t>
            </a:fld>
            <a:endParaRPr lang="zh-CN" altLang="en-US" sz="1000">
              <a:solidFill>
                <a:srgbClr val="9B9A98"/>
              </a:solidFill>
            </a:endParaRPr>
          </a:p>
        </p:txBody>
      </p:sp>
      <p:sp>
        <p:nvSpPr>
          <p:cNvPr id="467974" name="Text Box 6"/>
          <p:cNvSpPr txBox="1">
            <a:spLocks noChangeArrowheads="1"/>
          </p:cNvSpPr>
          <p:nvPr/>
        </p:nvSpPr>
        <p:spPr bwMode="auto">
          <a:xfrm>
            <a:off x="1944688" y="1711325"/>
            <a:ext cx="8505825" cy="3822585"/>
          </a:xfrm>
          <a:prstGeom prst="rect">
            <a:avLst/>
          </a:prstGeom>
          <a:noFill/>
          <a:ln w="9525">
            <a:noFill/>
            <a:miter lim="800000"/>
          </a:ln>
          <a:effectLst/>
        </p:spPr>
        <p:txBody>
          <a:bodyPr>
            <a:spAutoFit/>
          </a:bodyPr>
          <a:lstStyle/>
          <a:p>
            <a:pPr algn="just" eaLnBrk="1" hangingPunct="1">
              <a:lnSpc>
                <a:spcPct val="130000"/>
              </a:lnSpc>
              <a:defRPr/>
            </a:pPr>
            <a:r>
              <a:rPr kumimoji="1" lang="en-US" altLang="zh-CN" sz="2800" b="1" dirty="0">
                <a:solidFill>
                  <a:srgbClr val="FFC000"/>
                </a:solidFill>
                <a:latin typeface="Times New Roman" panose="02020603050405020304" pitchFamily="18" charset="0"/>
                <a:ea typeface="楷体_GB2312" pitchFamily="49" charset="-122"/>
              </a:rPr>
              <a:t>1</a:t>
            </a:r>
            <a:r>
              <a:rPr kumimoji="1" lang="zh-CN" altLang="en-US" sz="2800" b="1" dirty="0">
                <a:solidFill>
                  <a:srgbClr val="FFC000"/>
                </a:solidFill>
                <a:latin typeface="Times New Roman" panose="02020603050405020304" pitchFamily="18" charset="0"/>
                <a:ea typeface="楷体_GB2312" pitchFamily="49" charset="-122"/>
              </a:rPr>
              <a:t>、</a:t>
            </a:r>
            <a:r>
              <a:rPr kumimoji="1" lang="en-US" altLang="zh-CN" sz="2800" b="1" dirty="0">
                <a:solidFill>
                  <a:srgbClr val="FFC000"/>
                </a:solidFill>
                <a:latin typeface="Times New Roman" panose="02020603050405020304" pitchFamily="18" charset="0"/>
                <a:ea typeface="楷体_GB2312" pitchFamily="49" charset="-122"/>
              </a:rPr>
              <a:t>0</a:t>
            </a:r>
            <a:r>
              <a:rPr kumimoji="1" lang="zh-CN" altLang="en-US" sz="2800" b="1" dirty="0">
                <a:solidFill>
                  <a:srgbClr val="FFC000"/>
                </a:solidFill>
                <a:latin typeface="Times New Roman" panose="02020603050405020304" pitchFamily="18" charset="0"/>
                <a:ea typeface="楷体_GB2312" pitchFamily="49" charset="-122"/>
              </a:rPr>
              <a:t>型文法</a:t>
            </a:r>
          </a:p>
          <a:p>
            <a:pPr algn="just" eaLnBrk="1" hangingPunct="1">
              <a:lnSpc>
                <a:spcPct val="130000"/>
              </a:lnSpc>
              <a:defRPr/>
            </a:pPr>
            <a:r>
              <a:rPr kumimoji="1" lang="zh-CN" altLang="en-US" sz="2800" b="1" dirty="0">
                <a:latin typeface="Times New Roman" panose="02020603050405020304" pitchFamily="18" charset="0"/>
                <a:ea typeface="楷体_GB2312" pitchFamily="49" charset="-122"/>
              </a:rPr>
              <a:t>若在文法</a:t>
            </a:r>
            <a:r>
              <a:rPr kumimoji="1" lang="en-US" altLang="zh-CN" sz="2800" b="1" dirty="0">
                <a:latin typeface="Times New Roman" panose="02020603050405020304" pitchFamily="18" charset="0"/>
                <a:ea typeface="楷体_GB2312" pitchFamily="49" charset="-122"/>
              </a:rPr>
              <a:t>G</a:t>
            </a:r>
            <a:r>
              <a:rPr kumimoji="1" lang="zh-CN" altLang="en-US" sz="2800" b="1" dirty="0">
                <a:latin typeface="Times New Roman" panose="02020603050405020304" pitchFamily="18" charset="0"/>
                <a:ea typeface="楷体_GB2312" pitchFamily="49" charset="-122"/>
              </a:rPr>
              <a:t>中，</a:t>
            </a:r>
            <a:r>
              <a:rPr kumimoji="1" lang="en-US" altLang="zh-CN" sz="2800" b="1" dirty="0">
                <a:latin typeface="Times New Roman" panose="02020603050405020304" pitchFamily="18" charset="0"/>
                <a:ea typeface="楷体_GB2312" pitchFamily="49" charset="-122"/>
              </a:rPr>
              <a:t>P</a:t>
            </a:r>
            <a:r>
              <a:rPr kumimoji="1" lang="zh-CN" altLang="en-US" sz="2800" b="1" dirty="0">
                <a:latin typeface="Times New Roman" panose="02020603050405020304" pitchFamily="18" charset="0"/>
                <a:ea typeface="楷体_GB2312" pitchFamily="49" charset="-122"/>
              </a:rPr>
              <a:t>中规则具有如下形式：</a:t>
            </a:r>
          </a:p>
          <a:p>
            <a:pPr algn="just" eaLnBrk="1" hangingPunct="1">
              <a:lnSpc>
                <a:spcPct val="130000"/>
              </a:lnSpc>
              <a:defRPr/>
            </a:pPr>
            <a:r>
              <a:rPr kumimoji="1" lang="en-US" altLang="zh-CN" sz="2800" b="1" dirty="0">
                <a:latin typeface="Times New Roman" panose="02020603050405020304" pitchFamily="18" charset="0"/>
                <a:ea typeface="楷体_GB2312" pitchFamily="49" charset="-122"/>
              </a:rPr>
              <a:t>α∷=β</a:t>
            </a:r>
          </a:p>
          <a:p>
            <a:pPr algn="just">
              <a:lnSpc>
                <a:spcPct val="130000"/>
              </a:lnSpc>
              <a:defRPr/>
            </a:pPr>
            <a:r>
              <a:rPr kumimoji="1" lang="zh-CN" altLang="en-US" sz="2800" b="1" dirty="0">
                <a:latin typeface="Times New Roman" panose="02020603050405020304" pitchFamily="18" charset="0"/>
                <a:ea typeface="楷体_GB2312" pitchFamily="49" charset="-122"/>
              </a:rPr>
              <a:t>其中</a:t>
            </a:r>
            <a:r>
              <a:rPr kumimoji="1" lang="en-US" altLang="zh-CN" sz="2800" b="1" dirty="0">
                <a:latin typeface="Times New Roman" panose="02020603050405020304" pitchFamily="18" charset="0"/>
                <a:ea typeface="楷体_GB2312" pitchFamily="49" charset="-122"/>
              </a:rPr>
              <a:t>α∈V</a:t>
            </a:r>
            <a:r>
              <a:rPr kumimoji="1" lang="en-US" altLang="zh-CN" sz="2800" b="1" baseline="30000" dirty="0">
                <a:latin typeface="Times New Roman" panose="02020603050405020304" pitchFamily="18" charset="0"/>
                <a:ea typeface="楷体_GB2312" pitchFamily="49" charset="-122"/>
              </a:rPr>
              <a:t>+</a:t>
            </a:r>
            <a:r>
              <a:rPr kumimoji="1" lang="zh-CN" altLang="en-US" sz="2800" b="1" dirty="0">
                <a:latin typeface="Times New Roman" panose="02020603050405020304" pitchFamily="18" charset="0"/>
                <a:ea typeface="楷体_GB2312" pitchFamily="49" charset="-122"/>
              </a:rPr>
              <a:t>，</a:t>
            </a:r>
            <a:r>
              <a:rPr kumimoji="1" lang="zh-CN" altLang="en-US" sz="2800" b="1" dirty="0">
                <a:solidFill>
                  <a:srgbClr val="FFC000"/>
                </a:solidFill>
                <a:latin typeface="Times New Roman" panose="02020603050405020304" pitchFamily="18" charset="0"/>
                <a:ea typeface="楷体_GB2312" pitchFamily="49" charset="-122"/>
              </a:rPr>
              <a:t>且至少含一个非终结符</a:t>
            </a:r>
            <a:r>
              <a:rPr kumimoji="1" lang="zh-CN" altLang="en-US" sz="2800" b="1" dirty="0">
                <a:latin typeface="Times New Roman" panose="02020603050405020304" pitchFamily="18" charset="0"/>
                <a:ea typeface="楷体_GB2312" pitchFamily="49" charset="-122"/>
              </a:rPr>
              <a:t>，</a:t>
            </a:r>
            <a:r>
              <a:rPr kumimoji="1" lang="en-US" altLang="zh-CN" sz="2800" b="1" dirty="0">
                <a:latin typeface="Times New Roman" panose="02020603050405020304" pitchFamily="18" charset="0"/>
                <a:ea typeface="楷体_GB2312" pitchFamily="49" charset="-122"/>
              </a:rPr>
              <a:t>β</a:t>
            </a:r>
            <a:r>
              <a:rPr kumimoji="1" lang="en-US" altLang="zh-CN" sz="2800" b="1" dirty="0" smtClean="0">
                <a:latin typeface="Times New Roman" panose="02020603050405020304" pitchFamily="18" charset="0"/>
                <a:ea typeface="楷体_GB2312" pitchFamily="49" charset="-122"/>
              </a:rPr>
              <a:t>∈</a:t>
            </a:r>
            <a:r>
              <a:rPr lang="en-US" altLang="zh-CN" sz="2800" dirty="0">
                <a:solidFill>
                  <a:srgbClr val="FF0000"/>
                </a:solidFill>
              </a:rPr>
              <a:t>(V</a:t>
            </a:r>
            <a:r>
              <a:rPr lang="en-US" altLang="zh-CN" sz="2800" baseline="-25000" dirty="0">
                <a:solidFill>
                  <a:srgbClr val="FF0000"/>
                </a:solidFill>
              </a:rPr>
              <a:t>N</a:t>
            </a:r>
            <a:r>
              <a:rPr lang="zh-CN" altLang="zh-CN" sz="2800" dirty="0">
                <a:solidFill>
                  <a:srgbClr val="FF0000"/>
                </a:solidFill>
              </a:rPr>
              <a:t>∪</a:t>
            </a:r>
            <a:r>
              <a:rPr lang="en-US" altLang="zh-CN" sz="2800" dirty="0">
                <a:solidFill>
                  <a:srgbClr val="FF0000"/>
                </a:solidFill>
              </a:rPr>
              <a:t>V</a:t>
            </a:r>
            <a:r>
              <a:rPr lang="en-US" altLang="zh-CN" sz="2800" baseline="-25000" dirty="0">
                <a:solidFill>
                  <a:srgbClr val="FF0000"/>
                </a:solidFill>
              </a:rPr>
              <a:t>T</a:t>
            </a:r>
            <a:r>
              <a:rPr lang="en-US" altLang="zh-CN" sz="2800" dirty="0">
                <a:solidFill>
                  <a:srgbClr val="FF0000"/>
                </a:solidFill>
              </a:rPr>
              <a:t>)</a:t>
            </a:r>
            <a:r>
              <a:rPr lang="en-US" altLang="zh-CN" sz="2800" baseline="30000" dirty="0">
                <a:solidFill>
                  <a:srgbClr val="FF0000"/>
                </a:solidFill>
              </a:rPr>
              <a:t>*</a:t>
            </a:r>
            <a:r>
              <a:rPr kumimoji="1" lang="zh-CN" altLang="en-US" sz="2800" b="1" dirty="0" smtClean="0">
                <a:latin typeface="Times New Roman" panose="02020603050405020304" pitchFamily="18" charset="0"/>
                <a:ea typeface="楷体_GB2312" pitchFamily="49" charset="-122"/>
              </a:rPr>
              <a:t>，</a:t>
            </a:r>
            <a:r>
              <a:rPr kumimoji="1" lang="zh-CN" altLang="en-US" sz="2800" b="1" dirty="0">
                <a:latin typeface="Times New Roman" panose="02020603050405020304" pitchFamily="18" charset="0"/>
                <a:ea typeface="楷体_GB2312" pitchFamily="49" charset="-122"/>
              </a:rPr>
              <a:t>则文法</a:t>
            </a:r>
            <a:r>
              <a:rPr kumimoji="1" lang="en-US" altLang="zh-CN" sz="2800" b="1" dirty="0">
                <a:latin typeface="Times New Roman" panose="02020603050405020304" pitchFamily="18" charset="0"/>
                <a:ea typeface="楷体_GB2312" pitchFamily="49" charset="-122"/>
              </a:rPr>
              <a:t>G</a:t>
            </a:r>
            <a:r>
              <a:rPr kumimoji="1" lang="zh-CN" altLang="en-US" sz="2800" b="1" dirty="0">
                <a:latin typeface="Times New Roman" panose="02020603050405020304" pitchFamily="18" charset="0"/>
                <a:ea typeface="楷体_GB2312" pitchFamily="49" charset="-122"/>
              </a:rPr>
              <a:t>称为</a:t>
            </a:r>
            <a:r>
              <a:rPr kumimoji="1" lang="en-US" altLang="zh-CN" sz="2800" b="1" dirty="0">
                <a:solidFill>
                  <a:srgbClr val="FFC000"/>
                </a:solidFill>
                <a:latin typeface="Times New Roman" panose="02020603050405020304" pitchFamily="18" charset="0"/>
                <a:ea typeface="楷体_GB2312" pitchFamily="49" charset="-122"/>
              </a:rPr>
              <a:t>0</a:t>
            </a:r>
            <a:r>
              <a:rPr kumimoji="1" lang="zh-CN" altLang="en-US" sz="2800" b="1" dirty="0">
                <a:solidFill>
                  <a:srgbClr val="FFC000"/>
                </a:solidFill>
                <a:latin typeface="Times New Roman" panose="02020603050405020304" pitchFamily="18" charset="0"/>
                <a:ea typeface="楷体_GB2312" pitchFamily="49" charset="-122"/>
              </a:rPr>
              <a:t>型文法或称短语结构文法</a:t>
            </a:r>
            <a:r>
              <a:rPr kumimoji="1" lang="zh-CN" altLang="en-US" sz="2800" b="1" dirty="0">
                <a:latin typeface="Times New Roman" panose="02020603050405020304" pitchFamily="18" charset="0"/>
                <a:ea typeface="楷体_GB2312" pitchFamily="49" charset="-122"/>
              </a:rPr>
              <a:t>。</a:t>
            </a:r>
          </a:p>
          <a:p>
            <a:pPr algn="just" eaLnBrk="1" hangingPunct="1">
              <a:lnSpc>
                <a:spcPct val="130000"/>
              </a:lnSpc>
              <a:defRPr/>
            </a:pPr>
            <a:endParaRPr kumimoji="1" lang="zh-CN" altLang="en-US" sz="2800" b="1" dirty="0">
              <a:latin typeface="Times New Roman" panose="02020603050405020304" pitchFamily="18" charset="0"/>
              <a:ea typeface="楷体_GB2312" pitchFamily="49" charset="-122"/>
            </a:endParaRPr>
          </a:p>
          <a:p>
            <a:pPr eaLnBrk="1" hangingPunct="1">
              <a:spcBef>
                <a:spcPct val="20000"/>
              </a:spcBef>
              <a:buClr>
                <a:schemeClr val="hlink"/>
              </a:buClr>
              <a:buSzPct val="80000"/>
              <a:buFont typeface="Wingdings" panose="05000000000000000000" pitchFamily="2" charset="2"/>
              <a:buNone/>
              <a:defRPr/>
            </a:pPr>
            <a:endParaRPr kumimoji="1" lang="zh-CN" altLang="en-US" sz="2000" b="1" dirty="0">
              <a:latin typeface="Times New Roman" panose="02020603050405020304" pitchFamily="18" charset="0"/>
              <a:ea typeface="楷体_GB2312" pitchFamily="49" charset="-122"/>
            </a:endParaRPr>
          </a:p>
        </p:txBody>
      </p:sp>
      <p:sp>
        <p:nvSpPr>
          <p:cNvPr id="2" name="矩形 1"/>
          <p:cNvSpPr/>
          <p:nvPr/>
        </p:nvSpPr>
        <p:spPr>
          <a:xfrm>
            <a:off x="2676521" y="5247678"/>
            <a:ext cx="8667757" cy="572464"/>
          </a:xfrm>
          <a:prstGeom prst="rect">
            <a:avLst/>
          </a:prstGeom>
        </p:spPr>
        <p:txBody>
          <a:bodyPr wrap="none">
            <a:spAutoFit/>
          </a:bodyPr>
          <a:lstStyle/>
          <a:p>
            <a:pPr algn="just">
              <a:lnSpc>
                <a:spcPct val="130000"/>
              </a:lnSpc>
              <a:spcBef>
                <a:spcPct val="20000"/>
              </a:spcBef>
              <a:buClr>
                <a:schemeClr val="hlink"/>
              </a:buClr>
              <a:buSzPct val="80000"/>
              <a:defRPr/>
            </a:pPr>
            <a:r>
              <a:rPr lang="zh-CN" altLang="en-US" sz="2400" b="1" dirty="0">
                <a:latin typeface="Times New Roman" panose="02020603050405020304" pitchFamily="18" charset="0"/>
                <a:ea typeface="楷体_GB2312" pitchFamily="49" charset="-122"/>
              </a:rPr>
              <a:t>由</a:t>
            </a:r>
            <a:r>
              <a:rPr lang="en-US" altLang="zh-CN" sz="2400" b="1" dirty="0">
                <a:latin typeface="Times New Roman" panose="02020603050405020304" pitchFamily="18" charset="0"/>
                <a:ea typeface="楷体_GB2312" pitchFamily="49" charset="-122"/>
              </a:rPr>
              <a:t>0</a:t>
            </a:r>
            <a:r>
              <a:rPr lang="zh-CN" altLang="en-US" sz="2400" b="1" dirty="0">
                <a:latin typeface="Times New Roman" panose="02020603050405020304" pitchFamily="18" charset="0"/>
                <a:ea typeface="楷体_GB2312" pitchFamily="49" charset="-122"/>
              </a:rPr>
              <a:t>型文法所描述和定义的语言称为</a:t>
            </a:r>
            <a:r>
              <a:rPr lang="en-US" altLang="zh-CN" sz="2400" b="1" dirty="0">
                <a:latin typeface="Times New Roman" panose="02020603050405020304" pitchFamily="18" charset="0"/>
                <a:ea typeface="楷体_GB2312" pitchFamily="49" charset="-122"/>
              </a:rPr>
              <a:t>0</a:t>
            </a:r>
            <a:r>
              <a:rPr lang="zh-CN" altLang="en-US" sz="2400" b="1" dirty="0">
                <a:latin typeface="Times New Roman" panose="02020603050405020304" pitchFamily="18" charset="0"/>
                <a:ea typeface="楷体_GB2312" pitchFamily="49" charset="-122"/>
              </a:rPr>
              <a:t>型语言，简记为</a:t>
            </a:r>
            <a:r>
              <a:rPr lang="en-US" altLang="zh-CN" sz="2400" b="1" dirty="0" smtClean="0">
                <a:latin typeface="Times New Roman" panose="02020603050405020304" pitchFamily="18" charset="0"/>
                <a:ea typeface="楷体_GB2312" pitchFamily="49" charset="-122"/>
              </a:rPr>
              <a:t>PSL</a:t>
            </a:r>
            <a:r>
              <a:rPr lang="zh-CN" altLang="en-US" sz="2400" b="1" dirty="0">
                <a:latin typeface="Times New Roman" panose="02020603050405020304" pitchFamily="18" charset="0"/>
                <a:ea typeface="楷体_GB2312" pitchFamily="49" charset="-122"/>
              </a:rPr>
              <a:t>或</a:t>
            </a:r>
            <a:r>
              <a:rPr lang="en-US" altLang="zh-CN" sz="2400" b="1" dirty="0" smtClean="0">
                <a:latin typeface="Times New Roman" panose="02020603050405020304" pitchFamily="18" charset="0"/>
                <a:ea typeface="楷体_GB2312" pitchFamily="49" charset="-122"/>
              </a:rPr>
              <a:t>L</a:t>
            </a:r>
            <a:r>
              <a:rPr lang="en-US" altLang="zh-CN" sz="2400" b="1" baseline="-25000" dirty="0" smtClean="0">
                <a:latin typeface="Times New Roman" panose="02020603050405020304" pitchFamily="18" charset="0"/>
                <a:ea typeface="楷体_GB2312" pitchFamily="49" charset="-122"/>
              </a:rPr>
              <a:t>0</a:t>
            </a:r>
            <a:endParaRPr lang="en-US" altLang="zh-CN" sz="2400" b="1" dirty="0">
              <a:latin typeface="Times New Roman" panose="02020603050405020304" pitchFamily="18" charset="0"/>
              <a:ea typeface="楷体_GB2312" pitchFamily="49" charset="-122"/>
            </a:endParaRPr>
          </a:p>
        </p:txBody>
      </p:sp>
    </p:spTree>
    <p:extLst>
      <p:ext uri="{BB962C8B-B14F-4D97-AF65-F5344CB8AC3E}">
        <p14:creationId xmlns:p14="http://schemas.microsoft.com/office/powerpoint/2010/main" val="153837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67974"/>
                                        </p:tgtEl>
                                        <p:attrNameLst>
                                          <p:attrName>style.visibility</p:attrName>
                                        </p:attrNameLst>
                                      </p:cBhvr>
                                      <p:to>
                                        <p:strVal val="visible"/>
                                      </p:to>
                                    </p:set>
                                    <p:anim calcmode="lin" valueType="num">
                                      <p:cBhvr additive="base">
                                        <p:cTn id="7" dur="500" fill="hold"/>
                                        <p:tgtEl>
                                          <p:spTgt spid="467974"/>
                                        </p:tgtEl>
                                        <p:attrNameLst>
                                          <p:attrName>ppt_x</p:attrName>
                                        </p:attrNameLst>
                                      </p:cBhvr>
                                      <p:tavLst>
                                        <p:tav tm="0">
                                          <p:val>
                                            <p:strVal val="0-#ppt_w/2"/>
                                          </p:val>
                                        </p:tav>
                                        <p:tav tm="100000">
                                          <p:val>
                                            <p:strVal val="#ppt_x"/>
                                          </p:val>
                                        </p:tav>
                                      </p:tavLst>
                                    </p:anim>
                                    <p:anim calcmode="lin" valueType="num">
                                      <p:cBhvr additive="base">
                                        <p:cTn id="8" dur="500" fill="hold"/>
                                        <p:tgtEl>
                                          <p:spTgt spid="46797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7974" grpId="0" autoUpdateAnimBg="0"/>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29E0C0CC-AF2B-498A-AE51-789D0A0C8D16}" type="datetime1">
              <a:rPr lang="zh-CN" altLang="en-US"/>
              <a:pPr>
                <a:defRPr/>
              </a:pPr>
              <a:t>2021/3/11</a:t>
            </a:fld>
            <a:endParaRPr lang="zh-CN" altLang="en-US"/>
          </a:p>
        </p:txBody>
      </p:sp>
      <p:sp>
        <p:nvSpPr>
          <p:cNvPr id="9933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D677CCD8-115F-469A-800F-F27FDCD1D6A2}" type="slidenum">
              <a:rPr lang="zh-CN" altLang="en-US" sz="1000">
                <a:solidFill>
                  <a:srgbClr val="9B9A98"/>
                </a:solidFill>
              </a:rPr>
              <a:pPr>
                <a:spcBef>
                  <a:spcPct val="0"/>
                </a:spcBef>
                <a:buClrTx/>
                <a:buSzTx/>
                <a:buFontTx/>
                <a:buNone/>
              </a:pPr>
              <a:t>4</a:t>
            </a:fld>
            <a:endParaRPr lang="zh-CN" altLang="en-US" sz="1000">
              <a:solidFill>
                <a:srgbClr val="9B9A98"/>
              </a:solidFill>
            </a:endParaRPr>
          </a:p>
        </p:txBody>
      </p:sp>
      <p:sp>
        <p:nvSpPr>
          <p:cNvPr id="404483" name="Rectangle 3"/>
          <p:cNvSpPr>
            <a:spLocks noChangeArrowheads="1"/>
          </p:cNvSpPr>
          <p:nvPr/>
        </p:nvSpPr>
        <p:spPr bwMode="auto">
          <a:xfrm>
            <a:off x="1318492" y="1668174"/>
            <a:ext cx="8672512" cy="584200"/>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800" b="1" dirty="0" smtClean="0">
                <a:solidFill>
                  <a:srgbClr val="FFC000"/>
                </a:solidFill>
                <a:latin typeface="Times New Roman" pitchFamily="18" charset="0"/>
                <a:ea typeface="楷体_GB2312" pitchFamily="49" charset="-122"/>
              </a:rPr>
              <a:t>短语</a:t>
            </a:r>
            <a:r>
              <a:rPr lang="zh-CN" altLang="en-US" sz="2800" b="1" dirty="0">
                <a:solidFill>
                  <a:srgbClr val="FFC000"/>
                </a:solidFill>
                <a:latin typeface="Times New Roman" pitchFamily="18" charset="0"/>
                <a:ea typeface="楷体_GB2312" pitchFamily="49" charset="-122"/>
              </a:rPr>
              <a:t>与简单短语</a:t>
            </a:r>
          </a:p>
          <a:p>
            <a:pPr marL="419100" indent="-382588" algn="just">
              <a:lnSpc>
                <a:spcPct val="120000"/>
              </a:lnSpc>
              <a:spcBef>
                <a:spcPct val="20000"/>
              </a:spcBef>
              <a:buClr>
                <a:schemeClr val="accent1"/>
              </a:buClr>
              <a:buSzPct val="80000"/>
              <a:defRPr/>
            </a:pPr>
            <a:endParaRPr lang="zh-CN" altLang="en-US" sz="2300" b="1" dirty="0">
              <a:effectLst>
                <a:outerShdw blurRad="38100" dist="38100" dir="2700000" algn="tl">
                  <a:srgbClr val="000000"/>
                </a:outerShdw>
              </a:effectLst>
              <a:latin typeface="Times New Roman" pitchFamily="18" charset="0"/>
              <a:ea typeface="楷体_GB2312" pitchFamily="49" charset="-122"/>
            </a:endParaRPr>
          </a:p>
        </p:txBody>
      </p:sp>
      <p:sp>
        <p:nvSpPr>
          <p:cNvPr id="404485" name="Rectangle 5"/>
          <p:cNvSpPr>
            <a:spLocks noChangeArrowheads="1"/>
          </p:cNvSpPr>
          <p:nvPr/>
        </p:nvSpPr>
        <p:spPr bwMode="auto">
          <a:xfrm>
            <a:off x="1816100" y="2209800"/>
            <a:ext cx="9572336" cy="4495800"/>
          </a:xfrm>
          <a:prstGeom prst="rect">
            <a:avLst/>
          </a:prstGeom>
          <a:noFill/>
          <a:ln w="9525">
            <a:noFill/>
            <a:miter lim="800000"/>
            <a:headEnd/>
            <a:tailEnd/>
          </a:ln>
          <a:effectLst/>
        </p:spPr>
        <p:txBody>
          <a:bodyPr/>
          <a:lstStyle/>
          <a:p>
            <a:pPr marL="419100" indent="-382588" algn="just">
              <a:lnSpc>
                <a:spcPct val="110000"/>
              </a:lnSpc>
              <a:spcBef>
                <a:spcPct val="20000"/>
              </a:spcBef>
              <a:buClr>
                <a:schemeClr val="accent1"/>
              </a:buClr>
              <a:buSzPct val="80000"/>
              <a:defRPr/>
            </a:pPr>
            <a:r>
              <a:rPr lang="zh-CN" altLang="en-US" sz="2000" b="1" dirty="0">
                <a:latin typeface="Times New Roman" pitchFamily="18" charset="0"/>
                <a:ea typeface="楷体_GB2312" pitchFamily="49" charset="-122"/>
              </a:rPr>
              <a:t>定义：设</a:t>
            </a:r>
            <a:r>
              <a:rPr lang="en-US" altLang="zh-CN" sz="2000" b="1" dirty="0">
                <a:latin typeface="Times New Roman" pitchFamily="18" charset="0"/>
                <a:ea typeface="楷体_GB2312" pitchFamily="49" charset="-122"/>
              </a:rPr>
              <a:t>G</a:t>
            </a:r>
            <a:r>
              <a:rPr lang="zh-CN" altLang="en-US" sz="2000" b="1" dirty="0">
                <a:latin typeface="Times New Roman" pitchFamily="18" charset="0"/>
                <a:ea typeface="楷体_GB2312" pitchFamily="49" charset="-122"/>
              </a:rPr>
              <a:t>［</a:t>
            </a:r>
            <a:r>
              <a:rPr lang="en-US" altLang="zh-CN" sz="2000" b="1" dirty="0">
                <a:latin typeface="Times New Roman" pitchFamily="18" charset="0"/>
                <a:ea typeface="楷体_GB2312" pitchFamily="49" charset="-122"/>
              </a:rPr>
              <a:t>Z</a:t>
            </a:r>
            <a:r>
              <a:rPr lang="zh-CN" altLang="en-US" sz="2000" b="1" dirty="0">
                <a:latin typeface="Times New Roman" pitchFamily="18" charset="0"/>
                <a:ea typeface="楷体_GB2312" pitchFamily="49" charset="-122"/>
              </a:rPr>
              <a:t>］是一文法，</a:t>
            </a:r>
            <a:r>
              <a:rPr lang="en-US" altLang="zh-CN" sz="2000" b="1" dirty="0">
                <a:latin typeface="Times New Roman" pitchFamily="18" charset="0"/>
                <a:ea typeface="楷体_GB2312" pitchFamily="49" charset="-122"/>
              </a:rPr>
              <a:t>w=</a:t>
            </a:r>
            <a:r>
              <a:rPr lang="en-US" altLang="zh-CN" sz="2000" b="1" dirty="0" err="1">
                <a:latin typeface="Times New Roman" pitchFamily="18" charset="0"/>
                <a:ea typeface="楷体_GB2312" pitchFamily="49" charset="-122"/>
              </a:rPr>
              <a:t>xuy</a:t>
            </a:r>
            <a:r>
              <a:rPr lang="en-US" altLang="zh-CN" sz="2000" b="1" dirty="0">
                <a:latin typeface="Times New Roman" pitchFamily="18" charset="0"/>
                <a:ea typeface="楷体_GB2312" pitchFamily="49" charset="-122"/>
              </a:rPr>
              <a:t> </a:t>
            </a:r>
            <a:r>
              <a:rPr lang="zh-CN" altLang="en-US" sz="2000" b="1" dirty="0">
                <a:latin typeface="Times New Roman" pitchFamily="18" charset="0"/>
                <a:ea typeface="楷体_GB2312" pitchFamily="49" charset="-122"/>
              </a:rPr>
              <a:t>是其中一句型，若有</a:t>
            </a:r>
          </a:p>
          <a:p>
            <a:pPr marL="419100" indent="-382588" algn="just">
              <a:lnSpc>
                <a:spcPct val="110000"/>
              </a:lnSpc>
              <a:spcBef>
                <a:spcPct val="20000"/>
              </a:spcBef>
              <a:buClr>
                <a:schemeClr val="accent1"/>
              </a:buClr>
              <a:buSzPct val="80000"/>
              <a:defRPr/>
            </a:pPr>
            <a:r>
              <a:rPr lang="zh-CN" altLang="en-US" sz="2000" b="1" dirty="0">
                <a:latin typeface="Times New Roman" pitchFamily="18" charset="0"/>
                <a:ea typeface="楷体_GB2312" pitchFamily="49" charset="-122"/>
              </a:rPr>
              <a:t>             </a:t>
            </a:r>
            <a:r>
              <a:rPr lang="en-US" altLang="zh-CN" sz="2000" b="1" dirty="0">
                <a:latin typeface="Times New Roman" pitchFamily="18" charset="0"/>
                <a:ea typeface="楷体_GB2312" pitchFamily="49" charset="-122"/>
              </a:rPr>
              <a:t>Z </a:t>
            </a:r>
            <a:r>
              <a:rPr lang="en-US" altLang="zh-CN" sz="2000" b="1" dirty="0">
                <a:latin typeface="Times New Roman" pitchFamily="18" charset="0"/>
                <a:ea typeface="楷体_GB2312" pitchFamily="49" charset="-122"/>
                <a:cs typeface="Courier New" pitchFamily="49" charset="0"/>
                <a:sym typeface="Symbol" pitchFamily="18" charset="2"/>
              </a:rPr>
              <a:t></a:t>
            </a:r>
            <a:r>
              <a:rPr lang="en-US" altLang="zh-CN" sz="2000" b="1" dirty="0">
                <a:latin typeface="Times New Roman" pitchFamily="18" charset="0"/>
                <a:ea typeface="楷体_GB2312" pitchFamily="49" charset="-122"/>
              </a:rPr>
              <a:t> *</a:t>
            </a:r>
            <a:r>
              <a:rPr lang="en-US" altLang="zh-CN" sz="2000" b="1" dirty="0" err="1">
                <a:latin typeface="Times New Roman" pitchFamily="18" charset="0"/>
                <a:ea typeface="楷体_GB2312" pitchFamily="49" charset="-122"/>
              </a:rPr>
              <a:t>xUy</a:t>
            </a:r>
            <a:r>
              <a:rPr lang="en-US" altLang="zh-CN" sz="2000" b="1" dirty="0">
                <a:latin typeface="Times New Roman" pitchFamily="18" charset="0"/>
                <a:ea typeface="楷体_GB2312" pitchFamily="49" charset="-122"/>
              </a:rPr>
              <a:t>, U∈V</a:t>
            </a:r>
            <a:r>
              <a:rPr lang="en-US" altLang="zh-CN" sz="2000" b="1" baseline="-25000" dirty="0">
                <a:latin typeface="Times New Roman" pitchFamily="18" charset="0"/>
                <a:ea typeface="楷体_GB2312" pitchFamily="49" charset="-122"/>
              </a:rPr>
              <a:t>N</a:t>
            </a:r>
            <a:r>
              <a:rPr lang="en-US" altLang="zh-CN" sz="2000" b="1" dirty="0">
                <a:latin typeface="Times New Roman" pitchFamily="18" charset="0"/>
                <a:ea typeface="楷体_GB2312" pitchFamily="49" charset="-122"/>
              </a:rPr>
              <a:t>  </a:t>
            </a:r>
            <a:r>
              <a:rPr lang="zh-CN" altLang="en-US" sz="2000" b="1" dirty="0">
                <a:latin typeface="Times New Roman" pitchFamily="18" charset="0"/>
                <a:ea typeface="楷体_GB2312" pitchFamily="49" charset="-122"/>
              </a:rPr>
              <a:t>且 </a:t>
            </a:r>
            <a:r>
              <a:rPr lang="en-US" altLang="zh-CN" sz="2000" b="1" dirty="0">
                <a:solidFill>
                  <a:srgbClr val="FFC000"/>
                </a:solidFill>
                <a:latin typeface="Times New Roman" pitchFamily="18" charset="0"/>
                <a:ea typeface="楷体_GB2312" pitchFamily="49" charset="-122"/>
              </a:rPr>
              <a:t>U </a:t>
            </a:r>
            <a:r>
              <a:rPr lang="en-US" altLang="zh-CN" sz="2000" b="1" dirty="0">
                <a:solidFill>
                  <a:srgbClr val="FFC000"/>
                </a:solidFill>
                <a:latin typeface="Times New Roman" pitchFamily="18" charset="0"/>
                <a:ea typeface="楷体_GB2312" pitchFamily="49" charset="-122"/>
                <a:sym typeface="Symbol" pitchFamily="18" charset="2"/>
              </a:rPr>
              <a:t></a:t>
            </a:r>
            <a:r>
              <a:rPr lang="en-US" altLang="zh-CN" sz="2000" b="1" dirty="0">
                <a:solidFill>
                  <a:srgbClr val="FFC000"/>
                </a:solidFill>
                <a:latin typeface="Times New Roman" pitchFamily="18" charset="0"/>
                <a:ea typeface="楷体_GB2312" pitchFamily="49" charset="-122"/>
              </a:rPr>
              <a:t> +</a:t>
            </a:r>
            <a:r>
              <a:rPr lang="en-US" altLang="zh-CN" sz="2000" b="1" dirty="0">
                <a:latin typeface="Times New Roman" pitchFamily="18" charset="0"/>
                <a:ea typeface="楷体_GB2312" pitchFamily="49" charset="-122"/>
              </a:rPr>
              <a:t>u, </a:t>
            </a:r>
            <a:r>
              <a:rPr lang="en-US" altLang="zh-CN" sz="2000" b="1" dirty="0" err="1">
                <a:latin typeface="Times New Roman" pitchFamily="18" charset="0"/>
                <a:ea typeface="楷体_GB2312" pitchFamily="49" charset="-122"/>
              </a:rPr>
              <a:t>u∈V</a:t>
            </a:r>
            <a:r>
              <a:rPr lang="en-US" altLang="zh-CN" sz="2000" b="1" baseline="30000" dirty="0">
                <a:latin typeface="Times New Roman" pitchFamily="18" charset="0"/>
                <a:ea typeface="楷体_GB2312" pitchFamily="49" charset="-122"/>
              </a:rPr>
              <a:t>+</a:t>
            </a:r>
            <a:r>
              <a:rPr lang="en-US" altLang="zh-CN" sz="2000" b="1" dirty="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en-US" altLang="zh-CN" sz="2000" b="1" dirty="0">
                <a:latin typeface="Times New Roman" pitchFamily="18" charset="0"/>
                <a:ea typeface="楷体_GB2312" pitchFamily="49" charset="-122"/>
              </a:rPr>
              <a:t>            </a:t>
            </a:r>
            <a:r>
              <a:rPr lang="zh-CN" altLang="en-US" sz="2000" b="1" dirty="0">
                <a:latin typeface="Times New Roman" pitchFamily="18" charset="0"/>
                <a:ea typeface="楷体_GB2312" pitchFamily="49" charset="-122"/>
              </a:rPr>
              <a:t>则称</a:t>
            </a:r>
            <a:r>
              <a:rPr lang="en-US" altLang="zh-CN" sz="2000" b="1" dirty="0">
                <a:latin typeface="Times New Roman" pitchFamily="18" charset="0"/>
                <a:ea typeface="楷体_GB2312" pitchFamily="49" charset="-122"/>
              </a:rPr>
              <a:t>u</a:t>
            </a:r>
            <a:r>
              <a:rPr lang="zh-CN" altLang="en-US" sz="2000" b="1" dirty="0">
                <a:latin typeface="Times New Roman" pitchFamily="18" charset="0"/>
                <a:ea typeface="楷体_GB2312" pitchFamily="49" charset="-122"/>
              </a:rPr>
              <a:t>是一个相对于非终结符</a:t>
            </a:r>
            <a:r>
              <a:rPr lang="en-US" altLang="zh-CN" sz="2000" b="1" dirty="0">
                <a:latin typeface="Times New Roman" pitchFamily="18" charset="0"/>
                <a:ea typeface="楷体_GB2312" pitchFamily="49" charset="-122"/>
              </a:rPr>
              <a:t>U</a:t>
            </a:r>
            <a:r>
              <a:rPr lang="zh-CN" altLang="en-US" sz="2000" b="1" dirty="0">
                <a:latin typeface="Times New Roman" pitchFamily="18" charset="0"/>
                <a:ea typeface="楷体_GB2312" pitchFamily="49" charset="-122"/>
              </a:rPr>
              <a:t>、句型</a:t>
            </a:r>
            <a:r>
              <a:rPr lang="en-US" altLang="zh-CN" sz="2000" b="1" dirty="0">
                <a:latin typeface="Times New Roman" pitchFamily="18" charset="0"/>
                <a:ea typeface="楷体_GB2312" pitchFamily="49" charset="-122"/>
              </a:rPr>
              <a:t>w</a:t>
            </a:r>
            <a:r>
              <a:rPr lang="zh-CN" altLang="en-US" sz="2000" b="1" dirty="0">
                <a:latin typeface="Times New Roman" pitchFamily="18" charset="0"/>
                <a:ea typeface="楷体_GB2312" pitchFamily="49" charset="-122"/>
              </a:rPr>
              <a:t>的</a:t>
            </a:r>
            <a:r>
              <a:rPr lang="zh-CN" altLang="en-US" sz="2000" b="1" dirty="0">
                <a:solidFill>
                  <a:srgbClr val="FFC000"/>
                </a:solidFill>
                <a:latin typeface="Times New Roman" pitchFamily="18" charset="0"/>
                <a:ea typeface="楷体_GB2312" pitchFamily="49" charset="-122"/>
              </a:rPr>
              <a:t>短语</a:t>
            </a:r>
            <a:r>
              <a:rPr lang="zh-CN" altLang="en-US" sz="2000" b="1" dirty="0">
                <a:solidFill>
                  <a:schemeClr val="tx2"/>
                </a:solidFill>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2000" b="1" dirty="0">
                <a:latin typeface="Times New Roman" pitchFamily="18" charset="0"/>
                <a:ea typeface="楷体_GB2312" pitchFamily="49" charset="-122"/>
              </a:rPr>
              <a:t>            若</a:t>
            </a:r>
            <a:r>
              <a:rPr lang="en-US" altLang="zh-CN" sz="2000" b="1" dirty="0">
                <a:latin typeface="Times New Roman" pitchFamily="18" charset="0"/>
                <a:ea typeface="楷体_GB2312" pitchFamily="49" charset="-122"/>
              </a:rPr>
              <a:t>Z </a:t>
            </a:r>
            <a:r>
              <a:rPr lang="en-US" altLang="zh-CN" sz="2000" b="1" dirty="0">
                <a:latin typeface="Times New Roman" pitchFamily="18" charset="0"/>
                <a:ea typeface="楷体_GB2312" pitchFamily="49" charset="-122"/>
                <a:sym typeface="Symbol" pitchFamily="18" charset="2"/>
              </a:rPr>
              <a:t></a:t>
            </a:r>
            <a:r>
              <a:rPr lang="en-US" altLang="zh-CN" sz="2000" b="1" dirty="0">
                <a:latin typeface="Times New Roman" pitchFamily="18" charset="0"/>
                <a:ea typeface="楷体_GB2312" pitchFamily="49" charset="-122"/>
              </a:rPr>
              <a:t> *</a:t>
            </a:r>
            <a:r>
              <a:rPr lang="en-US" altLang="zh-CN" sz="2000" b="1" dirty="0" err="1">
                <a:latin typeface="Times New Roman" pitchFamily="18" charset="0"/>
                <a:ea typeface="楷体_GB2312" pitchFamily="49" charset="-122"/>
              </a:rPr>
              <a:t>xUy</a:t>
            </a:r>
            <a:r>
              <a:rPr lang="en-US" altLang="zh-CN" sz="2000" b="1" dirty="0">
                <a:latin typeface="Times New Roman" pitchFamily="18" charset="0"/>
                <a:ea typeface="楷体_GB2312" pitchFamily="49" charset="-122"/>
              </a:rPr>
              <a:t>  </a:t>
            </a:r>
            <a:r>
              <a:rPr lang="zh-CN" altLang="en-US" sz="2000" b="1" dirty="0">
                <a:latin typeface="Times New Roman" pitchFamily="18" charset="0"/>
                <a:ea typeface="楷体_GB2312" pitchFamily="49" charset="-122"/>
              </a:rPr>
              <a:t>且</a:t>
            </a:r>
            <a:r>
              <a:rPr lang="en-US" altLang="zh-CN" sz="2000" b="1" dirty="0">
                <a:latin typeface="Times New Roman" pitchFamily="18" charset="0"/>
                <a:ea typeface="楷体_GB2312" pitchFamily="49" charset="-122"/>
              </a:rPr>
              <a:t>U </a:t>
            </a:r>
            <a:r>
              <a:rPr lang="en-US" altLang="zh-CN" sz="2000" b="1" dirty="0">
                <a:solidFill>
                  <a:srgbClr val="FFC000"/>
                </a:solidFill>
                <a:latin typeface="Times New Roman" pitchFamily="18" charset="0"/>
                <a:ea typeface="楷体_GB2312" pitchFamily="49" charset="-122"/>
                <a:sym typeface="Symbol" pitchFamily="18" charset="2"/>
              </a:rPr>
              <a:t></a:t>
            </a:r>
            <a:r>
              <a:rPr lang="en-US" altLang="zh-CN" sz="2000" b="1" dirty="0">
                <a:latin typeface="Times New Roman" pitchFamily="18" charset="0"/>
                <a:ea typeface="楷体_GB2312" pitchFamily="49" charset="-122"/>
              </a:rPr>
              <a:t> u</a:t>
            </a:r>
          </a:p>
          <a:p>
            <a:pPr marL="419100" indent="-382588" algn="just">
              <a:lnSpc>
                <a:spcPct val="110000"/>
              </a:lnSpc>
              <a:spcBef>
                <a:spcPct val="20000"/>
              </a:spcBef>
              <a:buClr>
                <a:schemeClr val="accent1"/>
              </a:buClr>
              <a:buSzPct val="80000"/>
              <a:defRPr/>
            </a:pPr>
            <a:r>
              <a:rPr lang="en-US" altLang="zh-CN" sz="2000" b="1" dirty="0">
                <a:latin typeface="Times New Roman" pitchFamily="18" charset="0"/>
                <a:ea typeface="楷体_GB2312" pitchFamily="49" charset="-122"/>
              </a:rPr>
              <a:t>            </a:t>
            </a:r>
            <a:r>
              <a:rPr lang="zh-CN" altLang="en-US" sz="2000" b="1" dirty="0">
                <a:latin typeface="Times New Roman" pitchFamily="18" charset="0"/>
                <a:ea typeface="楷体_GB2312" pitchFamily="49" charset="-122"/>
              </a:rPr>
              <a:t>则称</a:t>
            </a:r>
            <a:r>
              <a:rPr lang="en-US" altLang="zh-CN" sz="2000" b="1" dirty="0">
                <a:latin typeface="Times New Roman" pitchFamily="18" charset="0"/>
                <a:ea typeface="楷体_GB2312" pitchFamily="49" charset="-122"/>
              </a:rPr>
              <a:t>u</a:t>
            </a:r>
            <a:r>
              <a:rPr lang="zh-CN" altLang="en-US" sz="2000" b="1" dirty="0">
                <a:latin typeface="Times New Roman" pitchFamily="18" charset="0"/>
                <a:ea typeface="楷体_GB2312" pitchFamily="49" charset="-122"/>
              </a:rPr>
              <a:t>是一个相对于非终结符</a:t>
            </a:r>
            <a:r>
              <a:rPr lang="en-US" altLang="zh-CN" sz="2000" b="1" dirty="0">
                <a:latin typeface="Times New Roman" pitchFamily="18" charset="0"/>
                <a:ea typeface="楷体_GB2312" pitchFamily="49" charset="-122"/>
              </a:rPr>
              <a:t>U</a:t>
            </a:r>
            <a:r>
              <a:rPr lang="zh-CN" altLang="en-US" sz="2000" b="1" dirty="0">
                <a:latin typeface="Times New Roman" pitchFamily="18" charset="0"/>
                <a:ea typeface="楷体_GB2312" pitchFamily="49" charset="-122"/>
              </a:rPr>
              <a:t>、句型</a:t>
            </a:r>
            <a:r>
              <a:rPr lang="en-US" altLang="zh-CN" sz="2000" b="1" dirty="0">
                <a:latin typeface="Times New Roman" pitchFamily="18" charset="0"/>
                <a:ea typeface="楷体_GB2312" pitchFamily="49" charset="-122"/>
              </a:rPr>
              <a:t>w</a:t>
            </a:r>
            <a:r>
              <a:rPr lang="zh-CN" altLang="en-US" sz="2000" b="1" dirty="0">
                <a:latin typeface="Times New Roman" pitchFamily="18" charset="0"/>
                <a:ea typeface="楷体_GB2312" pitchFamily="49" charset="-122"/>
              </a:rPr>
              <a:t>的</a:t>
            </a:r>
            <a:r>
              <a:rPr lang="zh-CN" altLang="en-US" sz="2000" b="1" dirty="0">
                <a:solidFill>
                  <a:srgbClr val="FFC000"/>
                </a:solidFill>
                <a:latin typeface="Times New Roman" pitchFamily="18" charset="0"/>
                <a:ea typeface="楷体_GB2312" pitchFamily="49" charset="-122"/>
              </a:rPr>
              <a:t>简单短语</a:t>
            </a:r>
            <a:r>
              <a:rPr lang="zh-CN" altLang="en-US" sz="2000" b="1" dirty="0">
                <a:latin typeface="Times New Roman" pitchFamily="18" charset="0"/>
                <a:ea typeface="楷体_GB2312" pitchFamily="49" charset="-122"/>
              </a:rPr>
              <a:t>。 </a:t>
            </a:r>
          </a:p>
          <a:p>
            <a:pPr marL="419100" indent="-382588" algn="just">
              <a:lnSpc>
                <a:spcPct val="110000"/>
              </a:lnSpc>
              <a:spcBef>
                <a:spcPct val="20000"/>
              </a:spcBef>
              <a:buClr>
                <a:schemeClr val="accent1"/>
              </a:buClr>
              <a:buSzPct val="80000"/>
              <a:defRPr/>
            </a:pPr>
            <a:r>
              <a:rPr lang="zh-CN" altLang="en-US" sz="2000" b="1" dirty="0">
                <a:latin typeface="Times New Roman" pitchFamily="18" charset="0"/>
                <a:ea typeface="楷体_GB2312" pitchFamily="49" charset="-122"/>
              </a:rPr>
              <a:t>            </a:t>
            </a:r>
            <a:r>
              <a:rPr lang="zh-CN" altLang="en-US" sz="2000" b="1" dirty="0" smtClean="0">
                <a:latin typeface="Times New Roman" pitchFamily="18" charset="0"/>
                <a:ea typeface="楷体_GB2312" pitchFamily="49" charset="-122"/>
              </a:rPr>
              <a:t>例如</a:t>
            </a:r>
            <a:endParaRPr lang="en-US" altLang="zh-CN" sz="2000" b="1" dirty="0" smtClean="0">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en-US" altLang="zh-CN" sz="2000" b="1" dirty="0" smtClean="0">
                <a:solidFill>
                  <a:srgbClr val="FFC000"/>
                </a:solidFill>
                <a:latin typeface="Times New Roman" pitchFamily="18" charset="0"/>
                <a:ea typeface="楷体_GB2312" pitchFamily="49" charset="-122"/>
              </a:rPr>
              <a:t>&lt;</a:t>
            </a:r>
            <a:r>
              <a:rPr lang="zh-CN" altLang="en-US" sz="2000" b="1" dirty="0">
                <a:solidFill>
                  <a:srgbClr val="FFC000"/>
                </a:solidFill>
                <a:latin typeface="Times New Roman" pitchFamily="18" charset="0"/>
                <a:ea typeface="楷体_GB2312" pitchFamily="49" charset="-122"/>
              </a:rPr>
              <a:t>整数</a:t>
            </a:r>
            <a:r>
              <a:rPr lang="en-US" altLang="zh-CN" sz="2000" b="1" dirty="0">
                <a:solidFill>
                  <a:srgbClr val="FFC000"/>
                </a:solidFill>
                <a:latin typeface="Times New Roman" pitchFamily="18" charset="0"/>
                <a:ea typeface="楷体_GB2312" pitchFamily="49" charset="-122"/>
              </a:rPr>
              <a:t>&gt;</a:t>
            </a:r>
            <a:r>
              <a:rPr lang="en-US" altLang="zh-CN" sz="2000" b="1" dirty="0">
                <a:solidFill>
                  <a:srgbClr val="FFC000"/>
                </a:solidFill>
                <a:latin typeface="Times New Roman" pitchFamily="18" charset="0"/>
                <a:ea typeface="楷体_GB2312" pitchFamily="49" charset="-122"/>
                <a:sym typeface="Symbol" pitchFamily="18" charset="2"/>
              </a:rPr>
              <a:t>&lt;</a:t>
            </a:r>
            <a:r>
              <a:rPr lang="zh-CN" altLang="en-US" sz="2000" b="1" dirty="0">
                <a:solidFill>
                  <a:srgbClr val="FFC000"/>
                </a:solidFill>
                <a:latin typeface="Times New Roman" pitchFamily="18" charset="0"/>
                <a:ea typeface="楷体_GB2312" pitchFamily="49" charset="-122"/>
              </a:rPr>
              <a:t>数字串</a:t>
            </a:r>
            <a:r>
              <a:rPr lang="en-US" altLang="zh-CN" sz="2000" b="1" dirty="0">
                <a:solidFill>
                  <a:srgbClr val="FFC000"/>
                </a:solidFill>
                <a:latin typeface="Times New Roman" pitchFamily="18" charset="0"/>
                <a:ea typeface="楷体_GB2312" pitchFamily="49" charset="-122"/>
              </a:rPr>
              <a:t>&gt;</a:t>
            </a:r>
            <a:r>
              <a:rPr lang="en-US" altLang="zh-CN" sz="2000" b="1" dirty="0">
                <a:solidFill>
                  <a:srgbClr val="FFC000"/>
                </a:solidFill>
                <a:latin typeface="Times New Roman" pitchFamily="18" charset="0"/>
                <a:ea typeface="楷体_GB2312" pitchFamily="49" charset="-122"/>
                <a:sym typeface="Symbol" pitchFamily="18" charset="2"/>
              </a:rPr>
              <a:t>&lt;</a:t>
            </a:r>
            <a:r>
              <a:rPr lang="zh-CN" altLang="en-US" sz="2000" b="1" dirty="0">
                <a:solidFill>
                  <a:srgbClr val="FFC000"/>
                </a:solidFill>
                <a:latin typeface="Times New Roman" pitchFamily="18" charset="0"/>
                <a:ea typeface="楷体_GB2312" pitchFamily="49" charset="-122"/>
              </a:rPr>
              <a:t>数字串</a:t>
            </a:r>
            <a:r>
              <a:rPr lang="en-US" altLang="zh-CN" sz="2000" b="1" dirty="0">
                <a:solidFill>
                  <a:srgbClr val="FFC000"/>
                </a:solidFill>
                <a:latin typeface="Times New Roman" pitchFamily="18" charset="0"/>
                <a:ea typeface="楷体_GB2312" pitchFamily="49" charset="-122"/>
              </a:rPr>
              <a:t>&gt;&lt;</a:t>
            </a:r>
            <a:r>
              <a:rPr lang="zh-CN" altLang="en-US" sz="2000" b="1" dirty="0">
                <a:solidFill>
                  <a:srgbClr val="FFC000"/>
                </a:solidFill>
                <a:latin typeface="Times New Roman" pitchFamily="18" charset="0"/>
                <a:ea typeface="楷体_GB2312" pitchFamily="49" charset="-122"/>
              </a:rPr>
              <a:t>数字</a:t>
            </a:r>
            <a:r>
              <a:rPr lang="en-US" altLang="zh-CN" sz="2000" b="1" dirty="0">
                <a:solidFill>
                  <a:srgbClr val="FFC000"/>
                </a:solidFill>
                <a:latin typeface="Times New Roman" pitchFamily="18" charset="0"/>
                <a:ea typeface="楷体_GB2312" pitchFamily="49" charset="-122"/>
              </a:rPr>
              <a:t>&gt;</a:t>
            </a:r>
            <a:r>
              <a:rPr lang="en-US" altLang="zh-CN" sz="2000" b="1" dirty="0">
                <a:solidFill>
                  <a:srgbClr val="FFC000"/>
                </a:solidFill>
                <a:latin typeface="Times New Roman" pitchFamily="18" charset="0"/>
                <a:ea typeface="楷体_GB2312" pitchFamily="49" charset="-122"/>
                <a:sym typeface="Symbol" pitchFamily="18" charset="2"/>
              </a:rPr>
              <a:t>&lt;</a:t>
            </a:r>
            <a:r>
              <a:rPr lang="zh-CN" altLang="en-US" sz="2000" b="1" dirty="0">
                <a:solidFill>
                  <a:srgbClr val="FFC000"/>
                </a:solidFill>
                <a:latin typeface="Times New Roman" pitchFamily="18" charset="0"/>
                <a:ea typeface="楷体_GB2312" pitchFamily="49" charset="-122"/>
              </a:rPr>
              <a:t>数字</a:t>
            </a:r>
            <a:r>
              <a:rPr lang="en-US" altLang="zh-CN" sz="2000" b="1" dirty="0">
                <a:solidFill>
                  <a:srgbClr val="FFC000"/>
                </a:solidFill>
                <a:latin typeface="Times New Roman" pitchFamily="18" charset="0"/>
                <a:ea typeface="楷体_GB2312" pitchFamily="49" charset="-122"/>
              </a:rPr>
              <a:t>&gt;&lt;</a:t>
            </a:r>
            <a:r>
              <a:rPr lang="zh-CN" altLang="en-US" sz="2000" b="1" dirty="0">
                <a:solidFill>
                  <a:srgbClr val="FFC000"/>
                </a:solidFill>
                <a:latin typeface="Times New Roman" pitchFamily="18" charset="0"/>
                <a:ea typeface="楷体_GB2312" pitchFamily="49" charset="-122"/>
              </a:rPr>
              <a:t>数字</a:t>
            </a:r>
            <a:r>
              <a:rPr lang="en-US" altLang="zh-CN" sz="2000" b="1" dirty="0">
                <a:solidFill>
                  <a:srgbClr val="FFC000"/>
                </a:solidFill>
                <a:latin typeface="Times New Roman" pitchFamily="18" charset="0"/>
                <a:ea typeface="楷体_GB2312" pitchFamily="49" charset="-122"/>
              </a:rPr>
              <a:t>&gt;</a:t>
            </a:r>
            <a:r>
              <a:rPr lang="en-US" altLang="zh-CN" sz="2000" b="1" dirty="0">
                <a:solidFill>
                  <a:srgbClr val="FFC000"/>
                </a:solidFill>
                <a:latin typeface="Times New Roman" pitchFamily="18" charset="0"/>
                <a:ea typeface="楷体_GB2312" pitchFamily="49" charset="-122"/>
                <a:sym typeface="Symbol" pitchFamily="18" charset="2"/>
              </a:rPr>
              <a:t></a:t>
            </a:r>
            <a:r>
              <a:rPr lang="en-US" altLang="zh-CN" sz="2000" b="1" dirty="0">
                <a:solidFill>
                  <a:srgbClr val="FFC000"/>
                </a:solidFill>
                <a:latin typeface="Times New Roman" pitchFamily="18" charset="0"/>
                <a:ea typeface="楷体_GB2312" pitchFamily="49" charset="-122"/>
              </a:rPr>
              <a:t> </a:t>
            </a:r>
            <a:r>
              <a:rPr lang="en-US" altLang="zh-CN" sz="2000" b="1" dirty="0">
                <a:solidFill>
                  <a:srgbClr val="C00000"/>
                </a:solidFill>
                <a:latin typeface="Times New Roman" pitchFamily="18" charset="0"/>
                <a:ea typeface="楷体_GB2312" pitchFamily="49" charset="-122"/>
              </a:rPr>
              <a:t>2&lt;</a:t>
            </a:r>
            <a:r>
              <a:rPr lang="zh-CN" altLang="en-US" sz="2000" b="1" dirty="0">
                <a:solidFill>
                  <a:srgbClr val="C00000"/>
                </a:solidFill>
                <a:latin typeface="Times New Roman" pitchFamily="18" charset="0"/>
                <a:ea typeface="楷体_GB2312" pitchFamily="49" charset="-122"/>
              </a:rPr>
              <a:t>数字</a:t>
            </a:r>
            <a:r>
              <a:rPr lang="en-US" altLang="zh-CN" sz="2000" b="1" dirty="0" smtClean="0">
                <a:solidFill>
                  <a:srgbClr val="C00000"/>
                </a:solidFill>
                <a:latin typeface="Times New Roman" pitchFamily="18" charset="0"/>
                <a:ea typeface="楷体_GB2312" pitchFamily="49" charset="-122"/>
              </a:rPr>
              <a:t>&gt;</a:t>
            </a:r>
            <a:r>
              <a:rPr lang="en-US" altLang="zh-CN" sz="2000" b="1" dirty="0" smtClean="0">
                <a:solidFill>
                  <a:srgbClr val="FFFF00"/>
                </a:solidFill>
                <a:latin typeface="Times New Roman" pitchFamily="18" charset="0"/>
                <a:ea typeface="楷体_GB2312" pitchFamily="49" charset="-122"/>
              </a:rPr>
              <a:t></a:t>
            </a:r>
            <a:endParaRPr lang="en-US" altLang="zh-CN" sz="2000" b="1" dirty="0">
              <a:solidFill>
                <a:srgbClr val="FFFF00"/>
              </a:solidFill>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2000" b="1" dirty="0">
                <a:latin typeface="Times New Roman" pitchFamily="18" charset="0"/>
                <a:ea typeface="楷体_GB2312" pitchFamily="49" charset="-122"/>
              </a:rPr>
              <a:t>           由定义可知： </a:t>
            </a:r>
            <a:r>
              <a:rPr lang="en-US" altLang="zh-CN" sz="2000" b="1" dirty="0">
                <a:latin typeface="Times New Roman" pitchFamily="18" charset="0"/>
                <a:ea typeface="楷体_GB2312" pitchFamily="49" charset="-122"/>
              </a:rPr>
              <a:t>&lt;</a:t>
            </a:r>
            <a:r>
              <a:rPr lang="zh-CN" altLang="en-US" sz="2000" b="1" dirty="0">
                <a:latin typeface="Times New Roman" pitchFamily="18" charset="0"/>
                <a:ea typeface="楷体_GB2312" pitchFamily="49" charset="-122"/>
              </a:rPr>
              <a:t>整数</a:t>
            </a:r>
            <a:r>
              <a:rPr lang="en-US" altLang="zh-CN" sz="2000" b="1" dirty="0">
                <a:latin typeface="Times New Roman" pitchFamily="18" charset="0"/>
                <a:ea typeface="楷体_GB2312" pitchFamily="49" charset="-122"/>
              </a:rPr>
              <a:t>&gt;</a:t>
            </a:r>
            <a:r>
              <a:rPr lang="en-US" altLang="zh-CN" sz="2000" b="1" dirty="0">
                <a:latin typeface="Times New Roman" pitchFamily="18" charset="0"/>
                <a:ea typeface="楷体_GB2312" pitchFamily="49" charset="-122"/>
                <a:sym typeface="Symbol" pitchFamily="18" charset="2"/>
              </a:rPr>
              <a:t>* &lt;</a:t>
            </a:r>
            <a:r>
              <a:rPr lang="zh-CN" altLang="en-US" sz="2000" b="1" dirty="0">
                <a:latin typeface="Times New Roman" pitchFamily="18" charset="0"/>
                <a:ea typeface="楷体_GB2312" pitchFamily="49" charset="-122"/>
              </a:rPr>
              <a:t>数字串</a:t>
            </a:r>
            <a:r>
              <a:rPr lang="en-US" altLang="zh-CN" sz="2000" b="1" dirty="0">
                <a:latin typeface="Times New Roman" pitchFamily="18" charset="0"/>
                <a:ea typeface="楷体_GB2312" pitchFamily="49" charset="-122"/>
              </a:rPr>
              <a:t>&gt;&lt;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a:t>
            </a:r>
            <a:r>
              <a:rPr lang="zh-CN" altLang="en-US" sz="2000" b="1" dirty="0">
                <a:latin typeface="Times New Roman" pitchFamily="18" charset="0"/>
                <a:ea typeface="楷体_GB2312" pitchFamily="49" charset="-122"/>
              </a:rPr>
              <a:t>， </a:t>
            </a:r>
            <a:r>
              <a:rPr lang="en-US" altLang="zh-CN" sz="2000" b="1" dirty="0">
                <a:solidFill>
                  <a:srgbClr val="C00000"/>
                </a:solidFill>
                <a:latin typeface="Times New Roman" pitchFamily="18" charset="0"/>
                <a:ea typeface="楷体_GB2312" pitchFamily="49" charset="-122"/>
              </a:rPr>
              <a:t>w=2&lt;</a:t>
            </a:r>
            <a:r>
              <a:rPr lang="zh-CN" altLang="en-US" sz="2000" b="1" dirty="0">
                <a:solidFill>
                  <a:srgbClr val="C00000"/>
                </a:solidFill>
                <a:latin typeface="Times New Roman" pitchFamily="18" charset="0"/>
                <a:ea typeface="楷体_GB2312" pitchFamily="49" charset="-122"/>
              </a:rPr>
              <a:t>数字</a:t>
            </a:r>
            <a:r>
              <a:rPr lang="en-US" altLang="zh-CN" sz="2000" b="1" dirty="0">
                <a:solidFill>
                  <a:srgbClr val="C00000"/>
                </a:solidFill>
                <a:latin typeface="Times New Roman" pitchFamily="18" charset="0"/>
                <a:ea typeface="楷体_GB2312" pitchFamily="49" charset="-122"/>
              </a:rPr>
              <a:t>&gt;</a:t>
            </a:r>
          </a:p>
          <a:p>
            <a:pPr marL="419100" indent="-382588" algn="just">
              <a:lnSpc>
                <a:spcPct val="110000"/>
              </a:lnSpc>
              <a:spcBef>
                <a:spcPct val="20000"/>
              </a:spcBef>
              <a:buClr>
                <a:schemeClr val="accent1"/>
              </a:buClr>
              <a:buSzPct val="80000"/>
              <a:defRPr/>
            </a:pPr>
            <a:r>
              <a:rPr lang="en-US" altLang="zh-CN" sz="2000" b="1" dirty="0">
                <a:latin typeface="Times New Roman" pitchFamily="18" charset="0"/>
                <a:ea typeface="楷体_GB2312" pitchFamily="49" charset="-122"/>
              </a:rPr>
              <a:t>           </a:t>
            </a:r>
            <a:r>
              <a:rPr lang="zh-CN" altLang="en-US" sz="2000" b="1" dirty="0">
                <a:latin typeface="Times New Roman" pitchFamily="18" charset="0"/>
                <a:ea typeface="楷体_GB2312" pitchFamily="49" charset="-122"/>
              </a:rPr>
              <a:t>所以</a:t>
            </a:r>
            <a:r>
              <a:rPr lang="en-US" altLang="zh-CN" sz="2000" b="1" dirty="0">
                <a:latin typeface="Times New Roman" pitchFamily="18" charset="0"/>
                <a:ea typeface="楷体_GB2312" pitchFamily="49" charset="-122"/>
                <a:sym typeface="Symbol" pitchFamily="18" charset="2"/>
              </a:rPr>
              <a:t>&lt;</a:t>
            </a:r>
            <a:r>
              <a:rPr lang="zh-CN" altLang="en-US" sz="2000" b="1" dirty="0">
                <a:latin typeface="Times New Roman" pitchFamily="18" charset="0"/>
                <a:ea typeface="楷体_GB2312" pitchFamily="49" charset="-122"/>
              </a:rPr>
              <a:t>数字串</a:t>
            </a:r>
            <a:r>
              <a:rPr lang="en-US" altLang="zh-CN" sz="2000" b="1" dirty="0">
                <a:latin typeface="Times New Roman" pitchFamily="18" charset="0"/>
                <a:ea typeface="楷体_GB2312" pitchFamily="49" charset="-122"/>
              </a:rPr>
              <a:t>&gt; </a:t>
            </a:r>
            <a:r>
              <a:rPr lang="en-US" altLang="zh-CN" sz="2000" b="1" dirty="0">
                <a:latin typeface="Times New Roman" pitchFamily="18" charset="0"/>
                <a:ea typeface="楷体_GB2312" pitchFamily="49" charset="-122"/>
                <a:sym typeface="Symbol" pitchFamily="18" charset="2"/>
              </a:rPr>
              <a:t>+2</a:t>
            </a:r>
            <a:r>
              <a:rPr lang="zh-CN" altLang="en-US" sz="2000" b="1" dirty="0">
                <a:latin typeface="Times New Roman" pitchFamily="18" charset="0"/>
                <a:ea typeface="楷体_GB2312" pitchFamily="49" charset="-122"/>
                <a:sym typeface="Symbol" pitchFamily="18" charset="2"/>
              </a:rPr>
              <a:t>，即</a:t>
            </a:r>
            <a:r>
              <a:rPr lang="en-US" altLang="zh-CN" sz="2000" b="1" dirty="0">
                <a:latin typeface="Times New Roman" pitchFamily="18" charset="0"/>
                <a:ea typeface="楷体_GB2312" pitchFamily="49" charset="-122"/>
                <a:sym typeface="Symbol" pitchFamily="18" charset="2"/>
              </a:rPr>
              <a:t>2</a:t>
            </a:r>
            <a:r>
              <a:rPr lang="zh-CN" altLang="en-US" sz="2000" b="1" dirty="0">
                <a:latin typeface="Times New Roman" pitchFamily="18" charset="0"/>
                <a:ea typeface="楷体_GB2312" pitchFamily="49" charset="-122"/>
                <a:sym typeface="Symbol" pitchFamily="18" charset="2"/>
              </a:rPr>
              <a:t>是相对于非终结符</a:t>
            </a:r>
            <a:r>
              <a:rPr lang="en-US" altLang="zh-CN" sz="2000" b="1" dirty="0">
                <a:latin typeface="Times New Roman" pitchFamily="18" charset="0"/>
                <a:ea typeface="楷体_GB2312" pitchFamily="49" charset="-122"/>
                <a:sym typeface="Symbol" pitchFamily="18" charset="2"/>
              </a:rPr>
              <a:t>&lt;</a:t>
            </a:r>
            <a:r>
              <a:rPr lang="zh-CN" altLang="en-US" sz="2000" b="1" dirty="0">
                <a:latin typeface="Times New Roman" pitchFamily="18" charset="0"/>
                <a:ea typeface="楷体_GB2312" pitchFamily="49" charset="-122"/>
              </a:rPr>
              <a:t>数字串</a:t>
            </a:r>
            <a:r>
              <a:rPr lang="en-US" altLang="zh-CN" sz="2000" b="1" dirty="0">
                <a:latin typeface="Times New Roman" pitchFamily="18" charset="0"/>
                <a:ea typeface="楷体_GB2312" pitchFamily="49" charset="-122"/>
              </a:rPr>
              <a:t>&gt;</a:t>
            </a:r>
            <a:r>
              <a:rPr lang="zh-CN" altLang="en-US" sz="2000" b="1" dirty="0">
                <a:latin typeface="Times New Roman" pitchFamily="18" charset="0"/>
                <a:ea typeface="楷体_GB2312" pitchFamily="49" charset="-122"/>
              </a:rPr>
              <a:t>，句型</a:t>
            </a:r>
            <a:r>
              <a:rPr lang="en-US" altLang="zh-CN" sz="2000" b="1" dirty="0">
                <a:latin typeface="Times New Roman" pitchFamily="18" charset="0"/>
                <a:ea typeface="楷体_GB2312" pitchFamily="49" charset="-122"/>
              </a:rPr>
              <a:t>2&lt;</a:t>
            </a:r>
            <a:r>
              <a:rPr lang="zh-CN" altLang="en-US" sz="2000" b="1" dirty="0">
                <a:latin typeface="Times New Roman" pitchFamily="18" charset="0"/>
                <a:ea typeface="楷体_GB2312" pitchFamily="49" charset="-122"/>
              </a:rPr>
              <a:t>数字</a:t>
            </a:r>
            <a:r>
              <a:rPr lang="en-US" altLang="zh-CN" sz="2000" b="1" dirty="0" smtClean="0">
                <a:latin typeface="Times New Roman" pitchFamily="18" charset="0"/>
                <a:ea typeface="楷体_GB2312" pitchFamily="49" charset="-122"/>
              </a:rPr>
              <a:t>&gt;</a:t>
            </a:r>
            <a:r>
              <a:rPr lang="zh-CN" altLang="en-US" sz="2000" b="1" dirty="0" smtClean="0">
                <a:latin typeface="Times New Roman" pitchFamily="18" charset="0"/>
                <a:ea typeface="楷体_GB2312" pitchFamily="49" charset="-122"/>
              </a:rPr>
              <a:t>的</a:t>
            </a:r>
            <a:r>
              <a:rPr lang="zh-CN" altLang="en-US" sz="2000" b="1" dirty="0">
                <a:latin typeface="Times New Roman" pitchFamily="18" charset="0"/>
                <a:ea typeface="楷体_GB2312" pitchFamily="49" charset="-122"/>
              </a:rPr>
              <a:t>短语，而</a:t>
            </a:r>
            <a:r>
              <a:rPr lang="en-US" altLang="zh-CN" sz="2000" b="1" dirty="0">
                <a:latin typeface="Times New Roman" pitchFamily="18" charset="0"/>
                <a:ea typeface="楷体_GB2312" pitchFamily="49" charset="-122"/>
              </a:rPr>
              <a:t>&lt;</a:t>
            </a:r>
            <a:r>
              <a:rPr lang="zh-CN" altLang="en-US" sz="2000" b="1" dirty="0">
                <a:latin typeface="Times New Roman" pitchFamily="18" charset="0"/>
                <a:ea typeface="楷体_GB2312" pitchFamily="49" charset="-122"/>
              </a:rPr>
              <a:t>整数</a:t>
            </a:r>
            <a:r>
              <a:rPr lang="en-US" altLang="zh-CN" sz="2000" b="1" dirty="0">
                <a:latin typeface="Times New Roman" pitchFamily="18" charset="0"/>
                <a:ea typeface="楷体_GB2312" pitchFamily="49" charset="-122"/>
              </a:rPr>
              <a:t>&gt;</a:t>
            </a:r>
            <a:r>
              <a:rPr lang="en-US" altLang="zh-CN" sz="2000" b="1" dirty="0">
                <a:latin typeface="Times New Roman" pitchFamily="18" charset="0"/>
                <a:ea typeface="楷体_GB2312" pitchFamily="49" charset="-122"/>
                <a:sym typeface="Symbol" pitchFamily="18" charset="2"/>
              </a:rPr>
              <a:t>* &lt;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a:t>
            </a:r>
            <a:r>
              <a:rPr lang="zh-CN" altLang="en-US" sz="2000" b="1" dirty="0">
                <a:latin typeface="Times New Roman" pitchFamily="18" charset="0"/>
                <a:ea typeface="楷体_GB2312" pitchFamily="49" charset="-122"/>
              </a:rPr>
              <a:t>，  </a:t>
            </a:r>
            <a:r>
              <a:rPr lang="en-US" altLang="zh-CN" sz="2000" b="1" dirty="0">
                <a:latin typeface="Times New Roman" pitchFamily="18" charset="0"/>
                <a:ea typeface="楷体_GB2312" pitchFamily="49" charset="-122"/>
              </a:rPr>
              <a:t>w=2&lt;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a:t>
            </a:r>
            <a:r>
              <a:rPr lang="zh-CN" altLang="en-US" sz="2000" b="1" dirty="0">
                <a:latin typeface="Times New Roman" pitchFamily="18" charset="0"/>
                <a:ea typeface="楷体_GB2312" pitchFamily="49" charset="-122"/>
              </a:rPr>
              <a:t>，</a:t>
            </a:r>
            <a:r>
              <a:rPr lang="en-US" altLang="zh-CN" sz="2000" b="1" dirty="0">
                <a:latin typeface="Times New Roman" pitchFamily="18" charset="0"/>
                <a:ea typeface="楷体_GB2312" pitchFamily="49" charset="-122"/>
                <a:sym typeface="Symbol" pitchFamily="18" charset="2"/>
              </a:rPr>
              <a:t>&lt;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 </a:t>
            </a:r>
            <a:r>
              <a:rPr lang="en-US" altLang="zh-CN" sz="2000" b="1" dirty="0">
                <a:latin typeface="Times New Roman" pitchFamily="18" charset="0"/>
                <a:ea typeface="楷体_GB2312" pitchFamily="49" charset="-122"/>
                <a:sym typeface="Symbol" pitchFamily="18" charset="2"/>
              </a:rPr>
              <a:t>2</a:t>
            </a:r>
            <a:r>
              <a:rPr lang="zh-CN" altLang="en-US" sz="2000" b="1" dirty="0">
                <a:latin typeface="Times New Roman" pitchFamily="18" charset="0"/>
                <a:ea typeface="楷体_GB2312" pitchFamily="49" charset="-122"/>
                <a:sym typeface="Symbol" pitchFamily="18" charset="2"/>
              </a:rPr>
              <a:t>。</a:t>
            </a:r>
          </a:p>
          <a:p>
            <a:pPr marL="419100" indent="-382588" algn="just">
              <a:lnSpc>
                <a:spcPct val="110000"/>
              </a:lnSpc>
              <a:spcBef>
                <a:spcPct val="20000"/>
              </a:spcBef>
              <a:buClr>
                <a:schemeClr val="accent1"/>
              </a:buClr>
              <a:buSzPct val="80000"/>
              <a:defRPr/>
            </a:pPr>
            <a:r>
              <a:rPr lang="zh-CN" altLang="en-US" sz="2000" b="1" dirty="0">
                <a:latin typeface="Times New Roman" pitchFamily="18" charset="0"/>
                <a:ea typeface="楷体_GB2312" pitchFamily="49" charset="-122"/>
                <a:sym typeface="Symbol" pitchFamily="18" charset="2"/>
              </a:rPr>
              <a:t> </a:t>
            </a:r>
            <a:r>
              <a:rPr lang="zh-CN" altLang="en-US" sz="2000" b="1" dirty="0" smtClean="0">
                <a:latin typeface="Times New Roman" pitchFamily="18" charset="0"/>
                <a:ea typeface="楷体_GB2312" pitchFamily="49" charset="-122"/>
                <a:sym typeface="Symbol" pitchFamily="18" charset="2"/>
              </a:rPr>
              <a:t>         所以</a:t>
            </a:r>
            <a:r>
              <a:rPr lang="en-US" altLang="zh-CN" sz="2000" b="1" dirty="0">
                <a:latin typeface="Times New Roman" pitchFamily="18" charset="0"/>
                <a:ea typeface="楷体_GB2312" pitchFamily="49" charset="-122"/>
                <a:sym typeface="Symbol" pitchFamily="18" charset="2"/>
              </a:rPr>
              <a:t>2</a:t>
            </a:r>
            <a:r>
              <a:rPr lang="zh-CN" altLang="en-US" sz="2000" b="1" dirty="0">
                <a:latin typeface="Times New Roman" pitchFamily="18" charset="0"/>
                <a:ea typeface="楷体_GB2312" pitchFamily="49" charset="-122"/>
                <a:sym typeface="Symbol" pitchFamily="18" charset="2"/>
              </a:rPr>
              <a:t>是相对于非终结符</a:t>
            </a:r>
            <a:r>
              <a:rPr lang="en-US" altLang="zh-CN" sz="2000" b="1" dirty="0">
                <a:latin typeface="Times New Roman" pitchFamily="18" charset="0"/>
                <a:ea typeface="楷体_GB2312" pitchFamily="49" charset="-122"/>
                <a:sym typeface="Symbol" pitchFamily="18" charset="2"/>
              </a:rPr>
              <a:t>&lt;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a:t>
            </a:r>
            <a:r>
              <a:rPr lang="zh-CN" altLang="en-US" sz="2000" b="1" dirty="0">
                <a:latin typeface="Times New Roman" pitchFamily="18" charset="0"/>
                <a:ea typeface="楷体_GB2312" pitchFamily="49" charset="-122"/>
              </a:rPr>
              <a:t>，句型</a:t>
            </a:r>
            <a:r>
              <a:rPr lang="en-US" altLang="zh-CN" sz="2000" b="1" dirty="0">
                <a:latin typeface="Times New Roman" pitchFamily="18" charset="0"/>
                <a:ea typeface="楷体_GB2312" pitchFamily="49" charset="-122"/>
              </a:rPr>
              <a:t>2&lt;</a:t>
            </a:r>
            <a:r>
              <a:rPr lang="zh-CN" altLang="en-US" sz="2000" b="1" dirty="0">
                <a:latin typeface="Times New Roman" pitchFamily="18" charset="0"/>
                <a:ea typeface="楷体_GB2312" pitchFamily="49" charset="-122"/>
              </a:rPr>
              <a:t>数字</a:t>
            </a:r>
            <a:r>
              <a:rPr lang="en-US" altLang="zh-CN" sz="2000" b="1" dirty="0">
                <a:latin typeface="Times New Roman" pitchFamily="18" charset="0"/>
                <a:ea typeface="楷体_GB2312" pitchFamily="49" charset="-122"/>
              </a:rPr>
              <a:t>&gt;</a:t>
            </a:r>
            <a:r>
              <a:rPr lang="zh-CN" altLang="en-US" sz="2000" b="1" dirty="0">
                <a:latin typeface="Times New Roman" pitchFamily="18" charset="0"/>
                <a:ea typeface="楷体_GB2312" pitchFamily="49" charset="-122"/>
              </a:rPr>
              <a:t>的简单短语</a:t>
            </a:r>
          </a:p>
        </p:txBody>
      </p:sp>
      <p:sp>
        <p:nvSpPr>
          <p:cNvPr id="7"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174661172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04485">
                                            <p:txEl>
                                              <p:pRg st="3" end="3"/>
                                            </p:txEl>
                                          </p:spTgt>
                                        </p:tgtEl>
                                        <p:attrNameLst>
                                          <p:attrName>style.visibility</p:attrName>
                                        </p:attrNameLst>
                                      </p:cBhvr>
                                      <p:to>
                                        <p:strVal val="visible"/>
                                      </p:to>
                                    </p:set>
                                    <p:animEffect transition="in" filter="blinds(horizontal)">
                                      <p:cBhvr>
                                        <p:cTn id="7" dur="500"/>
                                        <p:tgtEl>
                                          <p:spTgt spid="404485">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04485">
                                            <p:txEl>
                                              <p:pRg st="4" end="4"/>
                                            </p:txEl>
                                          </p:spTgt>
                                        </p:tgtEl>
                                        <p:attrNameLst>
                                          <p:attrName>style.visibility</p:attrName>
                                        </p:attrNameLst>
                                      </p:cBhvr>
                                      <p:to>
                                        <p:strVal val="visible"/>
                                      </p:to>
                                    </p:set>
                                    <p:animEffect transition="in" filter="blinds(horizontal)">
                                      <p:cBhvr>
                                        <p:cTn id="10" dur="500"/>
                                        <p:tgtEl>
                                          <p:spTgt spid="404485">
                                            <p:txEl>
                                              <p:pRg st="4" end="4"/>
                                            </p:txEl>
                                          </p:spTgt>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nodeType="clickEffect">
                                  <p:stCondLst>
                                    <p:cond delay="0"/>
                                  </p:stCondLst>
                                  <p:childTnLst>
                                    <p:set>
                                      <p:cBhvr>
                                        <p:cTn id="14" dur="1" fill="hold">
                                          <p:stCondLst>
                                            <p:cond delay="0"/>
                                          </p:stCondLst>
                                        </p:cTn>
                                        <p:tgtEl>
                                          <p:spTgt spid="404485">
                                            <p:txEl>
                                              <p:pRg st="5" end="5"/>
                                            </p:txEl>
                                          </p:spTgt>
                                        </p:tgtEl>
                                        <p:attrNameLst>
                                          <p:attrName>style.visibility</p:attrName>
                                        </p:attrNameLst>
                                      </p:cBhvr>
                                      <p:to>
                                        <p:strVal val="visible"/>
                                      </p:to>
                                    </p:set>
                                    <p:animEffect transition="in" filter="blinds(horizontal)">
                                      <p:cBhvr>
                                        <p:cTn id="15" dur="500"/>
                                        <p:tgtEl>
                                          <p:spTgt spid="404485">
                                            <p:txEl>
                                              <p:pRg st="5" end="5"/>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404485">
                                            <p:txEl>
                                              <p:pRg st="6" end="6"/>
                                            </p:txEl>
                                          </p:spTgt>
                                        </p:tgtEl>
                                        <p:attrNameLst>
                                          <p:attrName>style.visibility</p:attrName>
                                        </p:attrNameLst>
                                      </p:cBhvr>
                                      <p:to>
                                        <p:strVal val="visible"/>
                                      </p:to>
                                    </p:set>
                                    <p:animEffect transition="in" filter="blinds(horizontal)">
                                      <p:cBhvr>
                                        <p:cTn id="20" dur="500"/>
                                        <p:tgtEl>
                                          <p:spTgt spid="404485">
                                            <p:txEl>
                                              <p:pRg st="6" end="6"/>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404485">
                                            <p:txEl>
                                              <p:pRg st="7" end="7"/>
                                            </p:txEl>
                                          </p:spTgt>
                                        </p:tgtEl>
                                        <p:attrNameLst>
                                          <p:attrName>style.visibility</p:attrName>
                                        </p:attrNameLst>
                                      </p:cBhvr>
                                      <p:to>
                                        <p:strVal val="visible"/>
                                      </p:to>
                                    </p:set>
                                    <p:animEffect transition="in" filter="blinds(horizontal)">
                                      <p:cBhvr>
                                        <p:cTn id="23" dur="500"/>
                                        <p:tgtEl>
                                          <p:spTgt spid="404485">
                                            <p:txEl>
                                              <p:pRg st="7" end="7"/>
                                            </p:txEl>
                                          </p:spTgt>
                                        </p:tgtEl>
                                      </p:cBhvr>
                                    </p:animEffect>
                                  </p:childTnLst>
                                </p:cTn>
                              </p:par>
                              <p:par>
                                <p:cTn id="24" presetID="3" presetClass="entr" presetSubtype="10" fill="hold" nodeType="withEffect">
                                  <p:stCondLst>
                                    <p:cond delay="0"/>
                                  </p:stCondLst>
                                  <p:childTnLst>
                                    <p:set>
                                      <p:cBhvr>
                                        <p:cTn id="25" dur="1" fill="hold">
                                          <p:stCondLst>
                                            <p:cond delay="0"/>
                                          </p:stCondLst>
                                        </p:cTn>
                                        <p:tgtEl>
                                          <p:spTgt spid="404485">
                                            <p:txEl>
                                              <p:pRg st="8" end="8"/>
                                            </p:txEl>
                                          </p:spTgt>
                                        </p:tgtEl>
                                        <p:attrNameLst>
                                          <p:attrName>style.visibility</p:attrName>
                                        </p:attrNameLst>
                                      </p:cBhvr>
                                      <p:to>
                                        <p:strVal val="visible"/>
                                      </p:to>
                                    </p:set>
                                    <p:animEffect transition="in" filter="blinds(horizontal)">
                                      <p:cBhvr>
                                        <p:cTn id="26" dur="500"/>
                                        <p:tgtEl>
                                          <p:spTgt spid="404485">
                                            <p:txEl>
                                              <p:pRg st="8" end="8"/>
                                            </p:txEl>
                                          </p:spTgt>
                                        </p:tgtEl>
                                      </p:cBhvr>
                                    </p:animEffect>
                                  </p:childTnLst>
                                </p:cTn>
                              </p:par>
                              <p:par>
                                <p:cTn id="27" presetID="3" presetClass="entr" presetSubtype="10" fill="hold" nodeType="withEffect">
                                  <p:stCondLst>
                                    <p:cond delay="0"/>
                                  </p:stCondLst>
                                  <p:childTnLst>
                                    <p:set>
                                      <p:cBhvr>
                                        <p:cTn id="28" dur="1" fill="hold">
                                          <p:stCondLst>
                                            <p:cond delay="0"/>
                                          </p:stCondLst>
                                        </p:cTn>
                                        <p:tgtEl>
                                          <p:spTgt spid="404485">
                                            <p:txEl>
                                              <p:pRg st="9" end="9"/>
                                            </p:txEl>
                                          </p:spTgt>
                                        </p:tgtEl>
                                        <p:attrNameLst>
                                          <p:attrName>style.visibility</p:attrName>
                                        </p:attrNameLst>
                                      </p:cBhvr>
                                      <p:to>
                                        <p:strVal val="visible"/>
                                      </p:to>
                                    </p:set>
                                    <p:animEffect transition="in" filter="blinds(horizontal)">
                                      <p:cBhvr>
                                        <p:cTn id="29" dur="500"/>
                                        <p:tgtEl>
                                          <p:spTgt spid="40448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0B221BE0-2761-4129-A6EF-0672FD81077B}" type="datetime1">
              <a:rPr lang="zh-CN" altLang="en-US"/>
              <a:t>2021/3/11</a:t>
            </a:fld>
            <a:endParaRPr lang="zh-CN" altLang="en-US" dirty="0"/>
          </a:p>
        </p:txBody>
      </p:sp>
      <p:sp>
        <p:nvSpPr>
          <p:cNvPr id="16281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0412A5D5-0D0B-4EC5-AA1E-D907274CCF9C}" type="slidenum">
              <a:rPr lang="zh-CN" altLang="en-US" sz="1000">
                <a:solidFill>
                  <a:srgbClr val="9B9A98"/>
                </a:solidFill>
              </a:rPr>
              <a:t>40</a:t>
            </a:fld>
            <a:endParaRPr lang="zh-CN" altLang="en-US" sz="1000">
              <a:solidFill>
                <a:srgbClr val="9B9A98"/>
              </a:solidFill>
            </a:endParaRPr>
          </a:p>
        </p:txBody>
      </p:sp>
      <p:sp>
        <p:nvSpPr>
          <p:cNvPr id="468996" name="Text Box 4"/>
          <p:cNvSpPr txBox="1">
            <a:spLocks noChangeArrowheads="1"/>
          </p:cNvSpPr>
          <p:nvPr/>
        </p:nvSpPr>
        <p:spPr bwMode="auto">
          <a:xfrm>
            <a:off x="1943101" y="1520825"/>
            <a:ext cx="5673435" cy="5853910"/>
          </a:xfrm>
          <a:prstGeom prst="rect">
            <a:avLst/>
          </a:prstGeom>
          <a:noFill/>
          <a:ln w="9525">
            <a:noFill/>
            <a:miter lim="800000"/>
          </a:ln>
          <a:effectLst/>
        </p:spPr>
        <p:txBody>
          <a:bodyPr wrap="square">
            <a:spAutoFit/>
          </a:bodyPr>
          <a:lstStyle/>
          <a:p>
            <a:pPr algn="just" eaLnBrk="1" hangingPunct="1">
              <a:lnSpc>
                <a:spcPct val="120000"/>
              </a:lnSpc>
              <a:defRPr/>
            </a:pPr>
            <a:r>
              <a:rPr kumimoji="1" lang="en-US" altLang="zh-CN" sz="2800" b="1" dirty="0">
                <a:solidFill>
                  <a:srgbClr val="FFC000"/>
                </a:solidFill>
                <a:latin typeface="Times New Roman" panose="02020603050405020304" pitchFamily="18" charset="0"/>
                <a:ea typeface="楷体_GB2312" pitchFamily="49" charset="-122"/>
              </a:rPr>
              <a:t>1</a:t>
            </a:r>
            <a:r>
              <a:rPr kumimoji="1" lang="zh-CN" altLang="en-US" sz="2800" b="1" dirty="0">
                <a:solidFill>
                  <a:srgbClr val="FFC000"/>
                </a:solidFill>
                <a:latin typeface="Times New Roman" panose="02020603050405020304" pitchFamily="18" charset="0"/>
                <a:ea typeface="楷体_GB2312" pitchFamily="49" charset="-122"/>
              </a:rPr>
              <a:t>、</a:t>
            </a:r>
            <a:r>
              <a:rPr kumimoji="1" lang="en-US" altLang="zh-CN" sz="2800" b="1" dirty="0">
                <a:solidFill>
                  <a:srgbClr val="FFC000"/>
                </a:solidFill>
                <a:latin typeface="Times New Roman" panose="02020603050405020304" pitchFamily="18" charset="0"/>
                <a:ea typeface="楷体_GB2312" pitchFamily="49" charset="-122"/>
              </a:rPr>
              <a:t>0</a:t>
            </a:r>
            <a:r>
              <a:rPr kumimoji="1" lang="zh-CN" altLang="en-US" sz="2800" b="1" dirty="0">
                <a:solidFill>
                  <a:srgbClr val="FFC000"/>
                </a:solidFill>
                <a:latin typeface="Times New Roman" panose="02020603050405020304" pitchFamily="18" charset="0"/>
                <a:ea typeface="楷体_GB2312" pitchFamily="49" charset="-122"/>
              </a:rPr>
              <a:t>型文法</a:t>
            </a:r>
          </a:p>
          <a:p>
            <a:pPr algn="just" eaLnBrk="1" hangingPunct="1">
              <a:lnSpc>
                <a:spcPct val="120000"/>
              </a:lnSpc>
              <a:defRPr/>
            </a:pPr>
            <a:r>
              <a:rPr kumimoji="1" lang="zh-CN" altLang="en-US" sz="2400" b="1" dirty="0" smtClean="0">
                <a:latin typeface="Times New Roman" panose="02020603050405020304" pitchFamily="18" charset="0"/>
                <a:ea typeface="楷体_GB2312" pitchFamily="49" charset="-122"/>
              </a:rPr>
              <a:t>例</a:t>
            </a:r>
            <a:r>
              <a:rPr kumimoji="1" lang="en-US" altLang="zh-CN" sz="2400" b="1" dirty="0" smtClean="0">
                <a:latin typeface="Times New Roman" panose="02020603050405020304" pitchFamily="18" charset="0"/>
                <a:ea typeface="楷体_GB2312" pitchFamily="49" charset="-122"/>
              </a:rPr>
              <a:t>    </a:t>
            </a:r>
            <a:r>
              <a:rPr kumimoji="1" lang="zh-CN" altLang="en-US" sz="2400" b="1" dirty="0">
                <a:latin typeface="Times New Roman" panose="02020603050405020304" pitchFamily="18" charset="0"/>
                <a:ea typeface="楷体_GB2312" pitchFamily="49" charset="-122"/>
              </a:rPr>
              <a:t>设文法</a:t>
            </a:r>
            <a:r>
              <a:rPr kumimoji="1" lang="en-US" altLang="zh-CN" sz="2400" b="1" dirty="0">
                <a:latin typeface="Times New Roman" panose="02020603050405020304" pitchFamily="18" charset="0"/>
                <a:ea typeface="楷体_GB2312" pitchFamily="49" charset="-122"/>
              </a:rPr>
              <a:t>G=(V</a:t>
            </a:r>
            <a:r>
              <a:rPr kumimoji="1" lang="en-US" altLang="zh-CN" sz="2400" b="1" baseline="-25000" dirty="0">
                <a:latin typeface="Times New Roman" panose="02020603050405020304" pitchFamily="18" charset="0"/>
                <a:ea typeface="楷体_GB2312" pitchFamily="49" charset="-122"/>
              </a:rPr>
              <a:t>N</a:t>
            </a:r>
            <a:r>
              <a:rPr kumimoji="1" lang="en-US" altLang="zh-CN" sz="2400" b="1" dirty="0">
                <a:latin typeface="Times New Roman" panose="02020603050405020304" pitchFamily="18" charset="0"/>
                <a:ea typeface="楷体_GB2312" pitchFamily="49" charset="-122"/>
              </a:rPr>
              <a:t>,V</a:t>
            </a:r>
            <a:r>
              <a:rPr kumimoji="1" lang="en-US" altLang="zh-CN" sz="2400" b="1" baseline="-25000" dirty="0">
                <a:latin typeface="Times New Roman" panose="02020603050405020304" pitchFamily="18" charset="0"/>
                <a:ea typeface="楷体_GB2312" pitchFamily="49" charset="-122"/>
              </a:rPr>
              <a:t>T</a:t>
            </a:r>
            <a:r>
              <a:rPr kumimoji="1" lang="en-US" altLang="zh-CN" sz="2400" b="1" dirty="0">
                <a:latin typeface="Times New Roman" panose="02020603050405020304" pitchFamily="18" charset="0"/>
                <a:ea typeface="楷体_GB2312" pitchFamily="49" charset="-122"/>
              </a:rPr>
              <a:t>,P,S),</a:t>
            </a:r>
            <a:r>
              <a:rPr kumimoji="1" lang="zh-CN" altLang="en-US" sz="2400" b="1" dirty="0">
                <a:latin typeface="Times New Roman" panose="02020603050405020304" pitchFamily="18" charset="0"/>
                <a:ea typeface="楷体_GB2312" pitchFamily="49" charset="-122"/>
              </a:rPr>
              <a:t>其中</a:t>
            </a:r>
          </a:p>
          <a:p>
            <a:pPr algn="just" eaLnBrk="1" hangingPunct="1">
              <a:lnSpc>
                <a:spcPct val="120000"/>
              </a:lnSpc>
              <a:defRPr/>
            </a:pPr>
            <a:r>
              <a:rPr kumimoji="1" lang="zh-CN" altLang="en-US" sz="2400" b="1" dirty="0">
                <a:latin typeface="Times New Roman" panose="02020603050405020304" pitchFamily="18" charset="0"/>
                <a:ea typeface="楷体_GB2312" pitchFamily="49" charset="-122"/>
              </a:rPr>
              <a:t>          </a:t>
            </a:r>
            <a:r>
              <a:rPr kumimoji="1" lang="en-US" altLang="zh-CN" sz="2400" b="1" dirty="0">
                <a:latin typeface="Times New Roman" panose="02020603050405020304" pitchFamily="18" charset="0"/>
                <a:ea typeface="楷体_GB2312" pitchFamily="49" charset="-122"/>
              </a:rPr>
              <a:t>V</a:t>
            </a:r>
            <a:r>
              <a:rPr kumimoji="1" lang="en-US" altLang="zh-CN" sz="2400" b="1" baseline="-25000" dirty="0">
                <a:latin typeface="Times New Roman" panose="02020603050405020304" pitchFamily="18" charset="0"/>
                <a:ea typeface="楷体_GB2312" pitchFamily="49" charset="-122"/>
              </a:rPr>
              <a:t>N</a:t>
            </a:r>
            <a:r>
              <a:rPr kumimoji="1" lang="en-US" altLang="zh-CN" sz="2400" b="1" dirty="0">
                <a:latin typeface="Times New Roman" panose="02020603050405020304" pitchFamily="18" charset="0"/>
                <a:ea typeface="楷体_GB2312" pitchFamily="49" charset="-122"/>
              </a:rPr>
              <a:t>={ S,A,B,C,D,E }</a:t>
            </a:r>
          </a:p>
          <a:p>
            <a:pPr algn="just" eaLnBrk="1" hangingPunct="1">
              <a:lnSpc>
                <a:spcPct val="120000"/>
              </a:lnSpc>
              <a:defRPr/>
            </a:pPr>
            <a:r>
              <a:rPr kumimoji="1" lang="en-US" altLang="zh-CN" sz="2400" b="1" dirty="0">
                <a:latin typeface="Times New Roman" panose="02020603050405020304" pitchFamily="18" charset="0"/>
                <a:ea typeface="楷体_GB2312" pitchFamily="49" charset="-122"/>
              </a:rPr>
              <a:t>          V</a:t>
            </a:r>
            <a:r>
              <a:rPr kumimoji="1" lang="en-US" altLang="zh-CN" sz="2400" b="1" baseline="-25000" dirty="0">
                <a:latin typeface="Times New Roman" panose="02020603050405020304" pitchFamily="18" charset="0"/>
                <a:ea typeface="楷体_GB2312" pitchFamily="49" charset="-122"/>
              </a:rPr>
              <a:t>T</a:t>
            </a:r>
            <a:r>
              <a:rPr kumimoji="1" lang="en-US" altLang="zh-CN" sz="2400" b="1" dirty="0">
                <a:latin typeface="Times New Roman" panose="02020603050405020304" pitchFamily="18" charset="0"/>
                <a:ea typeface="楷体_GB2312" pitchFamily="49" charset="-122"/>
              </a:rPr>
              <a:t>={ a }</a:t>
            </a:r>
          </a:p>
          <a:p>
            <a:pPr algn="just" eaLnBrk="1" hangingPunct="1">
              <a:lnSpc>
                <a:spcPct val="120000"/>
              </a:lnSpc>
              <a:defRPr/>
            </a:pPr>
            <a:r>
              <a:rPr kumimoji="1" lang="en-US" altLang="zh-CN" sz="2400" b="1" dirty="0">
                <a:latin typeface="Times New Roman" panose="02020603050405020304" pitchFamily="18" charset="0"/>
                <a:ea typeface="楷体_GB2312" pitchFamily="49" charset="-122"/>
              </a:rPr>
              <a:t>    P:    S∷=</a:t>
            </a:r>
            <a:r>
              <a:rPr kumimoji="1" lang="en-US" altLang="zh-CN" sz="2400" b="1" dirty="0" err="1">
                <a:latin typeface="Times New Roman" panose="02020603050405020304" pitchFamily="18" charset="0"/>
                <a:ea typeface="楷体_GB2312" pitchFamily="49" charset="-122"/>
              </a:rPr>
              <a:t>ACaB</a:t>
            </a:r>
            <a:r>
              <a:rPr kumimoji="1" lang="en-US" altLang="zh-CN" sz="2400" b="1" dirty="0">
                <a:latin typeface="Times New Roman" panose="02020603050405020304" pitchFamily="18" charset="0"/>
                <a:ea typeface="楷体_GB2312" pitchFamily="49" charset="-122"/>
              </a:rPr>
              <a:t>   </a:t>
            </a:r>
            <a:r>
              <a:rPr kumimoji="1" lang="en-US" altLang="zh-CN" sz="2400" b="1" dirty="0">
                <a:solidFill>
                  <a:srgbClr val="FF0000"/>
                </a:solidFill>
                <a:latin typeface="Times New Roman" panose="02020603050405020304" pitchFamily="18" charset="0"/>
                <a:ea typeface="楷体_GB2312" pitchFamily="49" charset="-122"/>
              </a:rPr>
              <a:t>Ca∷=</a:t>
            </a:r>
            <a:r>
              <a:rPr kumimoji="1" lang="en-US" altLang="zh-CN" sz="2400" b="1" dirty="0" err="1">
                <a:solidFill>
                  <a:srgbClr val="FF0000"/>
                </a:solidFill>
                <a:latin typeface="Times New Roman" panose="02020603050405020304" pitchFamily="18" charset="0"/>
                <a:ea typeface="楷体_GB2312" pitchFamily="49" charset="-122"/>
              </a:rPr>
              <a:t>aaC</a:t>
            </a:r>
            <a:r>
              <a:rPr kumimoji="1" lang="en-US" altLang="zh-CN" sz="2400" b="1" dirty="0" smtClean="0">
                <a:latin typeface="Times New Roman" panose="02020603050405020304" pitchFamily="18" charset="0"/>
                <a:ea typeface="楷体_GB2312" pitchFamily="49" charset="-122"/>
              </a:rPr>
              <a:t> </a:t>
            </a:r>
            <a:endParaRPr kumimoji="1" lang="en-US" altLang="zh-CN" sz="2400" b="1" dirty="0">
              <a:latin typeface="Times New Roman" panose="02020603050405020304" pitchFamily="18" charset="0"/>
              <a:ea typeface="楷体_GB2312" pitchFamily="49" charset="-122"/>
            </a:endParaRPr>
          </a:p>
          <a:p>
            <a:pPr algn="just" eaLnBrk="1" hangingPunct="1">
              <a:lnSpc>
                <a:spcPct val="120000"/>
              </a:lnSpc>
              <a:defRPr/>
            </a:pPr>
            <a:r>
              <a:rPr kumimoji="1" lang="en-US" altLang="zh-CN" sz="2400" b="1" dirty="0">
                <a:latin typeface="Times New Roman" panose="02020603050405020304" pitchFamily="18" charset="0"/>
                <a:ea typeface="楷体_GB2312" pitchFamily="49" charset="-122"/>
              </a:rPr>
              <a:t>          CB∷=DB    </a:t>
            </a:r>
            <a:r>
              <a:rPr kumimoji="1" lang="en-US" altLang="zh-CN" sz="2400" b="1" dirty="0" smtClean="0">
                <a:solidFill>
                  <a:srgbClr val="FF0000"/>
                </a:solidFill>
                <a:latin typeface="Times New Roman" panose="02020603050405020304" pitchFamily="18" charset="0"/>
                <a:ea typeface="楷体_GB2312" pitchFamily="49" charset="-122"/>
              </a:rPr>
              <a:t>CB∷=E</a:t>
            </a:r>
            <a:r>
              <a:rPr kumimoji="1" lang="en-US" altLang="zh-CN" sz="2400" b="1" dirty="0" smtClean="0">
                <a:latin typeface="Times New Roman" panose="02020603050405020304" pitchFamily="18" charset="0"/>
                <a:ea typeface="楷体_GB2312" pitchFamily="49" charset="-122"/>
              </a:rPr>
              <a:t></a:t>
            </a:r>
            <a:endParaRPr kumimoji="1" lang="en-US" altLang="zh-CN" sz="2400" b="1" dirty="0">
              <a:latin typeface="Times New Roman" panose="02020603050405020304" pitchFamily="18" charset="0"/>
              <a:ea typeface="楷体_GB2312" pitchFamily="49" charset="-122"/>
            </a:endParaRPr>
          </a:p>
          <a:p>
            <a:pPr algn="just" eaLnBrk="1" hangingPunct="1">
              <a:lnSpc>
                <a:spcPct val="120000"/>
              </a:lnSpc>
              <a:defRPr/>
            </a:pPr>
            <a:r>
              <a:rPr kumimoji="1" lang="en-US" altLang="zh-CN" sz="2400" b="1" dirty="0">
                <a:latin typeface="Times New Roman" panose="02020603050405020304" pitchFamily="18" charset="0"/>
                <a:ea typeface="楷体_GB2312" pitchFamily="49" charset="-122"/>
              </a:rPr>
              <a:t>          </a:t>
            </a:r>
            <a:r>
              <a:rPr kumimoji="1" lang="en-US" altLang="zh-CN" sz="2400" b="1" dirty="0" err="1">
                <a:latin typeface="Times New Roman" panose="02020603050405020304" pitchFamily="18" charset="0"/>
                <a:ea typeface="楷体_GB2312" pitchFamily="49" charset="-122"/>
              </a:rPr>
              <a:t>aD</a:t>
            </a:r>
            <a:r>
              <a:rPr kumimoji="1" lang="en-US" altLang="zh-CN" sz="2400" b="1" dirty="0">
                <a:latin typeface="Times New Roman" panose="02020603050405020304" pitchFamily="18" charset="0"/>
                <a:ea typeface="楷体_GB2312" pitchFamily="49" charset="-122"/>
              </a:rPr>
              <a:t>∷=Da     AD∷=AC</a:t>
            </a:r>
          </a:p>
          <a:p>
            <a:pPr algn="just" eaLnBrk="1" hangingPunct="1">
              <a:lnSpc>
                <a:spcPct val="120000"/>
              </a:lnSpc>
              <a:defRPr/>
            </a:pPr>
            <a:r>
              <a:rPr kumimoji="1" lang="en-US" altLang="zh-CN" sz="2400" b="1" dirty="0">
                <a:latin typeface="Times New Roman" panose="02020603050405020304" pitchFamily="18" charset="0"/>
                <a:ea typeface="楷体_GB2312" pitchFamily="49" charset="-122"/>
              </a:rPr>
              <a:t>          </a:t>
            </a:r>
            <a:r>
              <a:rPr kumimoji="1" lang="en-US" altLang="zh-CN" sz="2400" b="1" dirty="0" err="1">
                <a:latin typeface="Times New Roman" panose="02020603050405020304" pitchFamily="18" charset="0"/>
                <a:ea typeface="楷体_GB2312" pitchFamily="49" charset="-122"/>
              </a:rPr>
              <a:t>aE</a:t>
            </a:r>
            <a:r>
              <a:rPr kumimoji="1" lang="en-US" altLang="zh-CN" sz="2400" b="1" dirty="0">
                <a:latin typeface="Times New Roman" panose="02020603050405020304" pitchFamily="18" charset="0"/>
                <a:ea typeface="楷体_GB2312" pitchFamily="49" charset="-122"/>
              </a:rPr>
              <a:t>∷=</a:t>
            </a:r>
            <a:r>
              <a:rPr kumimoji="1" lang="en-US" altLang="zh-CN" sz="2400" b="1" dirty="0" err="1">
                <a:latin typeface="Times New Roman" panose="02020603050405020304" pitchFamily="18" charset="0"/>
                <a:ea typeface="楷体_GB2312" pitchFamily="49" charset="-122"/>
              </a:rPr>
              <a:t>Ea</a:t>
            </a:r>
            <a:r>
              <a:rPr kumimoji="1" lang="en-US" altLang="zh-CN" sz="2400" b="1" dirty="0">
                <a:latin typeface="Times New Roman" panose="02020603050405020304" pitchFamily="18" charset="0"/>
                <a:ea typeface="楷体_GB2312" pitchFamily="49" charset="-122"/>
              </a:rPr>
              <a:t>     AE∷=ε</a:t>
            </a:r>
          </a:p>
          <a:p>
            <a:pPr algn="just" eaLnBrk="1" hangingPunct="1">
              <a:lnSpc>
                <a:spcPct val="120000"/>
              </a:lnSpc>
              <a:defRPr/>
            </a:pPr>
            <a:r>
              <a:rPr kumimoji="1" lang="en-US" altLang="zh-CN" sz="2400" b="1" dirty="0">
                <a:latin typeface="Times New Roman" panose="02020603050405020304" pitchFamily="18" charset="0"/>
                <a:ea typeface="楷体_GB2312" pitchFamily="49" charset="-122"/>
              </a:rPr>
              <a:t>   </a:t>
            </a:r>
            <a:r>
              <a:rPr kumimoji="1" lang="zh-CN" altLang="en-US" sz="2400" b="1" dirty="0">
                <a:latin typeface="Times New Roman" panose="02020603050405020304" pitchFamily="18" charset="0"/>
                <a:ea typeface="楷体_GB2312" pitchFamily="49" charset="-122"/>
              </a:rPr>
              <a:t>这是一个</a:t>
            </a:r>
            <a:r>
              <a:rPr kumimoji="1" lang="en-US" altLang="zh-CN" sz="2400" b="1" dirty="0">
                <a:latin typeface="Times New Roman" panose="02020603050405020304" pitchFamily="18" charset="0"/>
                <a:ea typeface="楷体_GB2312" pitchFamily="49" charset="-122"/>
              </a:rPr>
              <a:t>0</a:t>
            </a:r>
            <a:r>
              <a:rPr kumimoji="1" lang="zh-CN" altLang="en-US" sz="2400" b="1" dirty="0">
                <a:latin typeface="Times New Roman" panose="02020603050405020304" pitchFamily="18" charset="0"/>
                <a:ea typeface="楷体_GB2312" pitchFamily="49" charset="-122"/>
              </a:rPr>
              <a:t>型文法</a:t>
            </a:r>
            <a:r>
              <a:rPr kumimoji="1" lang="en-US" altLang="zh-CN" sz="2400" b="1" dirty="0">
                <a:latin typeface="Times New Roman" panose="02020603050405020304" pitchFamily="18" charset="0"/>
                <a:ea typeface="楷体_GB2312" pitchFamily="49" charset="-122"/>
              </a:rPr>
              <a:t>,</a:t>
            </a:r>
            <a:r>
              <a:rPr kumimoji="1" lang="zh-CN" altLang="en-US" sz="2400" b="1" dirty="0">
                <a:latin typeface="Times New Roman" panose="02020603050405020304" pitchFamily="18" charset="0"/>
                <a:ea typeface="楷体_GB2312" pitchFamily="49" charset="-122"/>
              </a:rPr>
              <a:t>它所产生语言为</a:t>
            </a:r>
          </a:p>
          <a:p>
            <a:pPr algn="just" eaLnBrk="1" hangingPunct="1">
              <a:lnSpc>
                <a:spcPct val="120000"/>
              </a:lnSpc>
              <a:defRPr/>
            </a:pPr>
            <a:r>
              <a:rPr kumimoji="1" lang="zh-CN" altLang="en-US" sz="2400" b="1" dirty="0">
                <a:latin typeface="Times New Roman" panose="02020603050405020304" pitchFamily="18" charset="0"/>
                <a:ea typeface="楷体_GB2312" pitchFamily="49" charset="-122"/>
              </a:rPr>
              <a:t>   </a:t>
            </a:r>
            <a:r>
              <a:rPr kumimoji="1" lang="en-US" altLang="zh-CN" sz="2400" b="1" dirty="0">
                <a:latin typeface="Times New Roman" panose="02020603050405020304" pitchFamily="18" charset="0"/>
                <a:ea typeface="楷体_GB2312" pitchFamily="49" charset="-122"/>
              </a:rPr>
              <a:t>L(G)={</a:t>
            </a:r>
            <a:r>
              <a:rPr kumimoji="1" lang="en-US" altLang="zh-CN" sz="2400" b="1" dirty="0" err="1">
                <a:latin typeface="Times New Roman" panose="02020603050405020304" pitchFamily="18" charset="0"/>
                <a:ea typeface="楷体_GB2312" pitchFamily="49" charset="-122"/>
              </a:rPr>
              <a:t>a</a:t>
            </a:r>
            <a:r>
              <a:rPr kumimoji="1" lang="en-US" altLang="zh-CN" sz="2400" b="1" baseline="30000" dirty="0" err="1">
                <a:latin typeface="Times New Roman" panose="02020603050405020304" pitchFamily="18" charset="0"/>
                <a:ea typeface="楷体_GB2312" pitchFamily="49" charset="-122"/>
              </a:rPr>
              <a:t>i</a:t>
            </a:r>
            <a:r>
              <a:rPr kumimoji="1" lang="en-US" altLang="zh-CN" sz="2400" b="1" dirty="0" err="1">
                <a:latin typeface="Times New Roman" panose="02020603050405020304" pitchFamily="18" charset="0"/>
                <a:ea typeface="楷体_GB2312" pitchFamily="49" charset="-122"/>
              </a:rPr>
              <a:t>|i</a:t>
            </a:r>
            <a:r>
              <a:rPr kumimoji="1" lang="zh-CN" altLang="en-US" sz="2400" b="1" dirty="0">
                <a:latin typeface="Times New Roman" panose="02020603050405020304" pitchFamily="18" charset="0"/>
                <a:ea typeface="楷体_GB2312" pitchFamily="49" charset="-122"/>
              </a:rPr>
              <a:t>是</a:t>
            </a:r>
            <a:r>
              <a:rPr kumimoji="1" lang="en-US" altLang="zh-CN" sz="2400" b="1" dirty="0">
                <a:latin typeface="Times New Roman" panose="02020603050405020304" pitchFamily="18" charset="0"/>
                <a:ea typeface="楷体_GB2312" pitchFamily="49" charset="-122"/>
              </a:rPr>
              <a:t>2</a:t>
            </a:r>
            <a:r>
              <a:rPr kumimoji="1" lang="zh-CN" altLang="en-US" sz="2400" b="1" dirty="0">
                <a:latin typeface="Times New Roman" panose="02020603050405020304" pitchFamily="18" charset="0"/>
                <a:ea typeface="楷体_GB2312" pitchFamily="49" charset="-122"/>
              </a:rPr>
              <a:t>的正整次方</a:t>
            </a:r>
            <a:r>
              <a:rPr kumimoji="1" lang="en-US" altLang="zh-CN" sz="2400" b="1" dirty="0">
                <a:latin typeface="Times New Roman" panose="02020603050405020304" pitchFamily="18" charset="0"/>
                <a:ea typeface="楷体_GB2312" pitchFamily="49" charset="-122"/>
              </a:rPr>
              <a:t>}</a:t>
            </a:r>
          </a:p>
          <a:p>
            <a:pPr algn="just" eaLnBrk="1" hangingPunct="1">
              <a:lnSpc>
                <a:spcPct val="120000"/>
              </a:lnSpc>
              <a:defRPr/>
            </a:pPr>
            <a:r>
              <a:rPr kumimoji="1" lang="zh-CN" altLang="en-US" sz="2400" b="1" dirty="0">
                <a:latin typeface="Times New Roman" panose="02020603050405020304" pitchFamily="18" charset="0"/>
                <a:ea typeface="楷体_GB2312" pitchFamily="49" charset="-122"/>
              </a:rPr>
              <a:t>  即</a:t>
            </a:r>
            <a:r>
              <a:rPr kumimoji="1" lang="en-US" altLang="zh-CN" sz="2400" b="1" dirty="0">
                <a:latin typeface="Times New Roman" panose="02020603050405020304" pitchFamily="18" charset="0"/>
                <a:ea typeface="楷体_GB2312" pitchFamily="49" charset="-122"/>
              </a:rPr>
              <a:t>——   L(G)={aa, </a:t>
            </a:r>
            <a:r>
              <a:rPr kumimoji="1" lang="en-US" altLang="zh-CN" sz="2400" b="1" dirty="0" err="1">
                <a:latin typeface="Times New Roman" panose="02020603050405020304" pitchFamily="18" charset="0"/>
                <a:ea typeface="楷体_GB2312" pitchFamily="49" charset="-122"/>
              </a:rPr>
              <a:t>aaaa</a:t>
            </a:r>
            <a:r>
              <a:rPr kumimoji="1" lang="en-US" altLang="zh-CN" sz="2400" b="1" dirty="0">
                <a:latin typeface="Times New Roman" panose="02020603050405020304" pitchFamily="18" charset="0"/>
                <a:ea typeface="楷体_GB2312" pitchFamily="49" charset="-122"/>
              </a:rPr>
              <a:t>, </a:t>
            </a:r>
            <a:r>
              <a:rPr kumimoji="1" lang="en-US" altLang="zh-CN" sz="2400" b="1" dirty="0" err="1">
                <a:latin typeface="Times New Roman" panose="02020603050405020304" pitchFamily="18" charset="0"/>
                <a:ea typeface="楷体_GB2312" pitchFamily="49" charset="-122"/>
              </a:rPr>
              <a:t>aaaaaaaa</a:t>
            </a:r>
            <a:r>
              <a:rPr kumimoji="1" lang="en-US" altLang="zh-CN" sz="2400" b="1" dirty="0">
                <a:latin typeface="Times New Roman" panose="02020603050405020304" pitchFamily="18" charset="0"/>
                <a:ea typeface="楷体_GB2312" pitchFamily="49" charset="-122"/>
              </a:rPr>
              <a:t>,…} </a:t>
            </a:r>
          </a:p>
          <a:p>
            <a:pPr eaLnBrk="1" hangingPunct="1">
              <a:defRPr/>
            </a:pPr>
            <a:endParaRPr kumimoji="1" lang="zh-CN" altLang="en-US" sz="2400" b="1" dirty="0">
              <a:latin typeface="Times New Roman" panose="02020603050405020304" pitchFamily="18" charset="0"/>
              <a:ea typeface="楷体_GB2312" pitchFamily="49" charset="-122"/>
            </a:endParaRPr>
          </a:p>
        </p:txBody>
      </p:sp>
      <p:sp>
        <p:nvSpPr>
          <p:cNvPr id="2" name="矩形 1"/>
          <p:cNvSpPr/>
          <p:nvPr/>
        </p:nvSpPr>
        <p:spPr>
          <a:xfrm>
            <a:off x="8053573" y="2579316"/>
            <a:ext cx="2253978" cy="2308324"/>
          </a:xfrm>
          <a:prstGeom prst="rect">
            <a:avLst/>
          </a:prstGeom>
        </p:spPr>
        <p:txBody>
          <a:bodyPr wrap="square">
            <a:spAutoFit/>
          </a:bodyPr>
          <a:lstStyle/>
          <a:p>
            <a:r>
              <a:rPr kumimoji="1" lang="en-US" altLang="zh-CN" b="1" dirty="0" smtClean="0">
                <a:solidFill>
                  <a:srgbClr val="C00000"/>
                </a:solidFill>
                <a:latin typeface="Times New Roman" panose="02020603050405020304" pitchFamily="18" charset="0"/>
                <a:ea typeface="楷体_GB2312" pitchFamily="49" charset="-122"/>
              </a:rPr>
              <a:t>S</a:t>
            </a:r>
            <a:r>
              <a:rPr lang="en-US" altLang="zh-CN" dirty="0">
                <a:solidFill>
                  <a:srgbClr val="C00000"/>
                </a:solidFill>
                <a:sym typeface="Symbol" panose="05050102010706020507" pitchFamily="18" charset="2"/>
              </a:rPr>
              <a:t> </a:t>
            </a:r>
            <a:r>
              <a:rPr lang="en-US" altLang="zh-CN" dirty="0">
                <a:sym typeface="Symbol" panose="05050102010706020507" pitchFamily="18" charset="2"/>
              </a:rPr>
              <a:t> </a:t>
            </a:r>
            <a:r>
              <a:rPr kumimoji="1" lang="en-US" altLang="zh-CN" b="1" dirty="0" err="1" smtClean="0">
                <a:latin typeface="Times New Roman" panose="02020603050405020304" pitchFamily="18" charset="0"/>
                <a:ea typeface="楷体_GB2312" pitchFamily="49" charset="-122"/>
              </a:rPr>
              <a:t>A</a:t>
            </a:r>
            <a:r>
              <a:rPr kumimoji="1" lang="en-US" altLang="zh-CN" b="1" dirty="0" err="1" smtClean="0">
                <a:solidFill>
                  <a:srgbClr val="C00000"/>
                </a:solidFill>
                <a:latin typeface="Times New Roman" panose="02020603050405020304" pitchFamily="18" charset="0"/>
                <a:ea typeface="楷体_GB2312" pitchFamily="49" charset="-122"/>
              </a:rPr>
              <a:t>Ca</a:t>
            </a:r>
            <a:r>
              <a:rPr kumimoji="1" lang="en-US" altLang="zh-CN" b="1" dirty="0" err="1" smtClean="0">
                <a:latin typeface="Times New Roman" panose="02020603050405020304" pitchFamily="18" charset="0"/>
                <a:ea typeface="楷体_GB2312" pitchFamily="49" charset="-122"/>
              </a:rPr>
              <a:t>B</a:t>
            </a:r>
            <a:r>
              <a:rPr kumimoji="1" lang="en-US" altLang="zh-CN" b="1" dirty="0" smtClean="0">
                <a:latin typeface="Times New Roman" panose="02020603050405020304" pitchFamily="18" charset="0"/>
                <a:ea typeface="楷体_GB2312" pitchFamily="49" charset="-122"/>
              </a:rPr>
              <a:t>      </a:t>
            </a:r>
            <a:r>
              <a:rPr kumimoji="1" lang="en-US" altLang="zh-CN" b="1" dirty="0">
                <a:latin typeface="宋体" panose="02010600030101010101" pitchFamily="2" charset="-122"/>
              </a:rPr>
              <a:t>①</a:t>
            </a:r>
            <a:endParaRPr kumimoji="1" lang="en-US" altLang="zh-CN" b="1" dirty="0" smtClean="0">
              <a:latin typeface="Times New Roman" panose="02020603050405020304" pitchFamily="18" charset="0"/>
              <a:ea typeface="楷体_GB2312" pitchFamily="49" charset="-122"/>
            </a:endParaRPr>
          </a:p>
          <a:p>
            <a:r>
              <a:rPr lang="en-US" altLang="zh-CN" dirty="0" smtClean="0">
                <a:sym typeface="Symbol" panose="05050102010706020507" pitchFamily="18" charset="2"/>
              </a:rPr>
              <a:t>   </a:t>
            </a:r>
            <a:r>
              <a:rPr kumimoji="1" lang="en-US" altLang="zh-CN" b="1" dirty="0" smtClean="0">
                <a:latin typeface="Times New Roman" panose="02020603050405020304" pitchFamily="18" charset="0"/>
                <a:ea typeface="楷体_GB2312" pitchFamily="49" charset="-122"/>
              </a:rPr>
              <a:t> </a:t>
            </a:r>
            <a:r>
              <a:rPr kumimoji="1" lang="en-US" altLang="zh-CN" b="1" dirty="0" err="1" smtClean="0">
                <a:latin typeface="Times New Roman" panose="02020603050405020304" pitchFamily="18" charset="0"/>
                <a:ea typeface="楷体_GB2312" pitchFamily="49" charset="-122"/>
              </a:rPr>
              <a:t>Aaa</a:t>
            </a:r>
            <a:r>
              <a:rPr kumimoji="1" lang="en-US" altLang="zh-CN" b="1" dirty="0" err="1" smtClean="0">
                <a:solidFill>
                  <a:srgbClr val="C00000"/>
                </a:solidFill>
                <a:latin typeface="Times New Roman" panose="02020603050405020304" pitchFamily="18" charset="0"/>
                <a:ea typeface="楷体_GB2312" pitchFamily="49" charset="-122"/>
              </a:rPr>
              <a:t>CB</a:t>
            </a:r>
            <a:r>
              <a:rPr lang="en-US" altLang="zh-CN" dirty="0" smtClean="0">
                <a:sym typeface="Symbol" panose="05050102010706020507" pitchFamily="18" charset="2"/>
              </a:rPr>
              <a:t>     </a:t>
            </a:r>
            <a:r>
              <a:rPr kumimoji="1" lang="en-US" altLang="zh-CN" b="1" dirty="0">
                <a:latin typeface="宋体" panose="02010600030101010101" pitchFamily="2" charset="-122"/>
              </a:rPr>
              <a:t>②</a:t>
            </a:r>
            <a:endParaRPr lang="en-US" altLang="zh-CN" dirty="0" smtClean="0">
              <a:sym typeface="Symbol" panose="05050102010706020507" pitchFamily="18" charset="2"/>
            </a:endParaRPr>
          </a:p>
          <a:p>
            <a:r>
              <a:rPr lang="en-US" altLang="zh-CN" dirty="0" smtClean="0">
                <a:sym typeface="Symbol" panose="05050102010706020507" pitchFamily="18" charset="2"/>
              </a:rPr>
              <a:t>    </a:t>
            </a:r>
            <a:r>
              <a:rPr kumimoji="1" lang="en-US" altLang="zh-CN" b="1" dirty="0" smtClean="0">
                <a:latin typeface="Times New Roman" panose="02020603050405020304" pitchFamily="18" charset="0"/>
                <a:ea typeface="楷体_GB2312" pitchFamily="49" charset="-122"/>
              </a:rPr>
              <a:t> </a:t>
            </a:r>
            <a:r>
              <a:rPr kumimoji="1" lang="en-US" altLang="zh-CN" b="1" dirty="0" err="1" smtClean="0">
                <a:latin typeface="Times New Roman" panose="02020603050405020304" pitchFamily="18" charset="0"/>
                <a:ea typeface="楷体_GB2312" pitchFamily="49" charset="-122"/>
              </a:rPr>
              <a:t>Aa</a:t>
            </a:r>
            <a:r>
              <a:rPr kumimoji="1" lang="en-US" altLang="zh-CN" b="1" dirty="0" err="1" smtClean="0">
                <a:solidFill>
                  <a:srgbClr val="C00000"/>
                </a:solidFill>
                <a:latin typeface="Times New Roman" panose="02020603050405020304" pitchFamily="18" charset="0"/>
                <a:ea typeface="楷体_GB2312" pitchFamily="49" charset="-122"/>
              </a:rPr>
              <a:t>aE</a:t>
            </a:r>
            <a:r>
              <a:rPr lang="en-US" altLang="zh-CN" dirty="0">
                <a:sym typeface="Symbol" panose="05050102010706020507" pitchFamily="18" charset="2"/>
              </a:rPr>
              <a:t> </a:t>
            </a:r>
            <a:r>
              <a:rPr lang="en-US" altLang="zh-CN" dirty="0" smtClean="0">
                <a:sym typeface="Symbol" panose="05050102010706020507" pitchFamily="18" charset="2"/>
              </a:rPr>
              <a:t>      </a:t>
            </a:r>
            <a:r>
              <a:rPr kumimoji="1" lang="en-US" altLang="zh-CN" b="1" dirty="0">
                <a:latin typeface="宋体" panose="02010600030101010101" pitchFamily="2" charset="-122"/>
              </a:rPr>
              <a:t>③</a:t>
            </a:r>
            <a:endParaRPr lang="en-US" altLang="zh-CN" dirty="0" smtClean="0">
              <a:sym typeface="Symbol" panose="05050102010706020507" pitchFamily="18" charset="2"/>
            </a:endParaRPr>
          </a:p>
          <a:p>
            <a:r>
              <a:rPr lang="en-US" altLang="zh-CN" dirty="0">
                <a:sym typeface="Symbol" panose="05050102010706020507" pitchFamily="18" charset="2"/>
              </a:rPr>
              <a:t> </a:t>
            </a:r>
            <a:r>
              <a:rPr lang="en-US" altLang="zh-CN" dirty="0" smtClean="0">
                <a:sym typeface="Symbol" panose="05050102010706020507" pitchFamily="18" charset="2"/>
              </a:rPr>
              <a:t>   </a:t>
            </a:r>
            <a:r>
              <a:rPr kumimoji="1" lang="en-US" altLang="zh-CN" b="1" dirty="0" err="1" smtClean="0">
                <a:latin typeface="Times New Roman" panose="02020603050405020304" pitchFamily="18" charset="0"/>
                <a:ea typeface="楷体_GB2312" pitchFamily="49" charset="-122"/>
              </a:rPr>
              <a:t>A</a:t>
            </a:r>
            <a:r>
              <a:rPr kumimoji="1" lang="en-US" altLang="zh-CN" b="1" dirty="0" err="1" smtClean="0">
                <a:solidFill>
                  <a:srgbClr val="C00000"/>
                </a:solidFill>
                <a:latin typeface="Times New Roman" panose="02020603050405020304" pitchFamily="18" charset="0"/>
                <a:ea typeface="楷体_GB2312" pitchFamily="49" charset="-122"/>
              </a:rPr>
              <a:t>aE</a:t>
            </a:r>
            <a:r>
              <a:rPr kumimoji="1" lang="en-US" altLang="zh-CN" b="1" dirty="0" err="1" smtClean="0">
                <a:latin typeface="Times New Roman" panose="02020603050405020304" pitchFamily="18" charset="0"/>
                <a:ea typeface="楷体_GB2312" pitchFamily="49" charset="-122"/>
              </a:rPr>
              <a:t>a</a:t>
            </a:r>
            <a:r>
              <a:rPr kumimoji="1" lang="en-US" altLang="zh-CN" b="1" dirty="0" smtClean="0">
                <a:latin typeface="Times New Roman" panose="02020603050405020304" pitchFamily="18" charset="0"/>
                <a:ea typeface="楷体_GB2312" pitchFamily="49" charset="-122"/>
              </a:rPr>
              <a:t>        </a:t>
            </a:r>
            <a:r>
              <a:rPr kumimoji="1" lang="en-US" altLang="zh-CN" b="1" dirty="0">
                <a:latin typeface="宋体" panose="02010600030101010101" pitchFamily="2" charset="-122"/>
              </a:rPr>
              <a:t>④</a:t>
            </a:r>
            <a:endParaRPr kumimoji="1" lang="en-US" altLang="zh-CN" b="1" dirty="0" smtClean="0">
              <a:latin typeface="Times New Roman" panose="02020603050405020304" pitchFamily="18" charset="0"/>
              <a:ea typeface="楷体_GB2312" pitchFamily="49" charset="-122"/>
            </a:endParaRPr>
          </a:p>
          <a:p>
            <a:r>
              <a:rPr kumimoji="1" lang="en-US" altLang="zh-CN" b="1" dirty="0" smtClean="0">
                <a:latin typeface="Times New Roman" panose="02020603050405020304" pitchFamily="18" charset="0"/>
                <a:ea typeface="楷体_GB2312" pitchFamily="49" charset="-122"/>
              </a:rPr>
              <a:t>    </a:t>
            </a:r>
            <a:r>
              <a:rPr lang="en-US" altLang="zh-CN" dirty="0">
                <a:sym typeface="Symbol" panose="05050102010706020507" pitchFamily="18" charset="2"/>
              </a:rPr>
              <a:t></a:t>
            </a:r>
            <a:r>
              <a:rPr kumimoji="1" lang="en-US" altLang="zh-CN" b="1" dirty="0" smtClean="0">
                <a:latin typeface="Times New Roman" panose="02020603050405020304" pitchFamily="18" charset="0"/>
                <a:ea typeface="楷体_GB2312" pitchFamily="49" charset="-122"/>
              </a:rPr>
              <a:t> </a:t>
            </a:r>
            <a:r>
              <a:rPr kumimoji="1" lang="en-US" altLang="zh-CN" b="1" dirty="0" err="1" smtClean="0">
                <a:solidFill>
                  <a:srgbClr val="C00000"/>
                </a:solidFill>
                <a:latin typeface="Times New Roman" panose="02020603050405020304" pitchFamily="18" charset="0"/>
                <a:ea typeface="楷体_GB2312" pitchFamily="49" charset="-122"/>
              </a:rPr>
              <a:t>Ae</a:t>
            </a:r>
            <a:r>
              <a:rPr kumimoji="1" lang="en-US" altLang="zh-CN" b="1" dirty="0" err="1" smtClean="0">
                <a:latin typeface="Times New Roman" panose="02020603050405020304" pitchFamily="18" charset="0"/>
                <a:ea typeface="楷体_GB2312" pitchFamily="49" charset="-122"/>
              </a:rPr>
              <a:t>aa</a:t>
            </a:r>
            <a:r>
              <a:rPr kumimoji="1" lang="en-US" altLang="zh-CN" b="1" dirty="0" smtClean="0">
                <a:latin typeface="Times New Roman" panose="02020603050405020304" pitchFamily="18" charset="0"/>
                <a:ea typeface="楷体_GB2312" pitchFamily="49" charset="-122"/>
              </a:rPr>
              <a:t>        </a:t>
            </a:r>
            <a:r>
              <a:rPr kumimoji="1" lang="en-US" altLang="zh-CN" b="1" dirty="0" smtClean="0">
                <a:latin typeface="宋体" panose="02010600030101010101" pitchFamily="2" charset="-122"/>
              </a:rPr>
              <a:t>⑤</a:t>
            </a:r>
            <a:r>
              <a:rPr kumimoji="1" lang="en-US" altLang="zh-CN" b="1" dirty="0" smtClean="0">
                <a:latin typeface="Times New Roman" panose="02020603050405020304" pitchFamily="18" charset="0"/>
                <a:ea typeface="楷体_GB2312" pitchFamily="49" charset="-122"/>
                <a:sym typeface="Symbol" panose="05050102010706020507" pitchFamily="18" charset="2"/>
              </a:rPr>
              <a:t> </a:t>
            </a:r>
            <a:endParaRPr kumimoji="1" lang="en-US" altLang="zh-CN" b="1" dirty="0" smtClean="0">
              <a:latin typeface="Times New Roman" panose="02020603050405020304" pitchFamily="18" charset="0"/>
              <a:ea typeface="楷体_GB2312" pitchFamily="49" charset="-122"/>
            </a:endParaRPr>
          </a:p>
          <a:p>
            <a:r>
              <a:rPr kumimoji="1" lang="en-US" altLang="zh-CN" b="1" dirty="0">
                <a:latin typeface="Times New Roman" panose="02020603050405020304" pitchFamily="18" charset="0"/>
                <a:ea typeface="楷体_GB2312" pitchFamily="49" charset="-122"/>
              </a:rPr>
              <a:t> </a:t>
            </a:r>
            <a:r>
              <a:rPr kumimoji="1" lang="en-US" altLang="zh-CN" b="1" dirty="0" smtClean="0">
                <a:latin typeface="Times New Roman" panose="02020603050405020304" pitchFamily="18" charset="0"/>
                <a:ea typeface="楷体_GB2312" pitchFamily="49" charset="-122"/>
              </a:rPr>
              <a:t>   </a:t>
            </a:r>
            <a:r>
              <a:rPr lang="en-US" altLang="zh-CN" dirty="0" smtClean="0">
                <a:sym typeface="Symbol" panose="05050102010706020507" pitchFamily="18" charset="2"/>
              </a:rPr>
              <a:t></a:t>
            </a:r>
            <a:r>
              <a:rPr kumimoji="1" lang="en-US" altLang="zh-CN" b="1" dirty="0">
                <a:latin typeface="Times New Roman" panose="02020603050405020304" pitchFamily="18" charset="0"/>
                <a:ea typeface="楷体_GB2312" pitchFamily="49" charset="-122"/>
              </a:rPr>
              <a:t> </a:t>
            </a:r>
            <a:r>
              <a:rPr kumimoji="1" lang="en-US" altLang="zh-CN" b="1" dirty="0" err="1" smtClean="0">
                <a:latin typeface="Times New Roman" panose="02020603050405020304" pitchFamily="18" charset="0"/>
                <a:ea typeface="楷体_GB2312" pitchFamily="49" charset="-122"/>
              </a:rPr>
              <a:t>εaa</a:t>
            </a:r>
            <a:r>
              <a:rPr kumimoji="1" lang="en-US" altLang="zh-CN" b="1" dirty="0" smtClean="0">
                <a:latin typeface="Times New Roman" panose="02020603050405020304" pitchFamily="18" charset="0"/>
                <a:ea typeface="楷体_GB2312" pitchFamily="49" charset="-122"/>
              </a:rPr>
              <a:t>=aa     </a:t>
            </a:r>
            <a:r>
              <a:rPr kumimoji="1" lang="en-US" altLang="zh-CN" b="1" dirty="0">
                <a:latin typeface="宋体" panose="02010600030101010101" pitchFamily="2" charset="-122"/>
              </a:rPr>
              <a:t>⑥</a:t>
            </a:r>
            <a:endParaRPr kumimoji="1" lang="en-US" altLang="zh-CN" b="1" dirty="0">
              <a:latin typeface="Times New Roman" panose="02020603050405020304" pitchFamily="18" charset="0"/>
              <a:ea typeface="楷体_GB2312" pitchFamily="49" charset="-122"/>
            </a:endParaRPr>
          </a:p>
          <a:p>
            <a:endParaRPr kumimoji="1" lang="en-US" altLang="zh-CN" b="1" dirty="0">
              <a:latin typeface="Times New Roman" panose="02020603050405020304" pitchFamily="18" charset="0"/>
              <a:ea typeface="楷体_GB2312" pitchFamily="49" charset="-122"/>
            </a:endParaRPr>
          </a:p>
          <a:p>
            <a:endParaRPr lang="zh-CN" altLang="en-US" dirty="0"/>
          </a:p>
        </p:txBody>
      </p:sp>
    </p:spTree>
    <p:extLst>
      <p:ext uri="{BB962C8B-B14F-4D97-AF65-F5344CB8AC3E}">
        <p14:creationId xmlns:p14="http://schemas.microsoft.com/office/powerpoint/2010/main" val="2612683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占位符 9"/>
          <p:cNvSpPr>
            <a:spLocks noGrp="1"/>
          </p:cNvSpPr>
          <p:nvPr>
            <p:ph type="dt" sz="quarter" idx="10"/>
          </p:nvPr>
        </p:nvSpPr>
        <p:spPr/>
        <p:txBody>
          <a:bodyPr/>
          <a:lstStyle/>
          <a:p>
            <a:pPr>
              <a:defRPr/>
            </a:pPr>
            <a:fld id="{45E3C950-64FA-42AA-9896-2A7D2E41ADB3}" type="datetime1">
              <a:rPr lang="zh-CN" altLang="en-US"/>
              <a:t>2021/3/11</a:t>
            </a:fld>
            <a:endParaRPr lang="zh-CN" altLang="en-US"/>
          </a:p>
        </p:txBody>
      </p:sp>
      <p:sp>
        <p:nvSpPr>
          <p:cNvPr id="16384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F7B20782-B835-4F66-A630-D5B18A678A67}" type="slidenum">
              <a:rPr lang="zh-CN" altLang="en-US" sz="1000">
                <a:solidFill>
                  <a:srgbClr val="9B9A98"/>
                </a:solidFill>
              </a:rPr>
              <a:t>41</a:t>
            </a:fld>
            <a:endParaRPr lang="zh-CN" altLang="en-US" sz="1000">
              <a:solidFill>
                <a:srgbClr val="9B9A98"/>
              </a:solidFill>
            </a:endParaRPr>
          </a:p>
        </p:txBody>
      </p:sp>
      <p:sp>
        <p:nvSpPr>
          <p:cNvPr id="470019" name="Text Box 3"/>
          <p:cNvSpPr txBox="1">
            <a:spLocks noChangeArrowheads="1"/>
          </p:cNvSpPr>
          <p:nvPr/>
        </p:nvSpPr>
        <p:spPr bwMode="auto">
          <a:xfrm>
            <a:off x="1943101" y="1520825"/>
            <a:ext cx="8448675" cy="559897"/>
          </a:xfrm>
          <a:prstGeom prst="rect">
            <a:avLst/>
          </a:prstGeom>
          <a:noFill/>
          <a:ln w="9525">
            <a:noFill/>
            <a:miter lim="800000"/>
          </a:ln>
          <a:effectLst/>
        </p:spPr>
        <p:txBody>
          <a:bodyPr>
            <a:spAutoFit/>
          </a:bodyPr>
          <a:lstStyle/>
          <a:p>
            <a:pPr algn="just" eaLnBrk="1" hangingPunct="1">
              <a:lnSpc>
                <a:spcPct val="120000"/>
              </a:lnSpc>
              <a:defRPr/>
            </a:pPr>
            <a:r>
              <a:rPr kumimoji="1" lang="en-US" altLang="zh-CN" sz="2800" b="1" dirty="0">
                <a:solidFill>
                  <a:srgbClr val="FFC000"/>
                </a:solidFill>
                <a:latin typeface="Times New Roman" panose="02020603050405020304" pitchFamily="18" charset="0"/>
                <a:ea typeface="楷体_GB2312" pitchFamily="49" charset="-122"/>
              </a:rPr>
              <a:t>2</a:t>
            </a:r>
            <a:r>
              <a:rPr kumimoji="1" lang="zh-CN" altLang="en-US" sz="2800" b="1" dirty="0">
                <a:solidFill>
                  <a:srgbClr val="FFC000"/>
                </a:solidFill>
                <a:latin typeface="Times New Roman" panose="02020603050405020304" pitchFamily="18" charset="0"/>
                <a:ea typeface="楷体_GB2312" pitchFamily="49" charset="-122"/>
              </a:rPr>
              <a:t>、</a:t>
            </a:r>
            <a:r>
              <a:rPr kumimoji="1" lang="en-US" altLang="zh-CN" sz="2800" b="1" dirty="0">
                <a:solidFill>
                  <a:srgbClr val="FFC000"/>
                </a:solidFill>
                <a:latin typeface="Times New Roman" panose="02020603050405020304" pitchFamily="18" charset="0"/>
                <a:ea typeface="楷体_GB2312" pitchFamily="49" charset="-122"/>
              </a:rPr>
              <a:t>1</a:t>
            </a:r>
            <a:r>
              <a:rPr kumimoji="1" lang="zh-CN" altLang="en-US" sz="2800" b="1" dirty="0">
                <a:solidFill>
                  <a:srgbClr val="FFC000"/>
                </a:solidFill>
                <a:latin typeface="Times New Roman" panose="02020603050405020304" pitchFamily="18" charset="0"/>
                <a:ea typeface="楷体_GB2312" pitchFamily="49" charset="-122"/>
              </a:rPr>
              <a:t>型文法</a:t>
            </a:r>
            <a:endParaRPr kumimoji="1" lang="zh-CN" altLang="en-US" sz="2400" b="1" dirty="0">
              <a:solidFill>
                <a:srgbClr val="FFC000"/>
              </a:solidFill>
              <a:latin typeface="Times New Roman" panose="02020603050405020304" pitchFamily="18" charset="0"/>
              <a:ea typeface="楷体_GB2312" pitchFamily="49" charset="-122"/>
            </a:endParaRPr>
          </a:p>
        </p:txBody>
      </p:sp>
      <p:sp>
        <p:nvSpPr>
          <p:cNvPr id="470020" name="Rectangle 4"/>
          <p:cNvSpPr>
            <a:spLocks noChangeArrowheads="1"/>
          </p:cNvSpPr>
          <p:nvPr/>
        </p:nvSpPr>
        <p:spPr bwMode="auto">
          <a:xfrm>
            <a:off x="1931988" y="2112963"/>
            <a:ext cx="8458200" cy="3048000"/>
          </a:xfrm>
          <a:prstGeom prst="rect">
            <a:avLst/>
          </a:prstGeom>
          <a:noFill/>
          <a:ln w="9525">
            <a:noFill/>
            <a:miter lim="800000"/>
          </a:ln>
          <a:effectLst/>
        </p:spPr>
        <p:txBody>
          <a:bodyPr/>
          <a:lstStyle/>
          <a:p>
            <a:pPr marL="419100" indent="-382905" algn="just">
              <a:lnSpc>
                <a:spcPct val="120000"/>
              </a:lnSpc>
              <a:spcBef>
                <a:spcPct val="20000"/>
              </a:spcBef>
              <a:buClr>
                <a:schemeClr val="accent1"/>
              </a:buClr>
              <a:buSzPct val="80000"/>
              <a:defRPr/>
            </a:pPr>
            <a:r>
              <a:rPr lang="zh-CN" altLang="en-US" sz="2400" b="1" dirty="0">
                <a:latin typeface="Times New Roman" panose="02020603050405020304" pitchFamily="18" charset="0"/>
                <a:ea typeface="楷体_GB2312" pitchFamily="49" charset="-122"/>
              </a:rPr>
              <a:t>      若在文法</a:t>
            </a:r>
            <a:r>
              <a:rPr lang="en-US" altLang="zh-CN" sz="2400" b="1" dirty="0">
                <a:latin typeface="Times New Roman" panose="02020603050405020304" pitchFamily="18" charset="0"/>
                <a:ea typeface="楷体_GB2312" pitchFamily="49" charset="-122"/>
              </a:rPr>
              <a:t>G</a:t>
            </a:r>
            <a:r>
              <a:rPr lang="zh-CN" altLang="en-US" sz="2400" b="1" dirty="0">
                <a:latin typeface="Times New Roman" panose="02020603050405020304" pitchFamily="18" charset="0"/>
                <a:ea typeface="楷体_GB2312" pitchFamily="49" charset="-122"/>
              </a:rPr>
              <a:t>中，</a:t>
            </a:r>
            <a:r>
              <a:rPr lang="en-US" altLang="zh-CN" sz="2400" b="1" dirty="0">
                <a:latin typeface="Times New Roman" panose="02020603050405020304" pitchFamily="18" charset="0"/>
                <a:ea typeface="楷体_GB2312" pitchFamily="49" charset="-122"/>
              </a:rPr>
              <a:t>P</a:t>
            </a:r>
            <a:r>
              <a:rPr lang="zh-CN" altLang="en-US" sz="2400" b="1" dirty="0">
                <a:latin typeface="Times New Roman" panose="02020603050405020304" pitchFamily="18" charset="0"/>
                <a:ea typeface="楷体_GB2312" pitchFamily="49" charset="-122"/>
              </a:rPr>
              <a:t>中规则具有如下形式：</a:t>
            </a:r>
          </a:p>
          <a:p>
            <a:pPr marL="419100" indent="-382905" algn="just">
              <a:lnSpc>
                <a:spcPct val="120000"/>
              </a:lnSpc>
              <a:spcBef>
                <a:spcPct val="20000"/>
              </a:spcBef>
              <a:buClr>
                <a:schemeClr val="accent1"/>
              </a:buClr>
              <a:buSzPct val="80000"/>
              <a:defRPr/>
            </a:pPr>
            <a:r>
              <a:rPr lang="zh-CN" altLang="en-US" sz="2400" b="1" dirty="0">
                <a:latin typeface="Times New Roman" panose="02020603050405020304" pitchFamily="18" charset="0"/>
                <a:ea typeface="楷体_GB2312" pitchFamily="49" charset="-122"/>
              </a:rPr>
              <a:t>      </a:t>
            </a:r>
            <a:r>
              <a:rPr lang="en-US" altLang="zh-CN" sz="2400" b="1" dirty="0">
                <a:latin typeface="Times New Roman" panose="02020603050405020304" pitchFamily="18" charset="0"/>
                <a:ea typeface="楷体_GB2312" pitchFamily="49" charset="-122"/>
              </a:rPr>
              <a:t>αAβ∷=</a:t>
            </a:r>
            <a:r>
              <a:rPr lang="en-US" altLang="zh-CN" sz="2400" b="1" dirty="0" smtClean="0">
                <a:latin typeface="Times New Roman" panose="02020603050405020304" pitchFamily="18" charset="0"/>
                <a:ea typeface="楷体_GB2312" pitchFamily="49" charset="-122"/>
              </a:rPr>
              <a:t>α</a:t>
            </a:r>
            <a:r>
              <a:rPr lang="en-US" altLang="zh-CN" sz="2400" dirty="0">
                <a:sym typeface="Symbol" panose="05050102010706020507" pitchFamily="18" charset="2"/>
              </a:rPr>
              <a:t></a:t>
            </a:r>
            <a:r>
              <a:rPr lang="en-US" altLang="zh-CN" sz="2400" b="1" dirty="0" smtClean="0">
                <a:latin typeface="Times New Roman" panose="02020603050405020304" pitchFamily="18" charset="0"/>
                <a:ea typeface="楷体_GB2312" pitchFamily="49" charset="-122"/>
              </a:rPr>
              <a:t>β</a:t>
            </a:r>
            <a:r>
              <a:rPr lang="en-US" altLang="zh-CN" sz="2400" b="1" dirty="0">
                <a:latin typeface="Times New Roman" panose="02020603050405020304" pitchFamily="18" charset="0"/>
                <a:ea typeface="楷体_GB2312" pitchFamily="49" charset="-122"/>
              </a:rPr>
              <a:t></a:t>
            </a:r>
          </a:p>
          <a:p>
            <a:pPr marL="419100" indent="-382905" algn="just">
              <a:lnSpc>
                <a:spcPct val="120000"/>
              </a:lnSpc>
              <a:spcBef>
                <a:spcPct val="20000"/>
              </a:spcBef>
              <a:buClr>
                <a:schemeClr val="accent1"/>
              </a:buClr>
              <a:buSzPct val="80000"/>
              <a:defRPr/>
            </a:pPr>
            <a:r>
              <a:rPr lang="zh-CN" altLang="en-US" sz="2400" b="1" dirty="0">
                <a:latin typeface="Times New Roman" panose="02020603050405020304" pitchFamily="18" charset="0"/>
                <a:ea typeface="楷体_GB2312" pitchFamily="49" charset="-122"/>
              </a:rPr>
              <a:t>      其中</a:t>
            </a:r>
            <a:r>
              <a:rPr lang="en-US" altLang="zh-CN" sz="2400" b="1" dirty="0">
                <a:latin typeface="Times New Roman" panose="02020603050405020304" pitchFamily="18" charset="0"/>
                <a:ea typeface="楷体_GB2312" pitchFamily="49" charset="-122"/>
              </a:rPr>
              <a:t>α,β∈V</a:t>
            </a:r>
            <a:r>
              <a:rPr lang="en-US" altLang="zh-CN" sz="2400" b="1" baseline="30000" dirty="0">
                <a:latin typeface="Times New Roman" panose="02020603050405020304" pitchFamily="18" charset="0"/>
                <a:ea typeface="楷体_GB2312" pitchFamily="49" charset="-122"/>
              </a:rPr>
              <a:t>*</a:t>
            </a:r>
            <a:r>
              <a:rPr lang="en-US" altLang="zh-CN" sz="2400" b="1" dirty="0">
                <a:latin typeface="Times New Roman" panose="02020603050405020304" pitchFamily="18" charset="0"/>
                <a:ea typeface="楷体_GB2312" pitchFamily="49" charset="-122"/>
              </a:rPr>
              <a:t>,A∈</a:t>
            </a:r>
            <a:r>
              <a:rPr lang="zh-CN" altLang="en-US" sz="2400" b="1" dirty="0">
                <a:latin typeface="Times New Roman" panose="02020603050405020304" pitchFamily="18" charset="0"/>
                <a:ea typeface="楷体_GB2312" pitchFamily="49" charset="-122"/>
              </a:rPr>
              <a:t>Ｖ</a:t>
            </a:r>
            <a:r>
              <a:rPr lang="zh-CN" altLang="en-US" sz="2400" b="1" baseline="-25000" dirty="0">
                <a:latin typeface="Times New Roman" panose="02020603050405020304" pitchFamily="18" charset="0"/>
                <a:ea typeface="楷体_GB2312" pitchFamily="49" charset="-122"/>
              </a:rPr>
              <a:t>Ｎ</a:t>
            </a:r>
            <a:r>
              <a:rPr lang="en-US" altLang="zh-CN" sz="2400" b="1" dirty="0" smtClean="0">
                <a:latin typeface="Times New Roman" panose="02020603050405020304" pitchFamily="18" charset="0"/>
                <a:ea typeface="楷体_GB2312" pitchFamily="49" charset="-122"/>
              </a:rPr>
              <a:t>,</a:t>
            </a:r>
            <a:r>
              <a:rPr lang="en-US" altLang="zh-CN" sz="2400" dirty="0">
                <a:sym typeface="Symbol" panose="05050102010706020507" pitchFamily="18" charset="2"/>
              </a:rPr>
              <a:t> </a:t>
            </a:r>
            <a:r>
              <a:rPr lang="en-US" altLang="zh-CN" sz="2400" b="1" dirty="0" smtClean="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Ｖ</a:t>
            </a:r>
            <a:r>
              <a:rPr lang="zh-CN" altLang="en-US" sz="2400" b="1" baseline="30000" dirty="0">
                <a:latin typeface="Times New Roman" panose="02020603050405020304" pitchFamily="18" charset="0"/>
                <a:ea typeface="楷体_GB2312" pitchFamily="49" charset="-122"/>
              </a:rPr>
              <a:t>＋</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则称文法</a:t>
            </a:r>
            <a:r>
              <a:rPr lang="en-US" altLang="zh-CN" sz="2400" b="1" dirty="0">
                <a:latin typeface="Times New Roman" panose="02020603050405020304" pitchFamily="18" charset="0"/>
                <a:ea typeface="楷体_GB2312" pitchFamily="49" charset="-122"/>
              </a:rPr>
              <a:t>G</a:t>
            </a:r>
            <a:r>
              <a:rPr lang="zh-CN" altLang="en-US" sz="2400" b="1" dirty="0">
                <a:latin typeface="Times New Roman" panose="02020603050405020304" pitchFamily="18" charset="0"/>
                <a:ea typeface="楷体_GB2312" pitchFamily="49" charset="-122"/>
              </a:rPr>
              <a:t>为</a:t>
            </a:r>
            <a:r>
              <a:rPr lang="en-US" altLang="zh-CN" sz="2400" b="1" dirty="0">
                <a:solidFill>
                  <a:srgbClr val="FFC000"/>
                </a:solidFill>
                <a:latin typeface="Times New Roman" panose="02020603050405020304" pitchFamily="18" charset="0"/>
                <a:ea typeface="楷体_GB2312" pitchFamily="49" charset="-122"/>
              </a:rPr>
              <a:t>1</a:t>
            </a:r>
            <a:r>
              <a:rPr lang="zh-CN" altLang="en-US" sz="2400" b="1" dirty="0">
                <a:solidFill>
                  <a:srgbClr val="FFC000"/>
                </a:solidFill>
                <a:latin typeface="Times New Roman" panose="02020603050405020304" pitchFamily="18" charset="0"/>
                <a:ea typeface="楷体_GB2312" pitchFamily="49" charset="-122"/>
              </a:rPr>
              <a:t>型</a:t>
            </a:r>
          </a:p>
          <a:p>
            <a:pPr marL="419100" indent="-382905" algn="just">
              <a:lnSpc>
                <a:spcPct val="120000"/>
              </a:lnSpc>
              <a:spcBef>
                <a:spcPct val="20000"/>
              </a:spcBef>
              <a:buClr>
                <a:schemeClr val="accent1"/>
              </a:buClr>
              <a:buSzPct val="80000"/>
              <a:defRPr/>
            </a:pPr>
            <a:r>
              <a:rPr lang="zh-CN" altLang="en-US" sz="2400" b="1" dirty="0">
                <a:solidFill>
                  <a:srgbClr val="FFC000"/>
                </a:solidFill>
                <a:latin typeface="Times New Roman" panose="02020603050405020304" pitchFamily="18" charset="0"/>
                <a:ea typeface="楷体_GB2312" pitchFamily="49" charset="-122"/>
              </a:rPr>
              <a:t>文法或上下文有关文法。</a:t>
            </a:r>
            <a:endParaRPr lang="zh-CN" altLang="en-US" sz="2400" b="1" dirty="0">
              <a:solidFill>
                <a:srgbClr val="FFC000"/>
              </a:solidFill>
              <a:latin typeface="宋体" panose="02010600030101010101" pitchFamily="2" charset="-122"/>
            </a:endParaRPr>
          </a:p>
        </p:txBody>
      </p:sp>
      <p:sp>
        <p:nvSpPr>
          <p:cNvPr id="470021" name="Text Box 5"/>
          <p:cNvSpPr txBox="1">
            <a:spLocks noChangeArrowheads="1"/>
          </p:cNvSpPr>
          <p:nvPr/>
        </p:nvSpPr>
        <p:spPr bwMode="auto">
          <a:xfrm>
            <a:off x="1992313" y="4175979"/>
            <a:ext cx="8397875" cy="1582677"/>
          </a:xfrm>
          <a:prstGeom prst="rect">
            <a:avLst/>
          </a:prstGeom>
          <a:noFill/>
          <a:ln w="9525">
            <a:noFill/>
            <a:miter lim="800000"/>
          </a:ln>
          <a:effectLst/>
        </p:spPr>
        <p:txBody>
          <a:bodyPr>
            <a:spAutoFit/>
          </a:bodyPr>
          <a:lstStyle/>
          <a:p>
            <a:pPr algn="just">
              <a:lnSpc>
                <a:spcPct val="140000"/>
              </a:lnSpc>
              <a:defRPr/>
            </a:pPr>
            <a:r>
              <a:rPr kumimoji="1" lang="zh-CN" altLang="en-US" sz="2400" b="1" dirty="0">
                <a:latin typeface="Times New Roman" panose="02020603050405020304" pitchFamily="18" charset="0"/>
                <a:ea typeface="楷体_GB2312" pitchFamily="49" charset="-122"/>
              </a:rPr>
              <a:t>        之所以如此命名，是因为在一个句型中，只有当非终结符</a:t>
            </a:r>
            <a:r>
              <a:rPr kumimoji="1" lang="en-US" altLang="zh-CN" sz="2400" b="1" dirty="0">
                <a:latin typeface="Times New Roman" panose="02020603050405020304" pitchFamily="18" charset="0"/>
                <a:ea typeface="楷体_GB2312" pitchFamily="49" charset="-122"/>
              </a:rPr>
              <a:t>A</a:t>
            </a:r>
            <a:r>
              <a:rPr kumimoji="1" lang="zh-CN" altLang="en-US" sz="2400" b="1" dirty="0">
                <a:latin typeface="Times New Roman" panose="02020603050405020304" pitchFamily="18" charset="0"/>
                <a:ea typeface="楷体_GB2312" pitchFamily="49" charset="-122"/>
              </a:rPr>
              <a:t>的上下文为</a:t>
            </a:r>
            <a:r>
              <a:rPr kumimoji="1" lang="en-US" altLang="zh-CN" sz="2400" b="1" dirty="0">
                <a:latin typeface="Times New Roman" panose="02020603050405020304" pitchFamily="18" charset="0"/>
                <a:ea typeface="楷体_GB2312" pitchFamily="49" charset="-122"/>
              </a:rPr>
              <a:t>α</a:t>
            </a:r>
            <a:r>
              <a:rPr kumimoji="1" lang="zh-CN" altLang="en-US" sz="2400" b="1" dirty="0">
                <a:latin typeface="Times New Roman" panose="02020603050405020304" pitchFamily="18" charset="0"/>
                <a:ea typeface="楷体_GB2312" pitchFamily="49" charset="-122"/>
              </a:rPr>
              <a:t>和</a:t>
            </a:r>
            <a:r>
              <a:rPr kumimoji="1" lang="en-US" altLang="zh-CN" sz="2400" b="1" dirty="0">
                <a:latin typeface="Times New Roman" panose="02020603050405020304" pitchFamily="18" charset="0"/>
                <a:ea typeface="楷体_GB2312" pitchFamily="49" charset="-122"/>
              </a:rPr>
              <a:t>β</a:t>
            </a:r>
            <a:r>
              <a:rPr kumimoji="1" lang="zh-CN" altLang="en-US" sz="2400" b="1" dirty="0">
                <a:latin typeface="Times New Roman" panose="02020603050405020304" pitchFamily="18" charset="0"/>
                <a:ea typeface="楷体_GB2312" pitchFamily="49" charset="-122"/>
              </a:rPr>
              <a:t>时，方</a:t>
            </a:r>
            <a:r>
              <a:rPr kumimoji="1" lang="zh-CN" altLang="en-US" sz="2400" b="1" dirty="0" smtClean="0">
                <a:latin typeface="Times New Roman" panose="02020603050405020304" pitchFamily="18" charset="0"/>
                <a:ea typeface="楷体_GB2312" pitchFamily="49" charset="-122"/>
              </a:rPr>
              <a:t>可用</a:t>
            </a:r>
            <a:r>
              <a:rPr lang="en-US" altLang="zh-CN" sz="2400" dirty="0">
                <a:sym typeface="Symbol" panose="05050102010706020507" pitchFamily="18" charset="2"/>
              </a:rPr>
              <a:t></a:t>
            </a:r>
            <a:r>
              <a:rPr kumimoji="1" lang="zh-CN" altLang="en-US" sz="2400" b="1" dirty="0" smtClean="0">
                <a:latin typeface="Times New Roman" panose="02020603050405020304" pitchFamily="18" charset="0"/>
                <a:ea typeface="楷体_GB2312" pitchFamily="49" charset="-122"/>
              </a:rPr>
              <a:t>去</a:t>
            </a:r>
            <a:r>
              <a:rPr kumimoji="1" lang="zh-CN" altLang="en-US" sz="2400" b="1" dirty="0">
                <a:latin typeface="Times New Roman" panose="02020603050405020304" pitchFamily="18" charset="0"/>
                <a:ea typeface="楷体_GB2312" pitchFamily="49" charset="-122"/>
              </a:rPr>
              <a:t>替换</a:t>
            </a:r>
            <a:r>
              <a:rPr kumimoji="1" lang="en-US" altLang="zh-CN" sz="2400" b="1" dirty="0">
                <a:latin typeface="Times New Roman" panose="02020603050405020304" pitchFamily="18" charset="0"/>
                <a:ea typeface="楷体_GB2312" pitchFamily="49" charset="-122"/>
              </a:rPr>
              <a:t>A</a:t>
            </a:r>
            <a:r>
              <a:rPr kumimoji="1" lang="zh-CN" altLang="en-US" sz="2400" b="1" dirty="0">
                <a:latin typeface="Times New Roman" panose="02020603050405020304" pitchFamily="18" charset="0"/>
                <a:ea typeface="楷体_GB2312" pitchFamily="49" charset="-122"/>
              </a:rPr>
              <a:t>。同时产生式右部不得为空</a:t>
            </a:r>
            <a:r>
              <a:rPr kumimoji="1" lang="en-US" altLang="zh-CN" sz="2400" b="1" dirty="0">
                <a:latin typeface="Times New Roman" panose="02020603050405020304" pitchFamily="18" charset="0"/>
                <a:ea typeface="楷体_GB2312" pitchFamily="49" charset="-122"/>
              </a:rPr>
              <a:t>(</a:t>
            </a:r>
            <a:r>
              <a:rPr kumimoji="1" lang="zh-CN" altLang="en-US" sz="2400" b="1" dirty="0">
                <a:latin typeface="Times New Roman" panose="02020603050405020304" pitchFamily="18" charset="0"/>
                <a:ea typeface="楷体_GB2312" pitchFamily="49" charset="-122"/>
              </a:rPr>
              <a:t>仅仅</a:t>
            </a:r>
            <a:r>
              <a:rPr kumimoji="1" lang="en-US" altLang="zh-CN" sz="2400" b="1" dirty="0" err="1">
                <a:latin typeface="Times New Roman" panose="02020603050405020304" pitchFamily="18" charset="0"/>
                <a:ea typeface="楷体_GB2312" pitchFamily="49" charset="-122"/>
              </a:rPr>
              <a:t>S→ε</a:t>
            </a:r>
            <a:r>
              <a:rPr kumimoji="1" lang="zh-CN" altLang="en-US" sz="2400" b="1" dirty="0">
                <a:latin typeface="Times New Roman" panose="02020603050405020304" pitchFamily="18" charset="0"/>
                <a:ea typeface="楷体_GB2312" pitchFamily="49" charset="-122"/>
              </a:rPr>
              <a:t>例外，但</a:t>
            </a:r>
            <a:r>
              <a:rPr kumimoji="1" lang="en-US" altLang="zh-CN" sz="2400" b="1" dirty="0">
                <a:latin typeface="Times New Roman" panose="02020603050405020304" pitchFamily="18" charset="0"/>
                <a:ea typeface="楷体_GB2312" pitchFamily="49" charset="-122"/>
              </a:rPr>
              <a:t>S</a:t>
            </a:r>
            <a:r>
              <a:rPr kumimoji="1" lang="zh-CN" altLang="en-US" sz="2400" b="1" dirty="0">
                <a:latin typeface="Times New Roman" panose="02020603050405020304" pitchFamily="18" charset="0"/>
                <a:ea typeface="楷体_GB2312" pitchFamily="49" charset="-122"/>
              </a:rPr>
              <a:t>不得出现在产生式右部</a:t>
            </a:r>
            <a:r>
              <a:rPr kumimoji="1" lang="en-US" altLang="zh-CN" sz="2400" b="1" dirty="0">
                <a:latin typeface="Times New Roman" panose="02020603050405020304" pitchFamily="18" charset="0"/>
                <a:ea typeface="楷体_GB2312" pitchFamily="49" charset="-122"/>
              </a:rPr>
              <a:t>)</a:t>
            </a:r>
            <a:r>
              <a:rPr kumimoji="1" lang="zh-CN" altLang="en-US" sz="2400" b="1" dirty="0" smtClean="0">
                <a:latin typeface="Times New Roman" panose="02020603050405020304" pitchFamily="18" charset="0"/>
                <a:ea typeface="楷体_GB2312" pitchFamily="49" charset="-122"/>
              </a:rPr>
              <a:t>。</a:t>
            </a:r>
            <a:endParaRPr kumimoji="1" lang="zh-CN" altLang="en-US" sz="2000" b="1" dirty="0">
              <a:latin typeface="宋体" panose="02010600030101010101" pitchFamily="2" charset="-122"/>
            </a:endParaRPr>
          </a:p>
        </p:txBody>
      </p:sp>
      <p:sp>
        <p:nvSpPr>
          <p:cNvPr id="2" name="矩形 1"/>
          <p:cNvSpPr/>
          <p:nvPr/>
        </p:nvSpPr>
        <p:spPr>
          <a:xfrm>
            <a:off x="2209800" y="5833130"/>
            <a:ext cx="6171882" cy="523220"/>
          </a:xfrm>
          <a:prstGeom prst="rect">
            <a:avLst/>
          </a:prstGeom>
        </p:spPr>
        <p:txBody>
          <a:bodyPr wrap="none">
            <a:spAutoFit/>
          </a:bodyPr>
          <a:lstStyle/>
          <a:p>
            <a:pPr algn="just">
              <a:lnSpc>
                <a:spcPct val="140000"/>
              </a:lnSpc>
              <a:defRPr/>
            </a:pPr>
            <a:r>
              <a:rPr kumimoji="1" lang="en-US" altLang="zh-CN" sz="2000" b="1" dirty="0">
                <a:latin typeface="Times New Roman" panose="02020603050405020304" pitchFamily="18" charset="0"/>
                <a:ea typeface="楷体_GB2312" pitchFamily="49" charset="-122"/>
              </a:rPr>
              <a:t>1</a:t>
            </a:r>
            <a:r>
              <a:rPr kumimoji="1" lang="zh-CN" altLang="en-US" sz="2000" b="1" dirty="0">
                <a:latin typeface="Times New Roman" panose="02020603050405020304" pitchFamily="18" charset="0"/>
                <a:ea typeface="楷体_GB2312" pitchFamily="49" charset="-122"/>
              </a:rPr>
              <a:t>型文法相应的语言称</a:t>
            </a:r>
            <a:r>
              <a:rPr kumimoji="1" lang="en-US" altLang="zh-CN" sz="2000" b="1" dirty="0">
                <a:latin typeface="Times New Roman" panose="02020603050405020304" pitchFamily="18" charset="0"/>
                <a:ea typeface="楷体_GB2312" pitchFamily="49" charset="-122"/>
              </a:rPr>
              <a:t>1</a:t>
            </a:r>
            <a:r>
              <a:rPr kumimoji="1" lang="zh-CN" altLang="en-US" sz="2000" b="1" dirty="0">
                <a:latin typeface="Times New Roman" panose="02020603050405020304" pitchFamily="18" charset="0"/>
                <a:ea typeface="楷体_GB2312" pitchFamily="49" charset="-122"/>
              </a:rPr>
              <a:t>型语言</a:t>
            </a:r>
            <a:r>
              <a:rPr kumimoji="1" lang="zh-CN" altLang="en-US" sz="2000" b="1" dirty="0" smtClean="0">
                <a:latin typeface="Times New Roman" panose="02020603050405020304" pitchFamily="18" charset="0"/>
                <a:ea typeface="楷体_GB2312" pitchFamily="49" charset="-122"/>
              </a:rPr>
              <a:t>，</a:t>
            </a:r>
            <a:r>
              <a:rPr lang="zh-CN" altLang="en-US" sz="2000" b="1" dirty="0">
                <a:latin typeface="Times New Roman" panose="02020603050405020304" pitchFamily="18" charset="0"/>
                <a:ea typeface="楷体_GB2312" pitchFamily="49" charset="-122"/>
              </a:rPr>
              <a:t>简记为</a:t>
            </a:r>
            <a:r>
              <a:rPr lang="en-US" altLang="zh-CN" sz="2000" b="1" dirty="0" smtClean="0">
                <a:latin typeface="Times New Roman" panose="02020603050405020304" pitchFamily="18" charset="0"/>
                <a:ea typeface="楷体_GB2312" pitchFamily="49" charset="-122"/>
              </a:rPr>
              <a:t>CSL</a:t>
            </a:r>
            <a:r>
              <a:rPr lang="zh-CN" altLang="en-US" sz="2000" b="1" dirty="0" smtClean="0">
                <a:latin typeface="Times New Roman" panose="02020603050405020304" pitchFamily="18" charset="0"/>
                <a:ea typeface="楷体_GB2312" pitchFamily="49" charset="-122"/>
              </a:rPr>
              <a:t>或</a:t>
            </a:r>
            <a:r>
              <a:rPr lang="en-US" altLang="zh-CN" sz="2000" b="1" baseline="-25000" dirty="0" smtClean="0">
                <a:latin typeface="Times New Roman" panose="02020603050405020304" pitchFamily="18" charset="0"/>
                <a:ea typeface="楷体_GB2312" pitchFamily="49" charset="-122"/>
              </a:rPr>
              <a:t> </a:t>
            </a:r>
            <a:r>
              <a:rPr kumimoji="1" lang="en-US" altLang="zh-CN" sz="2000" b="1" dirty="0" smtClean="0">
                <a:latin typeface="Times New Roman" panose="02020603050405020304" pitchFamily="18" charset="0"/>
                <a:ea typeface="楷体_GB2312" pitchFamily="49" charset="-122"/>
              </a:rPr>
              <a:t>L</a:t>
            </a:r>
            <a:r>
              <a:rPr kumimoji="1" lang="en-US" altLang="zh-CN" sz="2000" b="1" baseline="-25000" dirty="0" smtClean="0">
                <a:latin typeface="Times New Roman" panose="02020603050405020304" pitchFamily="18" charset="0"/>
                <a:ea typeface="楷体_GB2312" pitchFamily="49" charset="-122"/>
              </a:rPr>
              <a:t>1</a:t>
            </a:r>
            <a:r>
              <a:rPr kumimoji="1" lang="zh-CN" altLang="en-US" sz="2000" b="1" dirty="0">
                <a:latin typeface="Times New Roman" panose="02020603050405020304" pitchFamily="18" charset="0"/>
                <a:ea typeface="楷体_GB2312" pitchFamily="49" charset="-122"/>
              </a:rPr>
              <a:t>。</a:t>
            </a:r>
            <a:r>
              <a:rPr kumimoji="1" lang="zh-CN" altLang="en-US" sz="2000" b="1" dirty="0">
                <a:latin typeface="宋体" panose="02010600030101010101" pitchFamily="2" charset="-122"/>
              </a:rPr>
              <a:t> </a:t>
            </a:r>
          </a:p>
        </p:txBody>
      </p:sp>
    </p:spTree>
    <p:extLst>
      <p:ext uri="{BB962C8B-B14F-4D97-AF65-F5344CB8AC3E}">
        <p14:creationId xmlns:p14="http://schemas.microsoft.com/office/powerpoint/2010/main" val="3411947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00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21" grpId="0"/>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ECB036A2-4304-46BD-9815-3525310F3A4C}" type="datetime1">
              <a:rPr lang="zh-CN" altLang="en-US"/>
              <a:t>2021/3/11</a:t>
            </a:fld>
            <a:endParaRPr lang="zh-CN" altLang="en-US"/>
          </a:p>
        </p:txBody>
      </p:sp>
      <p:sp>
        <p:nvSpPr>
          <p:cNvPr id="16486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D8C131A7-1A1F-4E0F-85C8-A2E8F6EC2738}" type="slidenum">
              <a:rPr lang="zh-CN" altLang="en-US" sz="1000">
                <a:solidFill>
                  <a:srgbClr val="9B9A98"/>
                </a:solidFill>
              </a:rPr>
              <a:t>42</a:t>
            </a:fld>
            <a:endParaRPr lang="zh-CN" altLang="en-US" sz="1000">
              <a:solidFill>
                <a:srgbClr val="9B9A98"/>
              </a:solidFill>
            </a:endParaRPr>
          </a:p>
        </p:txBody>
      </p:sp>
      <p:sp>
        <p:nvSpPr>
          <p:cNvPr id="471043" name="Text Box 3"/>
          <p:cNvSpPr txBox="1">
            <a:spLocks noChangeArrowheads="1"/>
          </p:cNvSpPr>
          <p:nvPr/>
        </p:nvSpPr>
        <p:spPr bwMode="auto">
          <a:xfrm>
            <a:off x="1943101" y="1563689"/>
            <a:ext cx="8448675" cy="559897"/>
          </a:xfrm>
          <a:prstGeom prst="rect">
            <a:avLst/>
          </a:prstGeom>
          <a:noFill/>
          <a:ln w="9525">
            <a:noFill/>
            <a:miter lim="800000"/>
          </a:ln>
          <a:effectLst/>
        </p:spPr>
        <p:txBody>
          <a:bodyPr>
            <a:spAutoFit/>
          </a:bodyPr>
          <a:lstStyle/>
          <a:p>
            <a:pPr algn="just" eaLnBrk="1" hangingPunct="1">
              <a:lnSpc>
                <a:spcPct val="120000"/>
              </a:lnSpc>
              <a:defRPr/>
            </a:pPr>
            <a:r>
              <a:rPr kumimoji="1" lang="en-US" altLang="zh-CN" sz="2800" b="1" dirty="0">
                <a:solidFill>
                  <a:srgbClr val="FFC000"/>
                </a:solidFill>
                <a:latin typeface="Times New Roman" panose="02020603050405020304" pitchFamily="18" charset="0"/>
                <a:ea typeface="楷体_GB2312" pitchFamily="49" charset="-122"/>
              </a:rPr>
              <a:t>2</a:t>
            </a:r>
            <a:r>
              <a:rPr kumimoji="1" lang="zh-CN" altLang="en-US" sz="2800" b="1" dirty="0">
                <a:solidFill>
                  <a:srgbClr val="FFC000"/>
                </a:solidFill>
                <a:latin typeface="Times New Roman" panose="02020603050405020304" pitchFamily="18" charset="0"/>
                <a:ea typeface="楷体_GB2312" pitchFamily="49" charset="-122"/>
              </a:rPr>
              <a:t>、</a:t>
            </a:r>
            <a:r>
              <a:rPr kumimoji="1" lang="en-US" altLang="zh-CN" sz="2800" b="1" dirty="0">
                <a:solidFill>
                  <a:srgbClr val="FFC000"/>
                </a:solidFill>
                <a:latin typeface="Times New Roman" panose="02020603050405020304" pitchFamily="18" charset="0"/>
                <a:ea typeface="楷体_GB2312" pitchFamily="49" charset="-122"/>
              </a:rPr>
              <a:t>1</a:t>
            </a:r>
            <a:r>
              <a:rPr kumimoji="1" lang="zh-CN" altLang="en-US" sz="2800" b="1" dirty="0">
                <a:solidFill>
                  <a:srgbClr val="FFC000"/>
                </a:solidFill>
                <a:latin typeface="Times New Roman" panose="02020603050405020304" pitchFamily="18" charset="0"/>
                <a:ea typeface="楷体_GB2312" pitchFamily="49" charset="-122"/>
              </a:rPr>
              <a:t>型文法</a:t>
            </a:r>
            <a:endParaRPr kumimoji="1" lang="zh-CN" altLang="en-US" sz="2400" b="1" dirty="0">
              <a:solidFill>
                <a:srgbClr val="FFC000"/>
              </a:solidFill>
              <a:latin typeface="Times New Roman" panose="02020603050405020304" pitchFamily="18" charset="0"/>
              <a:ea typeface="楷体_GB2312" pitchFamily="49" charset="-122"/>
            </a:endParaRPr>
          </a:p>
        </p:txBody>
      </p:sp>
      <p:sp>
        <p:nvSpPr>
          <p:cNvPr id="471046" name="Text Box 6"/>
          <p:cNvSpPr txBox="1">
            <a:spLocks noChangeArrowheads="1"/>
          </p:cNvSpPr>
          <p:nvPr/>
        </p:nvSpPr>
        <p:spPr bwMode="auto">
          <a:xfrm>
            <a:off x="1917700" y="2174875"/>
            <a:ext cx="8332788" cy="3981450"/>
          </a:xfrm>
          <a:prstGeom prst="rect">
            <a:avLst/>
          </a:prstGeom>
          <a:noFill/>
          <a:ln w="9525">
            <a:noFill/>
            <a:miter lim="800000"/>
          </a:ln>
          <a:effectLst/>
        </p:spPr>
        <p:txBody>
          <a:bodyPr>
            <a:spAutoFit/>
          </a:bodyPr>
          <a:lstStyle/>
          <a:p>
            <a:pPr algn="just" eaLnBrk="1" hangingPunct="1">
              <a:lnSpc>
                <a:spcPct val="140000"/>
              </a:lnSpc>
              <a:defRPr/>
            </a:pPr>
            <a:r>
              <a:rPr kumimoji="1" lang="zh-CN" altLang="en-US" sz="2800" b="1" dirty="0" smtClean="0">
                <a:latin typeface="Times New Roman" panose="02020603050405020304" pitchFamily="18" charset="0"/>
                <a:ea typeface="楷体_GB2312" pitchFamily="49" charset="-122"/>
              </a:rPr>
              <a:t>例  设</a:t>
            </a:r>
            <a:r>
              <a:rPr kumimoji="1" lang="zh-CN" altLang="en-US" sz="2800" b="1" dirty="0">
                <a:latin typeface="Times New Roman" panose="02020603050405020304" pitchFamily="18" charset="0"/>
                <a:ea typeface="楷体_GB2312" pitchFamily="49" charset="-122"/>
              </a:rPr>
              <a:t>文法</a:t>
            </a:r>
            <a:r>
              <a:rPr kumimoji="1" lang="en-US" altLang="zh-CN" sz="2800" b="1" dirty="0">
                <a:latin typeface="Times New Roman" panose="02020603050405020304" pitchFamily="18" charset="0"/>
                <a:ea typeface="楷体_GB2312" pitchFamily="49" charset="-122"/>
              </a:rPr>
              <a:t>G=(V</a:t>
            </a:r>
            <a:r>
              <a:rPr kumimoji="1" lang="en-US" altLang="zh-CN" sz="2800" b="1" baseline="-25000" dirty="0">
                <a:latin typeface="Times New Roman" panose="02020603050405020304" pitchFamily="18" charset="0"/>
                <a:ea typeface="楷体_GB2312" pitchFamily="49" charset="-122"/>
              </a:rPr>
              <a:t>N</a:t>
            </a:r>
            <a:r>
              <a:rPr kumimoji="1" lang="en-US" altLang="zh-CN" sz="2800" b="1" dirty="0">
                <a:latin typeface="Times New Roman" panose="02020603050405020304" pitchFamily="18" charset="0"/>
                <a:ea typeface="楷体_GB2312" pitchFamily="49" charset="-122"/>
              </a:rPr>
              <a:t>, </a:t>
            </a:r>
            <a:r>
              <a:rPr kumimoji="1" lang="zh-CN" altLang="en-US" sz="2800" b="1" dirty="0">
                <a:latin typeface="Times New Roman" panose="02020603050405020304" pitchFamily="18" charset="0"/>
                <a:ea typeface="楷体_GB2312" pitchFamily="49" charset="-122"/>
              </a:rPr>
              <a:t>Ｖ</a:t>
            </a:r>
            <a:r>
              <a:rPr kumimoji="1" lang="zh-CN" altLang="en-US" sz="2800" b="1" baseline="-25000" dirty="0">
                <a:latin typeface="Times New Roman" panose="02020603050405020304" pitchFamily="18" charset="0"/>
                <a:ea typeface="楷体_GB2312" pitchFamily="49" charset="-122"/>
              </a:rPr>
              <a:t>Ｔ</a:t>
            </a:r>
            <a:r>
              <a:rPr kumimoji="1" lang="en-US" altLang="zh-CN" sz="2800" b="1" dirty="0">
                <a:latin typeface="Times New Roman" panose="02020603050405020304" pitchFamily="18" charset="0"/>
                <a:ea typeface="楷体_GB2312" pitchFamily="49" charset="-122"/>
              </a:rPr>
              <a:t>, P, S ),</a:t>
            </a:r>
            <a:r>
              <a:rPr kumimoji="1" lang="zh-CN" altLang="en-US" sz="2800" b="1" dirty="0">
                <a:latin typeface="Times New Roman" panose="02020603050405020304" pitchFamily="18" charset="0"/>
                <a:ea typeface="楷体_GB2312" pitchFamily="49" charset="-122"/>
              </a:rPr>
              <a:t>其中</a:t>
            </a:r>
          </a:p>
          <a:p>
            <a:pPr algn="just" eaLnBrk="1" hangingPunct="1">
              <a:lnSpc>
                <a:spcPct val="140000"/>
              </a:lnSpc>
              <a:defRPr/>
            </a:pPr>
            <a:r>
              <a:rPr kumimoji="1" lang="zh-CN" altLang="en-US" sz="2800" b="1" dirty="0">
                <a:latin typeface="Times New Roman" panose="02020603050405020304" pitchFamily="18" charset="0"/>
                <a:ea typeface="楷体_GB2312" pitchFamily="49" charset="-122"/>
              </a:rPr>
              <a:t>   </a:t>
            </a:r>
            <a:r>
              <a:rPr kumimoji="1" lang="en-US" altLang="zh-CN" sz="2800" b="1" dirty="0">
                <a:latin typeface="Times New Roman" panose="02020603050405020304" pitchFamily="18" charset="0"/>
                <a:ea typeface="楷体_GB2312" pitchFamily="49" charset="-122"/>
              </a:rPr>
              <a:t>V</a:t>
            </a:r>
            <a:r>
              <a:rPr kumimoji="1" lang="en-US" altLang="zh-CN" sz="2800" b="1" baseline="-25000" dirty="0">
                <a:latin typeface="Times New Roman" panose="02020603050405020304" pitchFamily="18" charset="0"/>
                <a:ea typeface="楷体_GB2312" pitchFamily="49" charset="-122"/>
              </a:rPr>
              <a:t>N</a:t>
            </a:r>
            <a:r>
              <a:rPr kumimoji="1" lang="en-US" altLang="zh-CN" sz="2800" b="1" dirty="0">
                <a:latin typeface="Times New Roman" panose="02020603050405020304" pitchFamily="18" charset="0"/>
                <a:ea typeface="楷体_GB2312" pitchFamily="49" charset="-122"/>
              </a:rPr>
              <a:t>={ S, B, C } V</a:t>
            </a:r>
            <a:r>
              <a:rPr kumimoji="1" lang="en-US" altLang="zh-CN" sz="2800" b="1" baseline="-25000" dirty="0">
                <a:latin typeface="Times New Roman" panose="02020603050405020304" pitchFamily="18" charset="0"/>
                <a:ea typeface="楷体_GB2312" pitchFamily="49" charset="-122"/>
              </a:rPr>
              <a:t>T</a:t>
            </a:r>
            <a:r>
              <a:rPr kumimoji="1" lang="en-US" altLang="zh-CN" sz="2800" b="1" dirty="0">
                <a:latin typeface="Times New Roman" panose="02020603050405020304" pitchFamily="18" charset="0"/>
                <a:ea typeface="楷体_GB2312" pitchFamily="49" charset="-122"/>
              </a:rPr>
              <a:t>={ a, b, c } </a:t>
            </a:r>
          </a:p>
          <a:p>
            <a:pPr algn="just" eaLnBrk="1" hangingPunct="1">
              <a:lnSpc>
                <a:spcPct val="140000"/>
              </a:lnSpc>
              <a:defRPr/>
            </a:pPr>
            <a:r>
              <a:rPr kumimoji="1" lang="en-US" altLang="zh-CN" sz="2800" b="1" dirty="0">
                <a:latin typeface="Times New Roman" panose="02020603050405020304" pitchFamily="18" charset="0"/>
                <a:ea typeface="楷体_GB2312" pitchFamily="49" charset="-122"/>
              </a:rPr>
              <a:t>   P:  S∷=</a:t>
            </a:r>
            <a:r>
              <a:rPr kumimoji="1" lang="en-US" altLang="zh-CN" sz="2800" b="1" dirty="0" err="1">
                <a:latin typeface="Times New Roman" panose="02020603050405020304" pitchFamily="18" charset="0"/>
                <a:ea typeface="楷体_GB2312" pitchFamily="49" charset="-122"/>
              </a:rPr>
              <a:t>aSBC</a:t>
            </a:r>
            <a:r>
              <a:rPr kumimoji="1" lang="en-US" altLang="zh-CN" sz="2800" b="1" dirty="0">
                <a:latin typeface="Times New Roman" panose="02020603050405020304" pitchFamily="18" charset="0"/>
                <a:ea typeface="楷体_GB2312" pitchFamily="49" charset="-122"/>
              </a:rPr>
              <a:t>    S∷=</a:t>
            </a:r>
            <a:r>
              <a:rPr kumimoji="1" lang="en-US" altLang="zh-CN" sz="2800" b="1" dirty="0" err="1">
                <a:latin typeface="Times New Roman" panose="02020603050405020304" pitchFamily="18" charset="0"/>
                <a:ea typeface="楷体_GB2312" pitchFamily="49" charset="-122"/>
              </a:rPr>
              <a:t>aBC</a:t>
            </a:r>
            <a:r>
              <a:rPr kumimoji="1" lang="en-US" altLang="zh-CN" sz="2800" b="1" dirty="0">
                <a:latin typeface="Times New Roman" panose="02020603050405020304" pitchFamily="18" charset="0"/>
                <a:ea typeface="楷体_GB2312" pitchFamily="49" charset="-122"/>
              </a:rPr>
              <a:t>    </a:t>
            </a:r>
            <a:r>
              <a:rPr kumimoji="1" lang="en-US" altLang="zh-CN" sz="2800" b="1" dirty="0">
                <a:solidFill>
                  <a:srgbClr val="FFC000"/>
                </a:solidFill>
                <a:latin typeface="Times New Roman" panose="02020603050405020304" pitchFamily="18" charset="0"/>
                <a:ea typeface="楷体_GB2312" pitchFamily="49" charset="-122"/>
              </a:rPr>
              <a:t>CB∷=BC              </a:t>
            </a:r>
          </a:p>
          <a:p>
            <a:pPr algn="just" eaLnBrk="1" hangingPunct="1">
              <a:lnSpc>
                <a:spcPct val="140000"/>
              </a:lnSpc>
              <a:defRPr/>
            </a:pPr>
            <a:r>
              <a:rPr kumimoji="1" lang="en-US" altLang="zh-CN" sz="2800" b="1" dirty="0">
                <a:latin typeface="Times New Roman" panose="02020603050405020304" pitchFamily="18" charset="0"/>
                <a:ea typeface="楷体_GB2312" pitchFamily="49" charset="-122"/>
              </a:rPr>
              <a:t>         </a:t>
            </a:r>
            <a:r>
              <a:rPr kumimoji="1" lang="en-US" altLang="zh-CN" sz="2800" b="1" dirty="0" err="1">
                <a:latin typeface="Times New Roman" panose="02020603050405020304" pitchFamily="18" charset="0"/>
                <a:ea typeface="楷体_GB2312" pitchFamily="49" charset="-122"/>
              </a:rPr>
              <a:t>aB</a:t>
            </a:r>
            <a:r>
              <a:rPr kumimoji="1" lang="en-US" altLang="zh-CN" sz="2800" b="1" dirty="0">
                <a:latin typeface="Times New Roman" panose="02020603050405020304" pitchFamily="18" charset="0"/>
                <a:ea typeface="楷体_GB2312" pitchFamily="49" charset="-122"/>
              </a:rPr>
              <a:t>∷=ab  </a:t>
            </a:r>
            <a:r>
              <a:rPr kumimoji="1" lang="en-US" altLang="zh-CN" sz="2800" b="1" dirty="0" err="1">
                <a:latin typeface="Times New Roman" panose="02020603050405020304" pitchFamily="18" charset="0"/>
                <a:ea typeface="楷体_GB2312" pitchFamily="49" charset="-122"/>
              </a:rPr>
              <a:t>bB</a:t>
            </a:r>
            <a:r>
              <a:rPr kumimoji="1" lang="en-US" altLang="zh-CN" sz="2800" b="1" dirty="0">
                <a:latin typeface="Times New Roman" panose="02020603050405020304" pitchFamily="18" charset="0"/>
                <a:ea typeface="楷体_GB2312" pitchFamily="49" charset="-122"/>
              </a:rPr>
              <a:t>∷=bb   </a:t>
            </a:r>
            <a:r>
              <a:rPr kumimoji="1" lang="en-US" altLang="zh-CN" sz="2800" b="1" dirty="0" err="1">
                <a:latin typeface="Times New Roman" panose="02020603050405020304" pitchFamily="18" charset="0"/>
                <a:ea typeface="楷体_GB2312" pitchFamily="49" charset="-122"/>
              </a:rPr>
              <a:t>bC</a:t>
            </a:r>
            <a:r>
              <a:rPr kumimoji="1" lang="en-US" altLang="zh-CN" sz="2800" b="1" dirty="0">
                <a:latin typeface="Times New Roman" panose="02020603050405020304" pitchFamily="18" charset="0"/>
                <a:ea typeface="楷体_GB2312" pitchFamily="49" charset="-122"/>
              </a:rPr>
              <a:t>∷=</a:t>
            </a:r>
            <a:r>
              <a:rPr kumimoji="1" lang="en-US" altLang="zh-CN" sz="2800" b="1" dirty="0" err="1">
                <a:latin typeface="Times New Roman" panose="02020603050405020304" pitchFamily="18" charset="0"/>
                <a:ea typeface="楷体_GB2312" pitchFamily="49" charset="-122"/>
              </a:rPr>
              <a:t>bc</a:t>
            </a:r>
            <a:r>
              <a:rPr kumimoji="1" lang="en-US" altLang="zh-CN" sz="2800" b="1" dirty="0">
                <a:latin typeface="Times New Roman" panose="02020603050405020304" pitchFamily="18" charset="0"/>
                <a:ea typeface="楷体_GB2312" pitchFamily="49" charset="-122"/>
              </a:rPr>
              <a:t>    </a:t>
            </a:r>
            <a:r>
              <a:rPr kumimoji="1" lang="en-US" altLang="zh-CN" sz="2800" b="1" dirty="0" err="1">
                <a:latin typeface="Times New Roman" panose="02020603050405020304" pitchFamily="18" charset="0"/>
                <a:ea typeface="楷体_GB2312" pitchFamily="49" charset="-122"/>
              </a:rPr>
              <a:t>cC</a:t>
            </a:r>
            <a:r>
              <a:rPr kumimoji="1" lang="en-US" altLang="zh-CN" sz="2800" b="1" dirty="0">
                <a:latin typeface="Times New Roman" panose="02020603050405020304" pitchFamily="18" charset="0"/>
                <a:ea typeface="楷体_GB2312" pitchFamily="49" charset="-122"/>
              </a:rPr>
              <a:t>∷=cc</a:t>
            </a:r>
            <a:r>
              <a:rPr kumimoji="1" lang="en-US" altLang="zh-CN" sz="1400" b="1" dirty="0">
                <a:latin typeface="Times New Roman" panose="02020603050405020304" pitchFamily="18" charset="0"/>
                <a:ea typeface="楷体_GB2312" pitchFamily="49" charset="-122"/>
              </a:rPr>
              <a:t></a:t>
            </a:r>
          </a:p>
          <a:p>
            <a:pPr algn="just" eaLnBrk="1" hangingPunct="1">
              <a:lnSpc>
                <a:spcPct val="140000"/>
              </a:lnSpc>
              <a:defRPr/>
            </a:pPr>
            <a:r>
              <a:rPr kumimoji="1" lang="zh-CN" altLang="en-US" sz="2800" b="1" dirty="0">
                <a:latin typeface="Times New Roman" panose="02020603050405020304" pitchFamily="18" charset="0"/>
                <a:ea typeface="楷体_GB2312" pitchFamily="49" charset="-122"/>
              </a:rPr>
              <a:t>        这也是一个</a:t>
            </a:r>
            <a:r>
              <a:rPr kumimoji="1" lang="en-US" altLang="zh-CN" sz="2800" b="1" dirty="0">
                <a:latin typeface="Times New Roman" panose="02020603050405020304" pitchFamily="18" charset="0"/>
                <a:ea typeface="楷体_GB2312" pitchFamily="49" charset="-122"/>
              </a:rPr>
              <a:t>1</a:t>
            </a:r>
            <a:r>
              <a:rPr kumimoji="1" lang="zh-CN" altLang="en-US" sz="2800" b="1" dirty="0">
                <a:latin typeface="Times New Roman" panose="02020603050405020304" pitchFamily="18" charset="0"/>
                <a:ea typeface="楷体_GB2312" pitchFamily="49" charset="-122"/>
              </a:rPr>
              <a:t>型文法</a:t>
            </a:r>
            <a:r>
              <a:rPr kumimoji="1" lang="en-US" altLang="zh-CN" sz="2800" b="1" dirty="0">
                <a:latin typeface="Times New Roman" panose="02020603050405020304" pitchFamily="18" charset="0"/>
                <a:ea typeface="楷体_GB2312" pitchFamily="49" charset="-122"/>
              </a:rPr>
              <a:t>,</a:t>
            </a:r>
            <a:r>
              <a:rPr kumimoji="1" lang="zh-CN" altLang="en-US" sz="2800" b="1" dirty="0">
                <a:latin typeface="Times New Roman" panose="02020603050405020304" pitchFamily="18" charset="0"/>
                <a:ea typeface="楷体_GB2312" pitchFamily="49" charset="-122"/>
              </a:rPr>
              <a:t>它所产生的语言为</a:t>
            </a:r>
            <a:r>
              <a:rPr kumimoji="1" lang="en-US" altLang="zh-CN" sz="2800" b="1" dirty="0">
                <a:latin typeface="Times New Roman" panose="02020603050405020304" pitchFamily="18" charset="0"/>
                <a:ea typeface="楷体_GB2312" pitchFamily="49" charset="-122"/>
              </a:rPr>
              <a:t>——     </a:t>
            </a:r>
          </a:p>
          <a:p>
            <a:pPr algn="just" eaLnBrk="1" hangingPunct="1">
              <a:lnSpc>
                <a:spcPct val="140000"/>
              </a:lnSpc>
              <a:defRPr/>
            </a:pPr>
            <a:r>
              <a:rPr kumimoji="1" lang="en-US" altLang="zh-CN" sz="2800" b="1" dirty="0">
                <a:latin typeface="Times New Roman" panose="02020603050405020304" pitchFamily="18" charset="0"/>
                <a:ea typeface="楷体_GB2312" pitchFamily="49" charset="-122"/>
              </a:rPr>
              <a:t>        L(G)={a</a:t>
            </a:r>
            <a:r>
              <a:rPr kumimoji="1" lang="en-US" altLang="zh-CN" sz="2800" b="1" baseline="30000" dirty="0">
                <a:latin typeface="Times New Roman" panose="02020603050405020304" pitchFamily="18" charset="0"/>
                <a:ea typeface="楷体_GB2312" pitchFamily="49" charset="-122"/>
              </a:rPr>
              <a:t>n</a:t>
            </a:r>
            <a:r>
              <a:rPr kumimoji="1" lang="en-US" altLang="zh-CN" sz="2800" b="1" dirty="0">
                <a:latin typeface="Times New Roman" panose="02020603050405020304" pitchFamily="18" charset="0"/>
                <a:ea typeface="楷体_GB2312" pitchFamily="49" charset="-122"/>
              </a:rPr>
              <a:t>b</a:t>
            </a:r>
            <a:r>
              <a:rPr kumimoji="1" lang="en-US" altLang="zh-CN" sz="2800" b="1" baseline="30000" dirty="0">
                <a:latin typeface="Times New Roman" panose="02020603050405020304" pitchFamily="18" charset="0"/>
                <a:ea typeface="楷体_GB2312" pitchFamily="49" charset="-122"/>
              </a:rPr>
              <a:t>n</a:t>
            </a:r>
            <a:r>
              <a:rPr kumimoji="1" lang="en-US" altLang="zh-CN" sz="2800" b="1" dirty="0">
                <a:latin typeface="Times New Roman" panose="02020603050405020304" pitchFamily="18" charset="0"/>
                <a:ea typeface="楷体_GB2312" pitchFamily="49" charset="-122"/>
              </a:rPr>
              <a:t>c</a:t>
            </a:r>
            <a:r>
              <a:rPr kumimoji="1" lang="en-US" altLang="zh-CN" sz="2800" b="1" baseline="30000" dirty="0">
                <a:latin typeface="Times New Roman" panose="02020603050405020304" pitchFamily="18" charset="0"/>
                <a:ea typeface="楷体_GB2312" pitchFamily="49" charset="-122"/>
              </a:rPr>
              <a:t>n</a:t>
            </a:r>
            <a:r>
              <a:rPr kumimoji="1" lang="en-US" altLang="zh-CN" sz="2800" b="1" dirty="0">
                <a:latin typeface="Times New Roman" panose="02020603050405020304" pitchFamily="18" charset="0"/>
                <a:ea typeface="楷体_GB2312" pitchFamily="49" charset="-122"/>
              </a:rPr>
              <a:t>|n≥1}</a:t>
            </a:r>
            <a:r>
              <a:rPr kumimoji="1" lang="en-US" altLang="zh-CN" sz="2000" dirty="0">
                <a:latin typeface="宋体" panose="02010600030101010101" pitchFamily="2" charset="-122"/>
              </a:rPr>
              <a:t> </a:t>
            </a:r>
          </a:p>
        </p:txBody>
      </p:sp>
      <p:sp>
        <p:nvSpPr>
          <p:cNvPr id="2" name="文本框 1"/>
          <p:cNvSpPr txBox="1"/>
          <p:nvPr/>
        </p:nvSpPr>
        <p:spPr>
          <a:xfrm>
            <a:off x="7969684" y="605215"/>
            <a:ext cx="4561607" cy="1569660"/>
          </a:xfrm>
          <a:prstGeom prst="rect">
            <a:avLst/>
          </a:prstGeom>
          <a:noFill/>
        </p:spPr>
        <p:txBody>
          <a:bodyPr wrap="square" rtlCol="0">
            <a:spAutoFit/>
          </a:bodyPr>
          <a:lstStyle/>
          <a:p>
            <a:r>
              <a:rPr lang="en-US" altLang="zh-CN" sz="2400" b="1" dirty="0" smtClean="0">
                <a:solidFill>
                  <a:srgbClr val="C00000"/>
                </a:solidFill>
                <a:latin typeface="Times New Roman" panose="02020603050405020304" pitchFamily="18" charset="0"/>
                <a:cs typeface="Times New Roman" panose="02020603050405020304" pitchFamily="18" charset="0"/>
              </a:rPr>
              <a:t>CB</a:t>
            </a:r>
            <a:r>
              <a:rPr lang="en-US" altLang="zh-CN" sz="2400" b="1" dirty="0" smtClean="0">
                <a:solidFill>
                  <a:srgbClr val="C00000"/>
                </a:solidFill>
                <a:latin typeface="Times New Roman" panose="02020603050405020304" pitchFamily="18" charset="0"/>
                <a:cs typeface="Times New Roman" panose="02020603050405020304" pitchFamily="18" charset="0"/>
              </a:rPr>
              <a:t>::=M</a:t>
            </a:r>
            <a:r>
              <a:rPr lang="en-US" altLang="zh-CN" sz="2400" b="1" baseline="-25000" dirty="0" smtClean="0">
                <a:solidFill>
                  <a:srgbClr val="C00000"/>
                </a:solidFill>
                <a:latin typeface="Times New Roman" panose="02020603050405020304" pitchFamily="18" charset="0"/>
                <a:cs typeface="Times New Roman" panose="02020603050405020304" pitchFamily="18" charset="0"/>
              </a:rPr>
              <a:t>1</a:t>
            </a:r>
            <a:r>
              <a:rPr lang="en-US" altLang="zh-CN" sz="2400" b="1" dirty="0" smtClean="0">
                <a:solidFill>
                  <a:srgbClr val="C00000"/>
                </a:solidFill>
                <a:latin typeface="Times New Roman" panose="02020603050405020304" pitchFamily="18" charset="0"/>
                <a:cs typeface="Times New Roman" panose="02020603050405020304" pitchFamily="18" charset="0"/>
              </a:rPr>
              <a:t>B</a:t>
            </a:r>
            <a:r>
              <a:rPr lang="en-US" altLang="zh-CN" sz="2400" b="1" dirty="0">
                <a:solidFill>
                  <a:srgbClr val="C00000"/>
                </a:solidFill>
                <a:latin typeface="Times New Roman" panose="02020603050405020304" pitchFamily="18" charset="0"/>
                <a:cs typeface="Times New Roman" panose="02020603050405020304" pitchFamily="18" charset="0"/>
              </a:rPr>
              <a:t>  </a:t>
            </a:r>
            <a:endParaRPr lang="en-US" altLang="zh-CN" sz="2400" b="1" dirty="0" smtClean="0">
              <a:solidFill>
                <a:srgbClr val="C00000"/>
              </a:solidFill>
              <a:latin typeface="Times New Roman" panose="02020603050405020304" pitchFamily="18" charset="0"/>
              <a:cs typeface="Times New Roman" panose="02020603050405020304" pitchFamily="18" charset="0"/>
            </a:endParaRPr>
          </a:p>
          <a:p>
            <a:r>
              <a:rPr lang="en-US" altLang="zh-CN" sz="2400" b="1" dirty="0" smtClean="0">
                <a:solidFill>
                  <a:srgbClr val="C00000"/>
                </a:solidFill>
                <a:latin typeface="Times New Roman" panose="02020603050405020304" pitchFamily="18" charset="0"/>
                <a:cs typeface="Times New Roman" panose="02020603050405020304" pitchFamily="18" charset="0"/>
              </a:rPr>
              <a:t>M</a:t>
            </a:r>
            <a:r>
              <a:rPr lang="en-US" altLang="zh-CN" sz="2400" b="1" baseline="-25000" dirty="0" smtClean="0">
                <a:solidFill>
                  <a:srgbClr val="C00000"/>
                </a:solidFill>
                <a:latin typeface="Times New Roman" panose="02020603050405020304" pitchFamily="18" charset="0"/>
                <a:cs typeface="Times New Roman" panose="02020603050405020304" pitchFamily="18" charset="0"/>
              </a:rPr>
              <a:t>1</a:t>
            </a:r>
            <a:r>
              <a:rPr lang="en-US" altLang="zh-CN" sz="2400" b="1" dirty="0" smtClean="0">
                <a:solidFill>
                  <a:srgbClr val="C00000"/>
                </a:solidFill>
                <a:latin typeface="Times New Roman" panose="02020603050405020304" pitchFamily="18" charset="0"/>
                <a:cs typeface="Times New Roman" panose="02020603050405020304" pitchFamily="18" charset="0"/>
              </a:rPr>
              <a:t>B</a:t>
            </a:r>
            <a:r>
              <a:rPr lang="en-US" altLang="zh-CN" sz="2400" b="1" dirty="0">
                <a:solidFill>
                  <a:srgbClr val="C00000"/>
                </a:solidFill>
                <a:latin typeface="Times New Roman" panose="02020603050405020304" pitchFamily="18" charset="0"/>
                <a:cs typeface="Times New Roman" panose="02020603050405020304" pitchFamily="18" charset="0"/>
              </a:rPr>
              <a:t>::=</a:t>
            </a:r>
            <a:r>
              <a:rPr lang="en-US" altLang="zh-CN" sz="2400" b="1" dirty="0" smtClean="0">
                <a:solidFill>
                  <a:srgbClr val="C00000"/>
                </a:solidFill>
                <a:latin typeface="Times New Roman" panose="02020603050405020304" pitchFamily="18" charset="0"/>
                <a:cs typeface="Times New Roman" panose="02020603050405020304" pitchFamily="18" charset="0"/>
              </a:rPr>
              <a:t>M</a:t>
            </a:r>
            <a:r>
              <a:rPr lang="en-US" altLang="zh-CN" sz="2400" b="1" baseline="-25000" dirty="0" smtClean="0">
                <a:solidFill>
                  <a:srgbClr val="C00000"/>
                </a:solidFill>
                <a:latin typeface="Times New Roman" panose="02020603050405020304" pitchFamily="18" charset="0"/>
                <a:cs typeface="Times New Roman" panose="02020603050405020304" pitchFamily="18" charset="0"/>
              </a:rPr>
              <a:t>1</a:t>
            </a:r>
            <a:r>
              <a:rPr lang="en-US" altLang="zh-CN" sz="2400" b="1" dirty="0" smtClean="0">
                <a:solidFill>
                  <a:srgbClr val="C00000"/>
                </a:solidFill>
                <a:latin typeface="Times New Roman" panose="02020603050405020304" pitchFamily="18" charset="0"/>
                <a:cs typeface="Times New Roman" panose="02020603050405020304" pitchFamily="18" charset="0"/>
              </a:rPr>
              <a:t>M</a:t>
            </a:r>
            <a:r>
              <a:rPr lang="en-US" altLang="zh-CN" sz="2400" b="1" baseline="-25000" dirty="0" smtClean="0">
                <a:solidFill>
                  <a:srgbClr val="C00000"/>
                </a:solidFill>
                <a:latin typeface="Times New Roman" panose="02020603050405020304" pitchFamily="18" charset="0"/>
                <a:cs typeface="Times New Roman" panose="02020603050405020304" pitchFamily="18" charset="0"/>
              </a:rPr>
              <a:t>2</a:t>
            </a:r>
          </a:p>
          <a:p>
            <a:r>
              <a:rPr lang="en-US" altLang="zh-CN" sz="2400" b="1" dirty="0" smtClean="0">
                <a:solidFill>
                  <a:srgbClr val="C00000"/>
                </a:solidFill>
                <a:latin typeface="Times New Roman" panose="02020603050405020304" pitchFamily="18" charset="0"/>
                <a:cs typeface="Times New Roman" panose="02020603050405020304" pitchFamily="18" charset="0"/>
              </a:rPr>
              <a:t>M</a:t>
            </a:r>
            <a:r>
              <a:rPr lang="en-US" altLang="zh-CN" sz="2400" b="1" baseline="-25000" dirty="0" smtClean="0">
                <a:solidFill>
                  <a:srgbClr val="C00000"/>
                </a:solidFill>
                <a:latin typeface="Times New Roman" panose="02020603050405020304" pitchFamily="18" charset="0"/>
                <a:cs typeface="Times New Roman" panose="02020603050405020304" pitchFamily="18" charset="0"/>
              </a:rPr>
              <a:t>1</a:t>
            </a:r>
            <a:r>
              <a:rPr lang="en-US" altLang="zh-CN" sz="2400" b="1" dirty="0" smtClean="0">
                <a:solidFill>
                  <a:srgbClr val="C00000"/>
                </a:solidFill>
                <a:latin typeface="Times New Roman" panose="02020603050405020304" pitchFamily="18" charset="0"/>
                <a:cs typeface="Times New Roman" panose="02020603050405020304" pitchFamily="18" charset="0"/>
              </a:rPr>
              <a:t>M</a:t>
            </a:r>
            <a:r>
              <a:rPr lang="en-US" altLang="zh-CN" sz="2400" b="1" baseline="-25000" dirty="0" smtClean="0">
                <a:solidFill>
                  <a:srgbClr val="C00000"/>
                </a:solidFill>
                <a:latin typeface="Times New Roman" panose="02020603050405020304" pitchFamily="18" charset="0"/>
                <a:cs typeface="Times New Roman" panose="02020603050405020304" pitchFamily="18" charset="0"/>
              </a:rPr>
              <a:t>2</a:t>
            </a:r>
            <a:r>
              <a:rPr lang="en-US" altLang="zh-CN" sz="2400" b="1" dirty="0">
                <a:solidFill>
                  <a:srgbClr val="C00000"/>
                </a:solidFill>
                <a:latin typeface="Times New Roman" panose="02020603050405020304" pitchFamily="18" charset="0"/>
                <a:cs typeface="Times New Roman" panose="02020603050405020304" pitchFamily="18" charset="0"/>
              </a:rPr>
              <a:t>::=</a:t>
            </a:r>
            <a:r>
              <a:rPr lang="en-US" altLang="zh-CN" sz="2400" b="1" dirty="0" smtClean="0">
                <a:solidFill>
                  <a:srgbClr val="C00000"/>
                </a:solidFill>
                <a:latin typeface="Times New Roman" panose="02020603050405020304" pitchFamily="18" charset="0"/>
                <a:cs typeface="Times New Roman" panose="02020603050405020304" pitchFamily="18" charset="0"/>
              </a:rPr>
              <a:t>BM</a:t>
            </a:r>
            <a:r>
              <a:rPr lang="en-US" altLang="zh-CN" sz="2400" b="1" baseline="-25000" dirty="0" smtClean="0">
                <a:solidFill>
                  <a:srgbClr val="C00000"/>
                </a:solidFill>
                <a:latin typeface="Times New Roman" panose="02020603050405020304" pitchFamily="18" charset="0"/>
                <a:cs typeface="Times New Roman" panose="02020603050405020304" pitchFamily="18" charset="0"/>
              </a:rPr>
              <a:t>2</a:t>
            </a:r>
          </a:p>
          <a:p>
            <a:r>
              <a:rPr lang="en-US" altLang="zh-CN" sz="2400" b="1" dirty="0" smtClean="0">
                <a:solidFill>
                  <a:srgbClr val="C00000"/>
                </a:solidFill>
                <a:latin typeface="Times New Roman" panose="02020603050405020304" pitchFamily="18" charset="0"/>
                <a:cs typeface="Times New Roman" panose="02020603050405020304" pitchFamily="18" charset="0"/>
              </a:rPr>
              <a:t>BM</a:t>
            </a:r>
            <a:r>
              <a:rPr lang="en-US" altLang="zh-CN" sz="2400" b="1" baseline="-25000" dirty="0" smtClean="0">
                <a:solidFill>
                  <a:srgbClr val="C00000"/>
                </a:solidFill>
                <a:latin typeface="Times New Roman" panose="02020603050405020304" pitchFamily="18" charset="0"/>
                <a:cs typeface="Times New Roman" panose="02020603050405020304" pitchFamily="18" charset="0"/>
              </a:rPr>
              <a:t>2</a:t>
            </a:r>
            <a:r>
              <a:rPr lang="en-US" altLang="zh-CN" sz="2400" b="1" dirty="0" smtClean="0">
                <a:solidFill>
                  <a:srgbClr val="C00000"/>
                </a:solidFill>
                <a:latin typeface="Times New Roman" panose="02020603050405020304" pitchFamily="18" charset="0"/>
                <a:cs typeface="Times New Roman" panose="02020603050405020304" pitchFamily="18" charset="0"/>
              </a:rPr>
              <a:t> </a:t>
            </a:r>
            <a:r>
              <a:rPr lang="en-US" altLang="zh-CN" sz="2400" b="1" dirty="0">
                <a:solidFill>
                  <a:srgbClr val="C00000"/>
                </a:solidFill>
                <a:latin typeface="Times New Roman" panose="02020603050405020304" pitchFamily="18" charset="0"/>
                <a:cs typeface="Times New Roman" panose="02020603050405020304" pitchFamily="18" charset="0"/>
              </a:rPr>
              <a:t>::=</a:t>
            </a:r>
            <a:r>
              <a:rPr lang="en-US" altLang="zh-CN" sz="2400" b="1" dirty="0" smtClean="0">
                <a:solidFill>
                  <a:srgbClr val="C00000"/>
                </a:solidFill>
                <a:latin typeface="Times New Roman" panose="02020603050405020304" pitchFamily="18" charset="0"/>
                <a:cs typeface="Times New Roman" panose="02020603050405020304" pitchFamily="18" charset="0"/>
              </a:rPr>
              <a:t>BC</a:t>
            </a:r>
            <a:endParaRPr lang="zh-CN" altLang="en-US" sz="2400" b="1" dirty="0">
              <a:solidFill>
                <a:srgbClr val="C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3729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71046"/>
                                        </p:tgtEl>
                                        <p:attrNameLst>
                                          <p:attrName>style.visibility</p:attrName>
                                        </p:attrNameLst>
                                      </p:cBhvr>
                                      <p:to>
                                        <p:strVal val="visible"/>
                                      </p:to>
                                    </p:set>
                                    <p:anim calcmode="lin" valueType="num">
                                      <p:cBhvr additive="base">
                                        <p:cTn id="7" dur="500" fill="hold"/>
                                        <p:tgtEl>
                                          <p:spTgt spid="471046"/>
                                        </p:tgtEl>
                                        <p:attrNameLst>
                                          <p:attrName>ppt_x</p:attrName>
                                        </p:attrNameLst>
                                      </p:cBhvr>
                                      <p:tavLst>
                                        <p:tav tm="0">
                                          <p:val>
                                            <p:strVal val="0-#ppt_w/2"/>
                                          </p:val>
                                        </p:tav>
                                        <p:tav tm="100000">
                                          <p:val>
                                            <p:strVal val="#ppt_x"/>
                                          </p:val>
                                        </p:tav>
                                      </p:tavLst>
                                    </p:anim>
                                    <p:anim calcmode="lin" valueType="num">
                                      <p:cBhvr additive="base">
                                        <p:cTn id="8" dur="500" fill="hold"/>
                                        <p:tgtEl>
                                          <p:spTgt spid="47104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046" grpId="0" autoUpdateAnimBg="0"/>
      <p:bldP spid="2"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4EAE0B50-AE01-4446-B6C3-F89DB4C02BAE}" type="datetime1">
              <a:rPr lang="zh-CN" altLang="en-US"/>
              <a:t>2021/3/11</a:t>
            </a:fld>
            <a:endParaRPr lang="zh-CN" altLang="en-US"/>
          </a:p>
        </p:txBody>
      </p:sp>
      <p:sp>
        <p:nvSpPr>
          <p:cNvPr id="16589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498AAD23-C793-416F-8033-9A9F3A650819}" type="slidenum">
              <a:rPr lang="zh-CN" altLang="en-US" sz="1000">
                <a:solidFill>
                  <a:srgbClr val="9B9A98"/>
                </a:solidFill>
              </a:rPr>
              <a:t>43</a:t>
            </a:fld>
            <a:endParaRPr lang="zh-CN" altLang="en-US" sz="1000">
              <a:solidFill>
                <a:srgbClr val="9B9A98"/>
              </a:solidFill>
            </a:endParaRPr>
          </a:p>
        </p:txBody>
      </p:sp>
      <p:sp>
        <p:nvSpPr>
          <p:cNvPr id="472067" name="Text Box 3"/>
          <p:cNvSpPr txBox="1">
            <a:spLocks noChangeArrowheads="1"/>
          </p:cNvSpPr>
          <p:nvPr/>
        </p:nvSpPr>
        <p:spPr bwMode="auto">
          <a:xfrm>
            <a:off x="1943101" y="1592264"/>
            <a:ext cx="8448675" cy="559897"/>
          </a:xfrm>
          <a:prstGeom prst="rect">
            <a:avLst/>
          </a:prstGeom>
          <a:noFill/>
          <a:ln w="9525">
            <a:noFill/>
            <a:miter lim="800000"/>
          </a:ln>
          <a:effectLst/>
        </p:spPr>
        <p:txBody>
          <a:bodyPr>
            <a:spAutoFit/>
          </a:bodyPr>
          <a:lstStyle/>
          <a:p>
            <a:pPr algn="just" eaLnBrk="1" hangingPunct="1">
              <a:lnSpc>
                <a:spcPct val="120000"/>
              </a:lnSpc>
              <a:defRPr/>
            </a:pPr>
            <a:r>
              <a:rPr kumimoji="1" lang="en-US" altLang="zh-CN" sz="2800" b="1" dirty="0">
                <a:solidFill>
                  <a:srgbClr val="FFC000"/>
                </a:solidFill>
                <a:latin typeface="Times New Roman" panose="02020603050405020304" pitchFamily="18" charset="0"/>
                <a:ea typeface="楷体_GB2312" pitchFamily="49" charset="-122"/>
              </a:rPr>
              <a:t>3</a:t>
            </a:r>
            <a:r>
              <a:rPr kumimoji="1" lang="zh-CN" altLang="en-US" sz="2800" b="1" dirty="0">
                <a:solidFill>
                  <a:srgbClr val="FFC000"/>
                </a:solidFill>
                <a:latin typeface="Times New Roman" panose="02020603050405020304" pitchFamily="18" charset="0"/>
                <a:ea typeface="楷体_GB2312" pitchFamily="49" charset="-122"/>
              </a:rPr>
              <a:t>、</a:t>
            </a:r>
            <a:r>
              <a:rPr kumimoji="1" lang="en-US" altLang="zh-CN" sz="2800" b="1" dirty="0">
                <a:solidFill>
                  <a:srgbClr val="FFC000"/>
                </a:solidFill>
                <a:latin typeface="Times New Roman" panose="02020603050405020304" pitchFamily="18" charset="0"/>
                <a:ea typeface="楷体_GB2312" pitchFamily="49" charset="-122"/>
              </a:rPr>
              <a:t>2</a:t>
            </a:r>
            <a:r>
              <a:rPr kumimoji="1" lang="zh-CN" altLang="en-US" sz="2800" b="1" dirty="0">
                <a:solidFill>
                  <a:srgbClr val="FFC000"/>
                </a:solidFill>
                <a:latin typeface="Times New Roman" panose="02020603050405020304" pitchFamily="18" charset="0"/>
                <a:ea typeface="楷体_GB2312" pitchFamily="49" charset="-122"/>
              </a:rPr>
              <a:t>型文法</a:t>
            </a:r>
            <a:endParaRPr kumimoji="1" lang="zh-CN" altLang="en-US" sz="2400" b="1" dirty="0">
              <a:solidFill>
                <a:srgbClr val="FFC000"/>
              </a:solidFill>
              <a:latin typeface="Times New Roman" panose="02020603050405020304" pitchFamily="18" charset="0"/>
              <a:ea typeface="楷体_GB2312" pitchFamily="49" charset="-122"/>
            </a:endParaRPr>
          </a:p>
        </p:txBody>
      </p:sp>
      <p:sp>
        <p:nvSpPr>
          <p:cNvPr id="472069" name="Rectangle 5"/>
          <p:cNvSpPr>
            <a:spLocks noChangeArrowheads="1"/>
          </p:cNvSpPr>
          <p:nvPr/>
        </p:nvSpPr>
        <p:spPr bwMode="auto">
          <a:xfrm>
            <a:off x="2006599" y="2262188"/>
            <a:ext cx="9413009" cy="3505200"/>
          </a:xfrm>
          <a:prstGeom prst="rect">
            <a:avLst/>
          </a:prstGeom>
          <a:noFill/>
          <a:ln w="9525">
            <a:noFill/>
            <a:miter lim="800000"/>
          </a:ln>
          <a:effectLst/>
        </p:spPr>
        <p:txBody>
          <a:bodyPr/>
          <a:lstStyle/>
          <a:p>
            <a:pPr marL="419100" indent="-382905" algn="just">
              <a:lnSpc>
                <a:spcPct val="130000"/>
              </a:lnSpc>
              <a:spcBef>
                <a:spcPct val="20000"/>
              </a:spcBef>
              <a:buClr>
                <a:schemeClr val="accent1"/>
              </a:buClr>
              <a:buSzPct val="80000"/>
              <a:defRPr/>
            </a:pPr>
            <a:r>
              <a:rPr kumimoji="1" lang="zh-CN" altLang="en-US" sz="2000" b="1" dirty="0">
                <a:latin typeface="Times New Roman" panose="02020603050405020304" pitchFamily="18" charset="0"/>
                <a:ea typeface="楷体_GB2312" pitchFamily="49" charset="-122"/>
              </a:rPr>
              <a:t>若在文法</a:t>
            </a:r>
            <a:r>
              <a:rPr kumimoji="1" lang="en-US" altLang="zh-CN" sz="2000" b="1" dirty="0">
                <a:latin typeface="Times New Roman" panose="02020603050405020304" pitchFamily="18" charset="0"/>
                <a:ea typeface="楷体_GB2312" pitchFamily="49" charset="-122"/>
              </a:rPr>
              <a:t>G</a:t>
            </a:r>
            <a:r>
              <a:rPr kumimoji="1" lang="zh-CN" altLang="en-US" sz="2000" b="1" dirty="0">
                <a:latin typeface="Times New Roman" panose="02020603050405020304" pitchFamily="18" charset="0"/>
                <a:ea typeface="楷体_GB2312" pitchFamily="49" charset="-122"/>
              </a:rPr>
              <a:t>中，</a:t>
            </a:r>
            <a:r>
              <a:rPr kumimoji="1" lang="en-US" altLang="zh-CN" sz="2000" b="1" dirty="0">
                <a:latin typeface="Times New Roman" panose="02020603050405020304" pitchFamily="18" charset="0"/>
                <a:ea typeface="楷体_GB2312" pitchFamily="49" charset="-122"/>
              </a:rPr>
              <a:t>P</a:t>
            </a:r>
            <a:r>
              <a:rPr kumimoji="1" lang="zh-CN" altLang="en-US" sz="2000" b="1" dirty="0">
                <a:latin typeface="Times New Roman" panose="02020603050405020304" pitchFamily="18" charset="0"/>
                <a:ea typeface="楷体_GB2312" pitchFamily="49" charset="-122"/>
              </a:rPr>
              <a:t>中规则具有如下形式：</a:t>
            </a:r>
          </a:p>
          <a:p>
            <a:pPr marL="419100" indent="-382905" algn="just">
              <a:lnSpc>
                <a:spcPct val="130000"/>
              </a:lnSpc>
              <a:spcBef>
                <a:spcPct val="20000"/>
              </a:spcBef>
              <a:buClr>
                <a:schemeClr val="accent1"/>
              </a:buClr>
              <a:buSzPct val="80000"/>
              <a:defRPr/>
            </a:pPr>
            <a:r>
              <a:rPr kumimoji="1" lang="zh-CN" altLang="en-US" sz="2000" b="1" dirty="0">
                <a:latin typeface="Times New Roman" panose="02020603050405020304" pitchFamily="18" charset="0"/>
                <a:ea typeface="楷体_GB2312" pitchFamily="49" charset="-122"/>
              </a:rPr>
              <a:t>         </a:t>
            </a:r>
            <a:r>
              <a:rPr kumimoji="1" lang="en-US" altLang="zh-CN" sz="2000" b="1" dirty="0">
                <a:latin typeface="Times New Roman" panose="02020603050405020304" pitchFamily="18" charset="0"/>
                <a:ea typeface="楷体_GB2312" pitchFamily="49" charset="-122"/>
              </a:rPr>
              <a:t>A∷</a:t>
            </a:r>
            <a:r>
              <a:rPr kumimoji="1" lang="en-US" altLang="zh-CN" sz="2000" b="1" dirty="0" smtClean="0">
                <a:latin typeface="Times New Roman" panose="02020603050405020304" pitchFamily="18" charset="0"/>
                <a:ea typeface="楷体_GB2312" pitchFamily="49" charset="-122"/>
              </a:rPr>
              <a:t>=</a:t>
            </a:r>
            <a:r>
              <a:rPr lang="en-US" altLang="zh-CN" sz="2000" dirty="0">
                <a:sym typeface="Symbol" panose="05050102010706020507" pitchFamily="18" charset="2"/>
              </a:rPr>
              <a:t></a:t>
            </a:r>
            <a:r>
              <a:rPr kumimoji="1" lang="en-US" altLang="zh-CN" sz="2000" b="1" dirty="0" smtClean="0">
                <a:latin typeface="Times New Roman" panose="02020603050405020304" pitchFamily="18" charset="0"/>
                <a:ea typeface="楷体_GB2312" pitchFamily="49" charset="-122"/>
              </a:rPr>
              <a:t></a:t>
            </a:r>
            <a:endParaRPr kumimoji="1" lang="en-US" altLang="zh-CN" sz="2000" b="1" dirty="0">
              <a:latin typeface="Times New Roman" panose="02020603050405020304" pitchFamily="18" charset="0"/>
              <a:ea typeface="楷体_GB2312" pitchFamily="49" charset="-122"/>
            </a:endParaRPr>
          </a:p>
          <a:p>
            <a:pPr marL="419100" indent="-382905" algn="just">
              <a:lnSpc>
                <a:spcPct val="130000"/>
              </a:lnSpc>
              <a:spcBef>
                <a:spcPct val="20000"/>
              </a:spcBef>
              <a:buClr>
                <a:schemeClr val="accent1"/>
              </a:buClr>
              <a:buSzPct val="80000"/>
              <a:defRPr/>
            </a:pPr>
            <a:r>
              <a:rPr kumimoji="1" lang="zh-CN" altLang="en-US" sz="2000" b="1" dirty="0">
                <a:latin typeface="Times New Roman" panose="02020603050405020304" pitchFamily="18" charset="0"/>
                <a:ea typeface="楷体_GB2312" pitchFamily="49" charset="-122"/>
              </a:rPr>
              <a:t>其中</a:t>
            </a:r>
            <a:r>
              <a:rPr kumimoji="1" lang="en-US" altLang="zh-CN" sz="2000" b="1" dirty="0">
                <a:latin typeface="Times New Roman" panose="02020603050405020304" pitchFamily="18" charset="0"/>
                <a:ea typeface="楷体_GB2312" pitchFamily="49" charset="-122"/>
              </a:rPr>
              <a:t>A∈V</a:t>
            </a:r>
            <a:r>
              <a:rPr kumimoji="1" lang="en-US" altLang="zh-CN" sz="2000" b="1" baseline="-25000" dirty="0">
                <a:latin typeface="Times New Roman" panose="02020603050405020304" pitchFamily="18" charset="0"/>
                <a:ea typeface="楷体_GB2312" pitchFamily="49" charset="-122"/>
              </a:rPr>
              <a:t>N</a:t>
            </a:r>
            <a:r>
              <a:rPr kumimoji="1" lang="en-US" altLang="zh-CN" sz="2000" b="1" dirty="0">
                <a:latin typeface="Times New Roman" panose="02020603050405020304" pitchFamily="18" charset="0"/>
                <a:ea typeface="楷体_GB2312" pitchFamily="49" charset="-122"/>
              </a:rPr>
              <a:t>, </a:t>
            </a:r>
            <a:r>
              <a:rPr lang="en-US" altLang="zh-CN" sz="2000" dirty="0">
                <a:sym typeface="Symbol" panose="05050102010706020507" pitchFamily="18" charset="2"/>
              </a:rPr>
              <a:t></a:t>
            </a:r>
            <a:r>
              <a:rPr kumimoji="1" lang="en-US" altLang="zh-CN" sz="2000" b="1" dirty="0" smtClean="0">
                <a:latin typeface="Times New Roman" panose="02020603050405020304" pitchFamily="18" charset="0"/>
                <a:ea typeface="楷体_GB2312" pitchFamily="49" charset="-122"/>
              </a:rPr>
              <a:t>∈</a:t>
            </a:r>
            <a:r>
              <a:rPr kumimoji="1" lang="en-US" altLang="zh-CN" sz="2000" b="1" dirty="0">
                <a:latin typeface="Times New Roman" panose="02020603050405020304" pitchFamily="18" charset="0"/>
                <a:ea typeface="楷体_GB2312" pitchFamily="49" charset="-122"/>
              </a:rPr>
              <a:t>V*, </a:t>
            </a:r>
            <a:r>
              <a:rPr kumimoji="1" lang="zh-CN" altLang="en-US" sz="2000" b="1" dirty="0">
                <a:latin typeface="Times New Roman" panose="02020603050405020304" pitchFamily="18" charset="0"/>
                <a:ea typeface="楷体_GB2312" pitchFamily="49" charset="-122"/>
              </a:rPr>
              <a:t>则称文法</a:t>
            </a:r>
            <a:r>
              <a:rPr kumimoji="1" lang="en-US" altLang="zh-CN" sz="2000" b="1" dirty="0">
                <a:latin typeface="Times New Roman" panose="02020603050405020304" pitchFamily="18" charset="0"/>
                <a:ea typeface="楷体_GB2312" pitchFamily="49" charset="-122"/>
              </a:rPr>
              <a:t>G</a:t>
            </a:r>
            <a:r>
              <a:rPr kumimoji="1" lang="zh-CN" altLang="en-US" sz="2000" b="1" dirty="0">
                <a:latin typeface="Times New Roman" panose="02020603050405020304" pitchFamily="18" charset="0"/>
                <a:ea typeface="楷体_GB2312" pitchFamily="49" charset="-122"/>
              </a:rPr>
              <a:t>为</a:t>
            </a:r>
            <a:r>
              <a:rPr kumimoji="1" lang="en-US" altLang="zh-CN" sz="2000" b="1" dirty="0">
                <a:latin typeface="Times New Roman" panose="02020603050405020304" pitchFamily="18" charset="0"/>
                <a:ea typeface="楷体_GB2312" pitchFamily="49" charset="-122"/>
              </a:rPr>
              <a:t>2</a:t>
            </a:r>
            <a:r>
              <a:rPr kumimoji="1" lang="zh-CN" altLang="en-US" sz="2000" b="1" dirty="0">
                <a:latin typeface="Times New Roman" panose="02020603050405020304" pitchFamily="18" charset="0"/>
                <a:ea typeface="楷体_GB2312" pitchFamily="49" charset="-122"/>
              </a:rPr>
              <a:t>型文法或称</a:t>
            </a:r>
            <a:r>
              <a:rPr kumimoji="1" lang="zh-CN" altLang="en-US" sz="2000" b="1" dirty="0" smtClean="0">
                <a:latin typeface="Times New Roman" panose="02020603050405020304" pitchFamily="18" charset="0"/>
                <a:ea typeface="楷体_GB2312" pitchFamily="49" charset="-122"/>
              </a:rPr>
              <a:t>上下文无关文法</a:t>
            </a:r>
            <a:r>
              <a:rPr kumimoji="1" lang="zh-CN" altLang="en-US" sz="2000" b="1" dirty="0">
                <a:latin typeface="Times New Roman" panose="02020603050405020304" pitchFamily="18" charset="0"/>
                <a:ea typeface="楷体_GB2312" pitchFamily="49" charset="-122"/>
              </a:rPr>
              <a:t>。之所以称上下文</a:t>
            </a:r>
          </a:p>
          <a:p>
            <a:pPr marL="419100" indent="-382905" algn="just">
              <a:lnSpc>
                <a:spcPct val="130000"/>
              </a:lnSpc>
              <a:spcBef>
                <a:spcPct val="20000"/>
              </a:spcBef>
              <a:buClr>
                <a:schemeClr val="accent1"/>
              </a:buClr>
              <a:buSzPct val="80000"/>
              <a:defRPr/>
            </a:pPr>
            <a:r>
              <a:rPr kumimoji="1" lang="zh-CN" altLang="en-US" sz="2000" b="1" dirty="0">
                <a:latin typeface="Times New Roman" panose="02020603050405020304" pitchFamily="18" charset="0"/>
                <a:ea typeface="楷体_GB2312" pitchFamily="49" charset="-122"/>
              </a:rPr>
              <a:t>无关文法，是</a:t>
            </a:r>
            <a:r>
              <a:rPr kumimoji="1" lang="zh-CN" altLang="en-US" sz="2000" b="1" dirty="0" smtClean="0">
                <a:latin typeface="Times New Roman" panose="02020603050405020304" pitchFamily="18" charset="0"/>
                <a:ea typeface="楷体_GB2312" pitchFamily="49" charset="-122"/>
              </a:rPr>
              <a:t>由于</a:t>
            </a:r>
            <a:r>
              <a:rPr kumimoji="1" lang="zh-CN" altLang="en-US" sz="2000" b="1" dirty="0">
                <a:latin typeface="Times New Roman" panose="02020603050405020304" pitchFamily="18" charset="0"/>
                <a:ea typeface="楷体_GB2312" pitchFamily="49" charset="-122"/>
              </a:rPr>
              <a:t>利用规则将</a:t>
            </a:r>
            <a:r>
              <a:rPr kumimoji="1" lang="en-US" altLang="zh-CN" sz="2000" b="1" dirty="0">
                <a:latin typeface="Times New Roman" panose="02020603050405020304" pitchFamily="18" charset="0"/>
                <a:ea typeface="楷体_GB2312" pitchFamily="49" charset="-122"/>
              </a:rPr>
              <a:t>A</a:t>
            </a:r>
            <a:r>
              <a:rPr kumimoji="1" lang="zh-CN" altLang="en-US" sz="2000" b="1" dirty="0">
                <a:latin typeface="Times New Roman" panose="02020603050405020304" pitchFamily="18" charset="0"/>
                <a:ea typeface="楷体_GB2312" pitchFamily="49" charset="-122"/>
              </a:rPr>
              <a:t>替换</a:t>
            </a:r>
            <a:r>
              <a:rPr kumimoji="1" lang="zh-CN" altLang="en-US" sz="2000" b="1" dirty="0" smtClean="0">
                <a:latin typeface="Times New Roman" panose="02020603050405020304" pitchFamily="18" charset="0"/>
                <a:ea typeface="楷体_GB2312" pitchFamily="49" charset="-122"/>
              </a:rPr>
              <a:t>成</a:t>
            </a:r>
            <a:r>
              <a:rPr lang="en-US" altLang="zh-CN" sz="2000" dirty="0">
                <a:sym typeface="Symbol" panose="05050102010706020507" pitchFamily="18" charset="2"/>
              </a:rPr>
              <a:t></a:t>
            </a:r>
            <a:r>
              <a:rPr kumimoji="1" lang="zh-CN" altLang="en-US" sz="2000" b="1" dirty="0" smtClean="0">
                <a:latin typeface="Times New Roman" panose="02020603050405020304" pitchFamily="18" charset="0"/>
                <a:ea typeface="楷体_GB2312" pitchFamily="49" charset="-122"/>
              </a:rPr>
              <a:t>时</a:t>
            </a:r>
            <a:r>
              <a:rPr kumimoji="1" lang="zh-CN" altLang="en-US" sz="2000" b="1" dirty="0">
                <a:latin typeface="Times New Roman" panose="02020603050405020304" pitchFamily="18" charset="0"/>
                <a:ea typeface="楷体_GB2312" pitchFamily="49" charset="-122"/>
              </a:rPr>
              <a:t>，无需考虑</a:t>
            </a:r>
            <a:r>
              <a:rPr kumimoji="1" lang="en-US" altLang="zh-CN" sz="2000" b="1" dirty="0">
                <a:latin typeface="Times New Roman" panose="02020603050405020304" pitchFamily="18" charset="0"/>
                <a:ea typeface="楷体_GB2312" pitchFamily="49" charset="-122"/>
              </a:rPr>
              <a:t>A</a:t>
            </a:r>
            <a:r>
              <a:rPr kumimoji="1" lang="zh-CN" altLang="en-US" sz="2000" b="1" dirty="0">
                <a:latin typeface="Times New Roman" panose="02020603050405020304" pitchFamily="18" charset="0"/>
                <a:ea typeface="楷体_GB2312" pitchFamily="49" charset="-122"/>
              </a:rPr>
              <a:t>的</a:t>
            </a:r>
            <a:r>
              <a:rPr kumimoji="1" lang="zh-CN" altLang="en-US" sz="2000" b="1" dirty="0" smtClean="0">
                <a:latin typeface="Times New Roman" panose="02020603050405020304" pitchFamily="18" charset="0"/>
                <a:ea typeface="楷体_GB2312" pitchFamily="49" charset="-122"/>
              </a:rPr>
              <a:t>上下文出现</a:t>
            </a:r>
            <a:r>
              <a:rPr kumimoji="1" lang="zh-CN" altLang="en-US" sz="2000" b="1" dirty="0">
                <a:latin typeface="Times New Roman" panose="02020603050405020304" pitchFamily="18" charset="0"/>
                <a:ea typeface="楷体_GB2312" pitchFamily="49" charset="-122"/>
              </a:rPr>
              <a:t>情况</a:t>
            </a:r>
            <a:r>
              <a:rPr kumimoji="1" lang="zh-CN" altLang="en-US" sz="2000" b="1" dirty="0" smtClean="0">
                <a:latin typeface="Times New Roman" panose="02020603050405020304" pitchFamily="18" charset="0"/>
                <a:ea typeface="楷体_GB2312" pitchFamily="49" charset="-122"/>
              </a:rPr>
              <a:t>。</a:t>
            </a:r>
            <a:endParaRPr kumimoji="1" lang="en-US" altLang="zh-CN" sz="2000" b="1" dirty="0" smtClean="0">
              <a:latin typeface="Times New Roman" panose="02020603050405020304" pitchFamily="18" charset="0"/>
              <a:ea typeface="楷体_GB2312" pitchFamily="49" charset="-122"/>
            </a:endParaRPr>
          </a:p>
          <a:p>
            <a:pPr marL="419100" indent="-382905" algn="just">
              <a:lnSpc>
                <a:spcPct val="130000"/>
              </a:lnSpc>
              <a:spcBef>
                <a:spcPct val="20000"/>
              </a:spcBef>
              <a:buClr>
                <a:schemeClr val="accent1"/>
              </a:buClr>
              <a:buSzPct val="80000"/>
              <a:defRPr/>
            </a:pPr>
            <a:r>
              <a:rPr lang="zh-CN" altLang="en-US" sz="2000" b="1" dirty="0" smtClean="0">
                <a:latin typeface="Times New Roman" panose="02020603050405020304" pitchFamily="18" charset="0"/>
              </a:rPr>
              <a:t> </a:t>
            </a:r>
            <a:endParaRPr lang="zh-CN" altLang="en-US" sz="2000" b="1" dirty="0">
              <a:latin typeface="Times New Roman" panose="02020603050405020304" pitchFamily="18" charset="0"/>
            </a:endParaRPr>
          </a:p>
        </p:txBody>
      </p:sp>
      <p:sp>
        <p:nvSpPr>
          <p:cNvPr id="7" name="Text Box 5"/>
          <p:cNvSpPr txBox="1">
            <a:spLocks noChangeArrowheads="1"/>
          </p:cNvSpPr>
          <p:nvPr/>
        </p:nvSpPr>
        <p:spPr bwMode="auto">
          <a:xfrm>
            <a:off x="1862138" y="4271987"/>
            <a:ext cx="8610600" cy="1126462"/>
          </a:xfrm>
          <a:prstGeom prst="rect">
            <a:avLst/>
          </a:prstGeom>
          <a:noFill/>
          <a:ln w="9525">
            <a:noFill/>
            <a:miter lim="800000"/>
          </a:ln>
          <a:effectLst/>
        </p:spPr>
        <p:txBody>
          <a:bodyPr>
            <a:spAutoFit/>
          </a:bodyPr>
          <a:lstStyle/>
          <a:p>
            <a:pPr algn="just">
              <a:lnSpc>
                <a:spcPct val="140000"/>
              </a:lnSpc>
              <a:defRPr/>
            </a:pPr>
            <a:r>
              <a:rPr kumimoji="1" lang="zh-CN" altLang="en-US" sz="2400" b="1" dirty="0">
                <a:latin typeface="Times New Roman" panose="02020603050405020304" pitchFamily="18" charset="0"/>
                <a:ea typeface="楷体_GB2312" pitchFamily="49" charset="-122"/>
              </a:rPr>
              <a:t>        由</a:t>
            </a:r>
            <a:r>
              <a:rPr kumimoji="1" lang="en-US" altLang="zh-CN" sz="2400" b="1" dirty="0">
                <a:latin typeface="Times New Roman" panose="02020603050405020304" pitchFamily="18" charset="0"/>
                <a:ea typeface="楷体_GB2312" pitchFamily="49" charset="-122"/>
              </a:rPr>
              <a:t>2</a:t>
            </a:r>
            <a:r>
              <a:rPr kumimoji="1" lang="zh-CN" altLang="en-US" sz="2400" b="1" dirty="0">
                <a:latin typeface="Times New Roman" panose="02020603050405020304" pitchFamily="18" charset="0"/>
                <a:ea typeface="楷体_GB2312" pitchFamily="49" charset="-122"/>
              </a:rPr>
              <a:t>型文法所确定的语言称</a:t>
            </a:r>
            <a:r>
              <a:rPr kumimoji="1" lang="en-US" altLang="zh-CN" sz="2400" b="1" dirty="0">
                <a:latin typeface="Times New Roman" panose="02020603050405020304" pitchFamily="18" charset="0"/>
                <a:ea typeface="楷体_GB2312" pitchFamily="49" charset="-122"/>
              </a:rPr>
              <a:t>2</a:t>
            </a:r>
            <a:r>
              <a:rPr kumimoji="1" lang="zh-CN" altLang="en-US" sz="2400" b="1" dirty="0">
                <a:latin typeface="Times New Roman" panose="02020603050405020304" pitchFamily="18" charset="0"/>
                <a:ea typeface="楷体_GB2312" pitchFamily="49" charset="-122"/>
              </a:rPr>
              <a:t>型</a:t>
            </a:r>
            <a:r>
              <a:rPr kumimoji="1" lang="zh-CN" altLang="en-US" sz="2400" b="1" dirty="0" smtClean="0">
                <a:latin typeface="Times New Roman" panose="02020603050405020304" pitchFamily="18" charset="0"/>
                <a:ea typeface="楷体_GB2312" pitchFamily="49" charset="-122"/>
              </a:rPr>
              <a:t>语言</a:t>
            </a:r>
            <a:r>
              <a:rPr lang="zh-CN" altLang="zh-CN" sz="2400" dirty="0"/>
              <a:t>或上下文无关语言</a:t>
            </a:r>
            <a:r>
              <a:rPr kumimoji="1" lang="zh-CN" altLang="en-US" sz="2400" b="1" dirty="0" smtClean="0">
                <a:latin typeface="Times New Roman" panose="02020603050405020304" pitchFamily="18" charset="0"/>
                <a:ea typeface="楷体_GB2312" pitchFamily="49" charset="-122"/>
              </a:rPr>
              <a:t>，</a:t>
            </a:r>
            <a:r>
              <a:rPr lang="zh-CN" altLang="zh-CN" sz="2400" dirty="0"/>
              <a:t>简记为</a:t>
            </a:r>
            <a:r>
              <a:rPr lang="en-US" altLang="zh-CN" sz="2400" dirty="0" smtClean="0"/>
              <a:t>CFL</a:t>
            </a:r>
            <a:r>
              <a:rPr lang="zh-CN" altLang="en-US" sz="2400" dirty="0" smtClean="0"/>
              <a:t>或</a:t>
            </a:r>
            <a:r>
              <a:rPr kumimoji="1" lang="en-US" altLang="zh-CN" sz="2400" b="1" dirty="0" smtClean="0">
                <a:latin typeface="Times New Roman" panose="02020603050405020304" pitchFamily="18" charset="0"/>
                <a:ea typeface="楷体_GB2312" pitchFamily="49" charset="-122"/>
              </a:rPr>
              <a:t>L</a:t>
            </a:r>
            <a:r>
              <a:rPr kumimoji="1" lang="en-US" altLang="zh-CN" sz="2400" b="1" baseline="-25000" dirty="0" smtClean="0">
                <a:latin typeface="Times New Roman" panose="02020603050405020304" pitchFamily="18" charset="0"/>
                <a:ea typeface="楷体_GB2312" pitchFamily="49" charset="-122"/>
              </a:rPr>
              <a:t>2 </a:t>
            </a:r>
            <a:r>
              <a:rPr kumimoji="1" lang="zh-CN" altLang="en-US" sz="2400" b="1" dirty="0">
                <a:latin typeface="Times New Roman" panose="02020603050405020304" pitchFamily="18" charset="0"/>
                <a:ea typeface="楷体_GB2312" pitchFamily="49" charset="-122"/>
              </a:rPr>
              <a:t>。大部分程序设计语言的文法近似于</a:t>
            </a:r>
            <a:r>
              <a:rPr kumimoji="1" lang="en-US" altLang="zh-CN" sz="2400" b="1" dirty="0">
                <a:latin typeface="Times New Roman" panose="02020603050405020304" pitchFamily="18" charset="0"/>
                <a:ea typeface="楷体_GB2312" pitchFamily="49" charset="-122"/>
              </a:rPr>
              <a:t>2</a:t>
            </a:r>
            <a:r>
              <a:rPr kumimoji="1" lang="zh-CN" altLang="en-US" sz="2400" b="1" dirty="0">
                <a:latin typeface="Times New Roman" panose="02020603050405020304" pitchFamily="18" charset="0"/>
                <a:ea typeface="楷体_GB2312" pitchFamily="49" charset="-122"/>
              </a:rPr>
              <a:t>型文法</a:t>
            </a:r>
            <a:r>
              <a:rPr kumimoji="1" lang="zh-CN" altLang="en-US" sz="2400" b="1" dirty="0" smtClean="0">
                <a:latin typeface="Times New Roman" panose="02020603050405020304" pitchFamily="18" charset="0"/>
                <a:ea typeface="楷体_GB2312" pitchFamily="49" charset="-122"/>
              </a:rPr>
              <a:t>。</a:t>
            </a:r>
            <a:endParaRPr kumimoji="1" lang="zh-CN" altLang="en-US" sz="2400" b="1" dirty="0">
              <a:latin typeface="Times New Roman" panose="02020603050405020304" pitchFamily="18" charset="0"/>
              <a:ea typeface="楷体_GB2312" pitchFamily="49" charset="-122"/>
            </a:endParaRPr>
          </a:p>
        </p:txBody>
      </p:sp>
    </p:spTree>
    <p:extLst>
      <p:ext uri="{BB962C8B-B14F-4D97-AF65-F5344CB8AC3E}">
        <p14:creationId xmlns:p14="http://schemas.microsoft.com/office/powerpoint/2010/main" val="4268437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占位符 9"/>
          <p:cNvSpPr>
            <a:spLocks noGrp="1"/>
          </p:cNvSpPr>
          <p:nvPr>
            <p:ph type="dt" sz="quarter" idx="10"/>
          </p:nvPr>
        </p:nvSpPr>
        <p:spPr/>
        <p:txBody>
          <a:bodyPr/>
          <a:lstStyle/>
          <a:p>
            <a:pPr>
              <a:defRPr/>
            </a:pPr>
            <a:fld id="{EC0B7F9E-7629-4369-8E15-070570839625}" type="datetime1">
              <a:rPr lang="zh-CN" altLang="en-US"/>
              <a:t>2021/3/11</a:t>
            </a:fld>
            <a:endParaRPr lang="zh-CN" altLang="en-US"/>
          </a:p>
        </p:txBody>
      </p:sp>
      <p:sp>
        <p:nvSpPr>
          <p:cNvPr id="16691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068C5B9F-DEA7-49D0-A46C-74E4CEA9C648}" type="slidenum">
              <a:rPr lang="zh-CN" altLang="en-US" sz="1000">
                <a:solidFill>
                  <a:srgbClr val="9B9A98"/>
                </a:solidFill>
              </a:rPr>
              <a:t>44</a:t>
            </a:fld>
            <a:endParaRPr lang="zh-CN" altLang="en-US" sz="1000">
              <a:solidFill>
                <a:srgbClr val="9B9A98"/>
              </a:solidFill>
            </a:endParaRPr>
          </a:p>
        </p:txBody>
      </p:sp>
      <p:sp>
        <p:nvSpPr>
          <p:cNvPr id="473091" name="Text Box 3"/>
          <p:cNvSpPr txBox="1">
            <a:spLocks noChangeArrowheads="1"/>
          </p:cNvSpPr>
          <p:nvPr/>
        </p:nvSpPr>
        <p:spPr bwMode="auto">
          <a:xfrm>
            <a:off x="1943101" y="1592264"/>
            <a:ext cx="8448675" cy="559897"/>
          </a:xfrm>
          <a:prstGeom prst="rect">
            <a:avLst/>
          </a:prstGeom>
          <a:noFill/>
          <a:ln w="9525">
            <a:noFill/>
            <a:miter lim="800000"/>
          </a:ln>
          <a:effectLst/>
        </p:spPr>
        <p:txBody>
          <a:bodyPr>
            <a:spAutoFit/>
          </a:bodyPr>
          <a:lstStyle/>
          <a:p>
            <a:pPr algn="just" eaLnBrk="1" hangingPunct="1">
              <a:lnSpc>
                <a:spcPct val="120000"/>
              </a:lnSpc>
              <a:defRPr/>
            </a:pPr>
            <a:r>
              <a:rPr kumimoji="1" lang="en-US" altLang="zh-CN" sz="2800" b="1" dirty="0">
                <a:solidFill>
                  <a:srgbClr val="FFC000"/>
                </a:solidFill>
                <a:latin typeface="Times New Roman" panose="02020603050405020304" pitchFamily="18" charset="0"/>
                <a:ea typeface="楷体_GB2312" pitchFamily="49" charset="-122"/>
              </a:rPr>
              <a:t>3</a:t>
            </a:r>
            <a:r>
              <a:rPr kumimoji="1" lang="zh-CN" altLang="en-US" sz="2800" b="1" dirty="0">
                <a:solidFill>
                  <a:srgbClr val="FFC000"/>
                </a:solidFill>
                <a:latin typeface="Times New Roman" panose="02020603050405020304" pitchFamily="18" charset="0"/>
                <a:ea typeface="楷体_GB2312" pitchFamily="49" charset="-122"/>
              </a:rPr>
              <a:t>、</a:t>
            </a:r>
            <a:r>
              <a:rPr kumimoji="1" lang="en-US" altLang="zh-CN" sz="2800" b="1" dirty="0">
                <a:solidFill>
                  <a:srgbClr val="FFC000"/>
                </a:solidFill>
                <a:latin typeface="Times New Roman" panose="02020603050405020304" pitchFamily="18" charset="0"/>
                <a:ea typeface="楷体_GB2312" pitchFamily="49" charset="-122"/>
              </a:rPr>
              <a:t>2</a:t>
            </a:r>
            <a:r>
              <a:rPr kumimoji="1" lang="zh-CN" altLang="en-US" sz="2800" b="1" dirty="0">
                <a:solidFill>
                  <a:srgbClr val="FFC000"/>
                </a:solidFill>
                <a:latin typeface="Times New Roman" panose="02020603050405020304" pitchFamily="18" charset="0"/>
                <a:ea typeface="楷体_GB2312" pitchFamily="49" charset="-122"/>
              </a:rPr>
              <a:t>型文法</a:t>
            </a:r>
            <a:endParaRPr kumimoji="1" lang="zh-CN" altLang="en-US" sz="2400" b="1" dirty="0">
              <a:solidFill>
                <a:srgbClr val="FFC000"/>
              </a:solidFill>
              <a:latin typeface="Times New Roman" panose="02020603050405020304" pitchFamily="18" charset="0"/>
              <a:ea typeface="楷体_GB2312" pitchFamily="49" charset="-122"/>
            </a:endParaRPr>
          </a:p>
        </p:txBody>
      </p:sp>
      <p:sp>
        <p:nvSpPr>
          <p:cNvPr id="473094" name="Text Box 6"/>
          <p:cNvSpPr txBox="1">
            <a:spLocks noChangeArrowheads="1"/>
          </p:cNvSpPr>
          <p:nvPr/>
        </p:nvSpPr>
        <p:spPr bwMode="auto">
          <a:xfrm>
            <a:off x="1943101" y="2641744"/>
            <a:ext cx="8408988" cy="2492990"/>
          </a:xfrm>
          <a:prstGeom prst="rect">
            <a:avLst/>
          </a:prstGeom>
          <a:noFill/>
          <a:ln w="9525">
            <a:noFill/>
            <a:miter lim="800000"/>
          </a:ln>
          <a:effectLst/>
        </p:spPr>
        <p:txBody>
          <a:bodyPr>
            <a:spAutoFit/>
          </a:bodyPr>
          <a:lstStyle/>
          <a:p>
            <a:pPr algn="just" eaLnBrk="1" hangingPunct="1">
              <a:lnSpc>
                <a:spcPct val="130000"/>
              </a:lnSpc>
              <a:defRPr/>
            </a:pPr>
            <a:r>
              <a:rPr kumimoji="1" lang="zh-CN" altLang="en-US" sz="2400" b="1" dirty="0" smtClean="0">
                <a:latin typeface="Times New Roman" panose="02020603050405020304" pitchFamily="18" charset="0"/>
                <a:ea typeface="楷体_GB2312" pitchFamily="49" charset="-122"/>
              </a:rPr>
              <a:t>例：设</a:t>
            </a:r>
            <a:r>
              <a:rPr kumimoji="1" lang="zh-CN" altLang="en-US" sz="2400" b="1" dirty="0">
                <a:latin typeface="Times New Roman" panose="02020603050405020304" pitchFamily="18" charset="0"/>
                <a:ea typeface="楷体_GB2312" pitchFamily="49" charset="-122"/>
              </a:rPr>
              <a:t>文法</a:t>
            </a:r>
            <a:r>
              <a:rPr kumimoji="1" lang="en-US" altLang="zh-CN" sz="2400" b="1" dirty="0">
                <a:latin typeface="Times New Roman" panose="02020603050405020304" pitchFamily="18" charset="0"/>
                <a:ea typeface="楷体_GB2312" pitchFamily="49" charset="-122"/>
              </a:rPr>
              <a:t>G= (V</a:t>
            </a:r>
            <a:r>
              <a:rPr kumimoji="1" lang="en-US" altLang="zh-CN" sz="2400" b="1" baseline="-25000" dirty="0">
                <a:latin typeface="Times New Roman" panose="02020603050405020304" pitchFamily="18" charset="0"/>
                <a:ea typeface="楷体_GB2312" pitchFamily="49" charset="-122"/>
              </a:rPr>
              <a:t>N</a:t>
            </a:r>
            <a:r>
              <a:rPr kumimoji="1" lang="zh-CN" altLang="en-US" sz="2400" b="1" dirty="0">
                <a:latin typeface="Times New Roman" panose="02020603050405020304" pitchFamily="18" charset="0"/>
                <a:ea typeface="楷体_GB2312" pitchFamily="49" charset="-122"/>
              </a:rPr>
              <a:t>，Ｖ</a:t>
            </a:r>
            <a:r>
              <a:rPr kumimoji="1" lang="zh-CN" altLang="en-US" sz="2400" b="1" baseline="-25000" dirty="0">
                <a:latin typeface="Times New Roman" panose="02020603050405020304" pitchFamily="18" charset="0"/>
                <a:ea typeface="楷体_GB2312" pitchFamily="49" charset="-122"/>
              </a:rPr>
              <a:t>Ｔ</a:t>
            </a:r>
            <a:r>
              <a:rPr kumimoji="1" lang="zh-CN" altLang="en-US" sz="2400" b="1" dirty="0">
                <a:latin typeface="Times New Roman" panose="02020603050405020304" pitchFamily="18" charset="0"/>
                <a:ea typeface="楷体_GB2312" pitchFamily="49" charset="-122"/>
              </a:rPr>
              <a:t>，Ｐ，Ｓ</a:t>
            </a:r>
            <a:r>
              <a:rPr kumimoji="1" lang="en-US" altLang="zh-CN" sz="2400" b="1" dirty="0">
                <a:latin typeface="Times New Roman" panose="02020603050405020304" pitchFamily="18" charset="0"/>
                <a:ea typeface="楷体_GB2312" pitchFamily="49" charset="-122"/>
              </a:rPr>
              <a:t>), </a:t>
            </a:r>
            <a:r>
              <a:rPr kumimoji="1" lang="zh-CN" altLang="en-US" sz="2400" b="1" dirty="0">
                <a:latin typeface="Times New Roman" panose="02020603050405020304" pitchFamily="18" charset="0"/>
                <a:ea typeface="楷体_GB2312" pitchFamily="49" charset="-122"/>
              </a:rPr>
              <a:t>其中</a:t>
            </a:r>
          </a:p>
          <a:p>
            <a:pPr algn="just" eaLnBrk="1" hangingPunct="1">
              <a:lnSpc>
                <a:spcPct val="130000"/>
              </a:lnSpc>
              <a:defRPr/>
            </a:pPr>
            <a:r>
              <a:rPr kumimoji="1" lang="zh-CN" altLang="en-US" sz="2400" b="1" dirty="0">
                <a:latin typeface="Times New Roman" panose="02020603050405020304" pitchFamily="18" charset="0"/>
                <a:ea typeface="楷体_GB2312" pitchFamily="49" charset="-122"/>
              </a:rPr>
              <a:t>             </a:t>
            </a:r>
            <a:r>
              <a:rPr kumimoji="1" lang="en-US" altLang="zh-CN" sz="2400" b="1" dirty="0">
                <a:latin typeface="Times New Roman" panose="02020603050405020304" pitchFamily="18" charset="0"/>
                <a:ea typeface="楷体_GB2312" pitchFamily="49" charset="-122"/>
              </a:rPr>
              <a:t>V</a:t>
            </a:r>
            <a:r>
              <a:rPr kumimoji="1" lang="en-US" altLang="zh-CN" sz="2400" b="1" baseline="-25000" dirty="0">
                <a:latin typeface="Times New Roman" panose="02020603050405020304" pitchFamily="18" charset="0"/>
                <a:ea typeface="楷体_GB2312" pitchFamily="49" charset="-122"/>
              </a:rPr>
              <a:t>N</a:t>
            </a:r>
            <a:r>
              <a:rPr kumimoji="1" lang="en-US" altLang="zh-CN" sz="2400" b="1" dirty="0">
                <a:latin typeface="Times New Roman" panose="02020603050405020304" pitchFamily="18" charset="0"/>
                <a:ea typeface="楷体_GB2312" pitchFamily="49" charset="-122"/>
              </a:rPr>
              <a:t>={S}   V</a:t>
            </a:r>
            <a:r>
              <a:rPr kumimoji="1" lang="en-US" altLang="zh-CN" sz="2400" b="1" baseline="-25000" dirty="0">
                <a:latin typeface="Times New Roman" panose="02020603050405020304" pitchFamily="18" charset="0"/>
                <a:ea typeface="楷体_GB2312" pitchFamily="49" charset="-122"/>
              </a:rPr>
              <a:t>T</a:t>
            </a:r>
            <a:r>
              <a:rPr kumimoji="1" lang="en-US" altLang="zh-CN" sz="2400" b="1" dirty="0">
                <a:latin typeface="Times New Roman" panose="02020603050405020304" pitchFamily="18" charset="0"/>
                <a:ea typeface="楷体_GB2312" pitchFamily="49" charset="-122"/>
              </a:rPr>
              <a:t>={</a:t>
            </a:r>
            <a:r>
              <a:rPr kumimoji="1" lang="en-US" altLang="zh-CN" sz="2400" b="1" dirty="0" err="1">
                <a:latin typeface="Times New Roman" panose="02020603050405020304" pitchFamily="18" charset="0"/>
                <a:ea typeface="楷体_GB2312" pitchFamily="49" charset="-122"/>
              </a:rPr>
              <a:t>a,b</a:t>
            </a:r>
            <a:r>
              <a:rPr kumimoji="1" lang="en-US" altLang="zh-CN" sz="2400" b="1" dirty="0">
                <a:latin typeface="Times New Roman" panose="02020603050405020304" pitchFamily="18" charset="0"/>
                <a:ea typeface="楷体_GB2312" pitchFamily="49" charset="-122"/>
              </a:rPr>
              <a:t>}   </a:t>
            </a:r>
          </a:p>
          <a:p>
            <a:pPr algn="just" eaLnBrk="1" hangingPunct="1">
              <a:lnSpc>
                <a:spcPct val="130000"/>
              </a:lnSpc>
              <a:defRPr/>
            </a:pPr>
            <a:r>
              <a:rPr kumimoji="1" lang="en-US" altLang="zh-CN" sz="2400" b="1" dirty="0">
                <a:latin typeface="Times New Roman" panose="02020603050405020304" pitchFamily="18" charset="0"/>
                <a:ea typeface="楷体_GB2312" pitchFamily="49" charset="-122"/>
              </a:rPr>
              <a:t>     P:    S∷=</a:t>
            </a:r>
            <a:r>
              <a:rPr kumimoji="1" lang="en-US" altLang="zh-CN" sz="2400" b="1" dirty="0" err="1">
                <a:latin typeface="Times New Roman" panose="02020603050405020304" pitchFamily="18" charset="0"/>
                <a:ea typeface="楷体_GB2312" pitchFamily="49" charset="-122"/>
              </a:rPr>
              <a:t>aSb</a:t>
            </a:r>
            <a:r>
              <a:rPr kumimoji="1" lang="en-US" altLang="zh-CN" sz="2400" b="1" dirty="0">
                <a:latin typeface="Times New Roman" panose="02020603050405020304" pitchFamily="18" charset="0"/>
                <a:ea typeface="楷体_GB2312" pitchFamily="49" charset="-122"/>
              </a:rPr>
              <a:t>    S∷=ab</a:t>
            </a:r>
          </a:p>
          <a:p>
            <a:pPr algn="just" eaLnBrk="1" hangingPunct="1">
              <a:lnSpc>
                <a:spcPct val="130000"/>
              </a:lnSpc>
              <a:defRPr/>
            </a:pPr>
            <a:r>
              <a:rPr kumimoji="1" lang="en-US" altLang="zh-CN" sz="2400" b="1" dirty="0">
                <a:latin typeface="Times New Roman" panose="02020603050405020304" pitchFamily="18" charset="0"/>
                <a:ea typeface="楷体_GB2312" pitchFamily="49" charset="-122"/>
              </a:rPr>
              <a:t>     </a:t>
            </a:r>
            <a:r>
              <a:rPr kumimoji="1" lang="zh-CN" altLang="en-US" sz="2400" b="1" dirty="0">
                <a:latin typeface="Times New Roman" panose="02020603050405020304" pitchFamily="18" charset="0"/>
                <a:ea typeface="楷体_GB2312" pitchFamily="49" charset="-122"/>
              </a:rPr>
              <a:t>这是一个前后文无关文法，它所定义的语言是</a:t>
            </a:r>
          </a:p>
          <a:p>
            <a:pPr algn="just" eaLnBrk="1" hangingPunct="1">
              <a:lnSpc>
                <a:spcPct val="130000"/>
              </a:lnSpc>
              <a:defRPr/>
            </a:pPr>
            <a:r>
              <a:rPr kumimoji="1" lang="zh-CN" altLang="en-US" sz="2400" b="1" dirty="0">
                <a:latin typeface="Times New Roman" panose="02020603050405020304" pitchFamily="18" charset="0"/>
                <a:ea typeface="楷体_GB2312" pitchFamily="49" charset="-122"/>
              </a:rPr>
              <a:t>     </a:t>
            </a:r>
            <a:r>
              <a:rPr kumimoji="1" lang="en-US" altLang="zh-CN" sz="2400" b="1" dirty="0">
                <a:latin typeface="Times New Roman" panose="02020603050405020304" pitchFamily="18" charset="0"/>
                <a:ea typeface="楷体_GB2312" pitchFamily="49" charset="-122"/>
              </a:rPr>
              <a:t>L(G)={a</a:t>
            </a:r>
            <a:r>
              <a:rPr kumimoji="1" lang="en-US" altLang="zh-CN" sz="2400" b="1" baseline="30000" dirty="0">
                <a:latin typeface="Times New Roman" panose="02020603050405020304" pitchFamily="18" charset="0"/>
                <a:ea typeface="楷体_GB2312" pitchFamily="49" charset="-122"/>
              </a:rPr>
              <a:t>i</a:t>
            </a:r>
            <a:r>
              <a:rPr kumimoji="1" lang="en-US" altLang="zh-CN" sz="2400" b="1" dirty="0">
                <a:latin typeface="Times New Roman" panose="02020603050405020304" pitchFamily="18" charset="0"/>
                <a:ea typeface="楷体_GB2312" pitchFamily="49" charset="-122"/>
              </a:rPr>
              <a:t>b</a:t>
            </a:r>
            <a:r>
              <a:rPr kumimoji="1" lang="en-US" altLang="zh-CN" sz="2400" b="1" baseline="30000" dirty="0">
                <a:latin typeface="Times New Roman" panose="02020603050405020304" pitchFamily="18" charset="0"/>
                <a:ea typeface="楷体_GB2312" pitchFamily="49" charset="-122"/>
              </a:rPr>
              <a:t>i</a:t>
            </a:r>
            <a:r>
              <a:rPr kumimoji="1" lang="en-US" altLang="zh-CN" sz="2400" b="1" dirty="0">
                <a:latin typeface="Times New Roman" panose="02020603050405020304" pitchFamily="18" charset="0"/>
                <a:ea typeface="楷体_GB2312" pitchFamily="49" charset="-122"/>
              </a:rPr>
              <a:t>|i≥1}</a:t>
            </a:r>
          </a:p>
        </p:txBody>
      </p:sp>
    </p:spTree>
    <p:extLst>
      <p:ext uri="{BB962C8B-B14F-4D97-AF65-F5344CB8AC3E}">
        <p14:creationId xmlns:p14="http://schemas.microsoft.com/office/powerpoint/2010/main" val="12783410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4F4CB333-B185-4911-8E53-D0BC04619844}" type="datetime1">
              <a:rPr lang="zh-CN" altLang="en-US"/>
              <a:t>2021/3/11</a:t>
            </a:fld>
            <a:endParaRPr lang="zh-CN" altLang="en-US"/>
          </a:p>
        </p:txBody>
      </p:sp>
      <p:sp>
        <p:nvSpPr>
          <p:cNvPr id="16896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306D5152-29F4-4C8A-930E-BE62F9AB3E9A}" type="slidenum">
              <a:rPr lang="zh-CN" altLang="en-US" sz="1000">
                <a:solidFill>
                  <a:srgbClr val="9B9A98"/>
                </a:solidFill>
              </a:rPr>
              <a:t>45</a:t>
            </a:fld>
            <a:endParaRPr lang="zh-CN" altLang="en-US" sz="1000">
              <a:solidFill>
                <a:srgbClr val="9B9A98"/>
              </a:solidFill>
            </a:endParaRPr>
          </a:p>
        </p:txBody>
      </p:sp>
      <p:sp>
        <p:nvSpPr>
          <p:cNvPr id="474115" name="Text Box 3"/>
          <p:cNvSpPr txBox="1">
            <a:spLocks noChangeArrowheads="1"/>
          </p:cNvSpPr>
          <p:nvPr/>
        </p:nvSpPr>
        <p:spPr bwMode="auto">
          <a:xfrm>
            <a:off x="1527465" y="1472650"/>
            <a:ext cx="8448675" cy="559897"/>
          </a:xfrm>
          <a:prstGeom prst="rect">
            <a:avLst/>
          </a:prstGeom>
          <a:noFill/>
          <a:ln w="9525">
            <a:noFill/>
            <a:miter lim="800000"/>
          </a:ln>
          <a:effectLst/>
        </p:spPr>
        <p:txBody>
          <a:bodyPr>
            <a:spAutoFit/>
          </a:bodyPr>
          <a:lstStyle/>
          <a:p>
            <a:pPr algn="just" eaLnBrk="1" hangingPunct="1">
              <a:lnSpc>
                <a:spcPct val="120000"/>
              </a:lnSpc>
              <a:defRPr/>
            </a:pPr>
            <a:r>
              <a:rPr kumimoji="1" lang="en-US" altLang="zh-CN" sz="2800" b="1" dirty="0">
                <a:solidFill>
                  <a:srgbClr val="FFC000"/>
                </a:solidFill>
                <a:latin typeface="Times New Roman" panose="02020603050405020304" pitchFamily="18" charset="0"/>
                <a:ea typeface="楷体_GB2312" pitchFamily="49" charset="-122"/>
              </a:rPr>
              <a:t>4</a:t>
            </a:r>
            <a:r>
              <a:rPr kumimoji="1" lang="zh-CN" altLang="en-US" sz="2800" b="1" dirty="0">
                <a:solidFill>
                  <a:srgbClr val="FFC000"/>
                </a:solidFill>
                <a:latin typeface="Times New Roman" panose="02020603050405020304" pitchFamily="18" charset="0"/>
                <a:ea typeface="楷体_GB2312" pitchFamily="49" charset="-122"/>
              </a:rPr>
              <a:t>、</a:t>
            </a:r>
            <a:r>
              <a:rPr kumimoji="1" lang="en-US" altLang="zh-CN" sz="2800" b="1" dirty="0">
                <a:solidFill>
                  <a:srgbClr val="FFC000"/>
                </a:solidFill>
                <a:latin typeface="Times New Roman" panose="02020603050405020304" pitchFamily="18" charset="0"/>
                <a:ea typeface="楷体_GB2312" pitchFamily="49" charset="-122"/>
              </a:rPr>
              <a:t>3</a:t>
            </a:r>
            <a:r>
              <a:rPr kumimoji="1" lang="zh-CN" altLang="en-US" sz="2800" b="1" dirty="0">
                <a:solidFill>
                  <a:srgbClr val="FFC000"/>
                </a:solidFill>
                <a:latin typeface="Times New Roman" panose="02020603050405020304" pitchFamily="18" charset="0"/>
                <a:ea typeface="楷体_GB2312" pitchFamily="49" charset="-122"/>
              </a:rPr>
              <a:t>型文法</a:t>
            </a:r>
            <a:endParaRPr kumimoji="1" lang="zh-CN" altLang="en-US" sz="2400" b="1" dirty="0">
              <a:solidFill>
                <a:srgbClr val="FFC000"/>
              </a:solidFill>
              <a:latin typeface="Times New Roman" panose="02020603050405020304" pitchFamily="18" charset="0"/>
              <a:ea typeface="楷体_GB2312" pitchFamily="49" charset="-122"/>
            </a:endParaRPr>
          </a:p>
        </p:txBody>
      </p:sp>
      <p:sp>
        <p:nvSpPr>
          <p:cNvPr id="168966" name="Rectangle 6"/>
          <p:cNvSpPr>
            <a:spLocks noChangeArrowheads="1"/>
          </p:cNvSpPr>
          <p:nvPr/>
        </p:nvSpPr>
        <p:spPr bwMode="auto">
          <a:xfrm>
            <a:off x="1611313" y="2152161"/>
            <a:ext cx="9503497" cy="30536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905">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117000"/>
              </a:lnSpc>
              <a:buFont typeface="Wingdings 2" panose="05020102010507070707" pitchFamily="18" charset="2"/>
              <a:buNone/>
            </a:pPr>
            <a:r>
              <a:rPr lang="zh-CN" altLang="en-US" sz="2400" b="1" dirty="0">
                <a:latin typeface="Times New Roman" panose="02020603050405020304" pitchFamily="18" charset="0"/>
                <a:ea typeface="楷体_GB2312" pitchFamily="49" charset="-122"/>
              </a:rPr>
              <a:t>若在文法</a:t>
            </a:r>
            <a:r>
              <a:rPr lang="en-US" altLang="zh-CN" sz="2400" b="1" dirty="0">
                <a:latin typeface="Times New Roman" panose="02020603050405020304" pitchFamily="18" charset="0"/>
                <a:ea typeface="楷体_GB2312" pitchFamily="49" charset="-122"/>
              </a:rPr>
              <a:t>G</a:t>
            </a:r>
            <a:r>
              <a:rPr lang="zh-CN" altLang="en-US" sz="2400" b="1" dirty="0">
                <a:latin typeface="Times New Roman" panose="02020603050405020304" pitchFamily="18" charset="0"/>
                <a:ea typeface="楷体_GB2312" pitchFamily="49" charset="-122"/>
              </a:rPr>
              <a:t>中，</a:t>
            </a:r>
            <a:r>
              <a:rPr lang="en-US" altLang="zh-CN" sz="2400" b="1" dirty="0">
                <a:latin typeface="Times New Roman" panose="02020603050405020304" pitchFamily="18" charset="0"/>
                <a:ea typeface="楷体_GB2312" pitchFamily="49" charset="-122"/>
              </a:rPr>
              <a:t>P</a:t>
            </a:r>
            <a:r>
              <a:rPr lang="zh-CN" altLang="en-US" sz="2400" b="1" dirty="0">
                <a:latin typeface="Times New Roman" panose="02020603050405020304" pitchFamily="18" charset="0"/>
                <a:ea typeface="楷体_GB2312" pitchFamily="49" charset="-122"/>
              </a:rPr>
              <a:t>中规则具有如下形式：</a:t>
            </a:r>
          </a:p>
          <a:p>
            <a:pPr algn="just">
              <a:lnSpc>
                <a:spcPct val="117000"/>
              </a:lnSpc>
              <a:buNone/>
            </a:pPr>
            <a:r>
              <a:rPr lang="en-US" altLang="zh-CN" sz="2400" dirty="0" err="1"/>
              <a:t>A</a:t>
            </a:r>
            <a:r>
              <a:rPr lang="en-US" altLang="zh-CN" sz="2400" dirty="0" err="1">
                <a:sym typeface="Symbol" panose="05050102010706020507" pitchFamily="18" charset="2"/>
              </a:rPr>
              <a:t></a:t>
            </a:r>
            <a:r>
              <a:rPr lang="en-US" altLang="zh-CN" sz="2400" dirty="0" err="1"/>
              <a:t>a</a:t>
            </a:r>
            <a:r>
              <a:rPr lang="zh-CN" altLang="zh-CN" sz="2400" dirty="0"/>
              <a:t>或</a:t>
            </a:r>
            <a:r>
              <a:rPr lang="en-US" altLang="zh-CN" sz="2400" dirty="0" err="1"/>
              <a:t>A</a:t>
            </a:r>
            <a:r>
              <a:rPr lang="en-US" altLang="zh-CN" sz="2400" dirty="0" err="1">
                <a:sym typeface="Symbol" panose="05050102010706020507" pitchFamily="18" charset="2"/>
              </a:rPr>
              <a:t></a:t>
            </a:r>
            <a:r>
              <a:rPr lang="en-US" altLang="zh-CN" sz="2400" dirty="0" err="1"/>
              <a:t>bB</a:t>
            </a:r>
            <a:r>
              <a:rPr lang="en-US" altLang="zh-CN" sz="2400" b="1" dirty="0" smtClean="0">
                <a:latin typeface="Times New Roman" panose="02020603050405020304" pitchFamily="18" charset="0"/>
                <a:ea typeface="楷体_GB2312" pitchFamily="49" charset="-122"/>
              </a:rPr>
              <a:t></a:t>
            </a:r>
          </a:p>
          <a:p>
            <a:pPr algn="just">
              <a:lnSpc>
                <a:spcPct val="117000"/>
              </a:lnSpc>
              <a:buNone/>
            </a:pPr>
            <a:r>
              <a:rPr lang="zh-CN" altLang="en-US" sz="2400" b="1" dirty="0" smtClean="0">
                <a:latin typeface="Times New Roman" panose="02020603050405020304" pitchFamily="18" charset="0"/>
                <a:ea typeface="楷体_GB2312" pitchFamily="49" charset="-122"/>
              </a:rPr>
              <a:t>其中</a:t>
            </a:r>
            <a:r>
              <a:rPr lang="en-US" altLang="zh-CN" sz="2400" b="1" dirty="0">
                <a:latin typeface="Times New Roman" panose="02020603050405020304" pitchFamily="18" charset="0"/>
                <a:ea typeface="楷体_GB2312" pitchFamily="49" charset="-122"/>
              </a:rPr>
              <a:t>A , B∈V</a:t>
            </a:r>
            <a:r>
              <a:rPr lang="en-US" altLang="zh-CN" sz="2400" b="1" baseline="-25000" dirty="0">
                <a:latin typeface="Times New Roman" panose="02020603050405020304" pitchFamily="18" charset="0"/>
                <a:ea typeface="楷体_GB2312" pitchFamily="49" charset="-122"/>
              </a:rPr>
              <a:t>N </a:t>
            </a:r>
            <a:r>
              <a:rPr lang="en-US" altLang="zh-CN" sz="2400" b="1" dirty="0">
                <a:latin typeface="Times New Roman" panose="02020603050405020304" pitchFamily="18" charset="0"/>
                <a:ea typeface="楷体_GB2312" pitchFamily="49" charset="-122"/>
              </a:rPr>
              <a:t>, </a:t>
            </a:r>
            <a:r>
              <a:rPr lang="en-US" altLang="zh-CN" sz="2400" dirty="0" err="1"/>
              <a:t>a</a:t>
            </a:r>
            <a:r>
              <a:rPr lang="en-US" altLang="zh-CN" sz="2400" dirty="0" err="1">
                <a:sym typeface="Symbol" panose="05050102010706020507" pitchFamily="18" charset="2"/>
              </a:rPr>
              <a:t></a:t>
            </a:r>
            <a:r>
              <a:rPr lang="en-US" altLang="zh-CN" sz="2400" dirty="0" err="1"/>
              <a:t>V</a:t>
            </a:r>
            <a:r>
              <a:rPr lang="en-US" altLang="zh-CN" sz="2400" baseline="-25000" dirty="0" err="1"/>
              <a:t>T</a:t>
            </a:r>
            <a:r>
              <a:rPr lang="zh-CN" altLang="zh-CN" sz="2400" dirty="0"/>
              <a:t>∪</a:t>
            </a:r>
            <a:r>
              <a:rPr lang="en-US" altLang="zh-CN" sz="2400" dirty="0"/>
              <a:t>{</a:t>
            </a:r>
            <a:r>
              <a:rPr lang="en-US" altLang="zh-CN" sz="2400" dirty="0">
                <a:sym typeface="Symbol" panose="05050102010706020507" pitchFamily="18" charset="2"/>
              </a:rPr>
              <a:t></a:t>
            </a:r>
            <a:r>
              <a:rPr lang="en-US" altLang="zh-CN" sz="2400" dirty="0"/>
              <a:t>}</a:t>
            </a:r>
            <a:r>
              <a:rPr lang="zh-CN" altLang="zh-CN" sz="2400" dirty="0"/>
              <a:t>，</a:t>
            </a:r>
            <a:r>
              <a:rPr lang="en-US" altLang="zh-CN" sz="2400" dirty="0" err="1"/>
              <a:t>b</a:t>
            </a:r>
            <a:r>
              <a:rPr lang="en-US" altLang="zh-CN" sz="2400" dirty="0" err="1">
                <a:sym typeface="Symbol" panose="05050102010706020507" pitchFamily="18" charset="2"/>
              </a:rPr>
              <a:t></a:t>
            </a:r>
            <a:r>
              <a:rPr lang="en-US" altLang="zh-CN" sz="2400" dirty="0" err="1" smtClean="0"/>
              <a:t>V</a:t>
            </a:r>
            <a:r>
              <a:rPr lang="en-US" altLang="zh-CN" sz="2400" baseline="-25000" dirty="0" err="1" smtClean="0"/>
              <a:t>T</a:t>
            </a:r>
            <a:r>
              <a:rPr lang="zh-CN" altLang="en-US" sz="2400" b="1" dirty="0" smtClean="0">
                <a:latin typeface="Times New Roman" panose="02020603050405020304" pitchFamily="18" charset="0"/>
                <a:ea typeface="楷体_GB2312" pitchFamily="49" charset="-122"/>
              </a:rPr>
              <a:t>，则称</a:t>
            </a:r>
            <a:r>
              <a:rPr lang="zh-CN" altLang="en-US" sz="2400" b="1" dirty="0">
                <a:latin typeface="Times New Roman" panose="02020603050405020304" pitchFamily="18" charset="0"/>
                <a:ea typeface="楷体_GB2312" pitchFamily="49" charset="-122"/>
              </a:rPr>
              <a:t>文法</a:t>
            </a:r>
            <a:r>
              <a:rPr lang="en-US" altLang="zh-CN" sz="2400" b="1" dirty="0">
                <a:latin typeface="Times New Roman" panose="02020603050405020304" pitchFamily="18" charset="0"/>
                <a:ea typeface="楷体_GB2312" pitchFamily="49" charset="-122"/>
              </a:rPr>
              <a:t>G</a:t>
            </a:r>
            <a:r>
              <a:rPr lang="zh-CN" altLang="en-US" sz="2400" b="1" dirty="0">
                <a:latin typeface="Times New Roman" panose="02020603050405020304" pitchFamily="18" charset="0"/>
                <a:ea typeface="楷体_GB2312" pitchFamily="49" charset="-122"/>
              </a:rPr>
              <a:t>为</a:t>
            </a:r>
            <a:r>
              <a:rPr lang="zh-CN" altLang="en-US" sz="2400" b="1" dirty="0">
                <a:solidFill>
                  <a:srgbClr val="FFC000"/>
                </a:solidFill>
                <a:latin typeface="Times New Roman" panose="02020603050405020304" pitchFamily="18" charset="0"/>
                <a:ea typeface="楷体_GB2312" pitchFamily="49" charset="-122"/>
              </a:rPr>
              <a:t>右线性文法。</a:t>
            </a:r>
          </a:p>
          <a:p>
            <a:pPr algn="just">
              <a:lnSpc>
                <a:spcPct val="117000"/>
              </a:lnSpc>
              <a:buNone/>
            </a:pPr>
            <a:r>
              <a:rPr lang="zh-CN" altLang="en-US" sz="2400" b="1" dirty="0">
                <a:latin typeface="Times New Roman" panose="02020603050405020304" pitchFamily="18" charset="0"/>
                <a:ea typeface="楷体_GB2312" pitchFamily="49" charset="-122"/>
              </a:rPr>
              <a:t>类似地，如</a:t>
            </a:r>
            <a:r>
              <a:rPr lang="en-US" altLang="zh-CN" sz="2400" b="1" dirty="0">
                <a:latin typeface="Times New Roman" panose="02020603050405020304" pitchFamily="18" charset="0"/>
                <a:ea typeface="楷体_GB2312" pitchFamily="49" charset="-122"/>
              </a:rPr>
              <a:t>P</a:t>
            </a:r>
            <a:r>
              <a:rPr lang="zh-CN" altLang="en-US" sz="2400" b="1" dirty="0" smtClean="0">
                <a:latin typeface="Times New Roman" panose="02020603050405020304" pitchFamily="18" charset="0"/>
                <a:ea typeface="楷体_GB2312" pitchFamily="49" charset="-122"/>
              </a:rPr>
              <a:t>中规则</a:t>
            </a:r>
            <a:r>
              <a:rPr lang="zh-CN" altLang="en-US" sz="2400" b="1" dirty="0">
                <a:latin typeface="Times New Roman" panose="02020603050405020304" pitchFamily="18" charset="0"/>
                <a:ea typeface="楷体_GB2312" pitchFamily="49" charset="-122"/>
              </a:rPr>
              <a:t>有如下形式</a:t>
            </a:r>
            <a:r>
              <a:rPr lang="en-US" altLang="zh-CN" sz="2400" b="1" dirty="0">
                <a:latin typeface="Times New Roman" panose="02020603050405020304" pitchFamily="18" charset="0"/>
                <a:ea typeface="楷体_GB2312" pitchFamily="49" charset="-122"/>
              </a:rPr>
              <a:t>:</a:t>
            </a:r>
          </a:p>
          <a:p>
            <a:pPr algn="just">
              <a:lnSpc>
                <a:spcPct val="117000"/>
              </a:lnSpc>
              <a:buNone/>
            </a:pPr>
            <a:r>
              <a:rPr lang="en-US" altLang="zh-CN" sz="2400" dirty="0" err="1"/>
              <a:t>A</a:t>
            </a:r>
            <a:r>
              <a:rPr lang="en-US" altLang="zh-CN" sz="2400" dirty="0" err="1">
                <a:sym typeface="Symbol" panose="05050102010706020507" pitchFamily="18" charset="2"/>
              </a:rPr>
              <a:t></a:t>
            </a:r>
            <a:r>
              <a:rPr lang="en-US" altLang="zh-CN" sz="2400" dirty="0" err="1"/>
              <a:t>a</a:t>
            </a:r>
            <a:r>
              <a:rPr lang="zh-CN" altLang="zh-CN" sz="2400" dirty="0"/>
              <a:t>或</a:t>
            </a:r>
            <a:r>
              <a:rPr lang="en-US" altLang="zh-CN" sz="2400" dirty="0" err="1"/>
              <a:t>A</a:t>
            </a:r>
            <a:r>
              <a:rPr lang="en-US" altLang="zh-CN" sz="2400" dirty="0" err="1">
                <a:sym typeface="Symbol" panose="05050102010706020507" pitchFamily="18" charset="2"/>
              </a:rPr>
              <a:t></a:t>
            </a:r>
            <a:r>
              <a:rPr lang="en-US" altLang="zh-CN" sz="2400" dirty="0" err="1"/>
              <a:t>Bb</a:t>
            </a:r>
            <a:r>
              <a:rPr lang="zh-CN" altLang="zh-CN" sz="2400" dirty="0"/>
              <a:t>，</a:t>
            </a:r>
            <a:r>
              <a:rPr lang="zh-CN" altLang="en-US" sz="2400" b="1" dirty="0" smtClean="0">
                <a:latin typeface="Times New Roman" panose="02020603050405020304" pitchFamily="18" charset="0"/>
                <a:ea typeface="楷体_GB2312" pitchFamily="49" charset="-122"/>
              </a:rPr>
              <a:t>则</a:t>
            </a:r>
            <a:r>
              <a:rPr lang="zh-CN" altLang="en-US" sz="2400" b="1" dirty="0">
                <a:latin typeface="Times New Roman" panose="02020603050405020304" pitchFamily="18" charset="0"/>
                <a:ea typeface="楷体_GB2312" pitchFamily="49" charset="-122"/>
              </a:rPr>
              <a:t>称文法</a:t>
            </a:r>
            <a:r>
              <a:rPr lang="en-US" altLang="zh-CN" sz="2400" b="1" dirty="0">
                <a:latin typeface="Times New Roman" panose="02020603050405020304" pitchFamily="18" charset="0"/>
                <a:ea typeface="楷体_GB2312" pitchFamily="49" charset="-122"/>
              </a:rPr>
              <a:t>G</a:t>
            </a:r>
            <a:r>
              <a:rPr lang="zh-CN" altLang="en-US" sz="2400" b="1" dirty="0">
                <a:latin typeface="Times New Roman" panose="02020603050405020304" pitchFamily="18" charset="0"/>
                <a:ea typeface="楷体_GB2312" pitchFamily="49" charset="-122"/>
              </a:rPr>
              <a:t>为</a:t>
            </a:r>
            <a:r>
              <a:rPr lang="zh-CN" altLang="en-US" sz="2400" b="1" dirty="0">
                <a:solidFill>
                  <a:srgbClr val="FFC000"/>
                </a:solidFill>
                <a:latin typeface="Times New Roman" panose="02020603050405020304" pitchFamily="18" charset="0"/>
                <a:ea typeface="楷体_GB2312" pitchFamily="49" charset="-122"/>
              </a:rPr>
              <a:t>左线性文法。</a:t>
            </a:r>
          </a:p>
          <a:p>
            <a:pPr algn="just">
              <a:lnSpc>
                <a:spcPct val="117000"/>
              </a:lnSpc>
              <a:buNone/>
            </a:pPr>
            <a:r>
              <a:rPr lang="en-US" altLang="zh-CN" sz="2400" dirty="0"/>
              <a:t>3</a:t>
            </a:r>
            <a:r>
              <a:rPr lang="zh-CN" altLang="zh-CN" sz="2400" dirty="0"/>
              <a:t>型文法也称为正规文法或正则文法（</a:t>
            </a:r>
            <a:r>
              <a:rPr lang="en-US" altLang="zh-CN" sz="2400" dirty="0"/>
              <a:t>regular grammar, RG</a:t>
            </a:r>
            <a:r>
              <a:rPr lang="zh-CN" altLang="zh-CN" sz="2400" dirty="0" smtClean="0"/>
              <a:t>），</a:t>
            </a:r>
            <a:endParaRPr lang="en-US" altLang="zh-CN" sz="2400" dirty="0" smtClean="0"/>
          </a:p>
        </p:txBody>
      </p:sp>
      <p:sp>
        <p:nvSpPr>
          <p:cNvPr id="2" name="矩形 1"/>
          <p:cNvSpPr/>
          <p:nvPr/>
        </p:nvSpPr>
        <p:spPr>
          <a:xfrm>
            <a:off x="1624445" y="5445073"/>
            <a:ext cx="8485909" cy="550215"/>
          </a:xfrm>
          <a:prstGeom prst="rect">
            <a:avLst/>
          </a:prstGeom>
        </p:spPr>
        <p:txBody>
          <a:bodyPr wrap="square">
            <a:spAutoFit/>
          </a:bodyPr>
          <a:lstStyle/>
          <a:p>
            <a:pPr algn="just">
              <a:lnSpc>
                <a:spcPct val="117000"/>
              </a:lnSpc>
              <a:buNone/>
            </a:pPr>
            <a:r>
              <a:rPr lang="zh-CN" altLang="en-US" sz="2800" b="1" dirty="0">
                <a:latin typeface="Times New Roman" panose="02020603050405020304" pitchFamily="18" charset="0"/>
                <a:ea typeface="楷体_GB2312" pitchFamily="49" charset="-122"/>
              </a:rPr>
              <a:t>由</a:t>
            </a:r>
            <a:r>
              <a:rPr lang="en-US" altLang="zh-CN" sz="2800" b="1" dirty="0">
                <a:latin typeface="Times New Roman" panose="02020603050405020304" pitchFamily="18" charset="0"/>
                <a:ea typeface="楷体_GB2312" pitchFamily="49" charset="-122"/>
              </a:rPr>
              <a:t>3</a:t>
            </a:r>
            <a:r>
              <a:rPr lang="zh-CN" altLang="en-US" sz="2800" b="1" dirty="0">
                <a:latin typeface="Times New Roman" panose="02020603050405020304" pitchFamily="18" charset="0"/>
                <a:ea typeface="楷体_GB2312" pitchFamily="49" charset="-122"/>
              </a:rPr>
              <a:t>型文法所产生的语言称</a:t>
            </a:r>
            <a:r>
              <a:rPr lang="en-US" altLang="zh-CN" sz="2800" b="1" dirty="0">
                <a:latin typeface="Times New Roman" panose="02020603050405020304" pitchFamily="18" charset="0"/>
                <a:ea typeface="楷体_GB2312" pitchFamily="49" charset="-122"/>
              </a:rPr>
              <a:t>3</a:t>
            </a:r>
            <a:r>
              <a:rPr lang="zh-CN" altLang="en-US" sz="2800" b="1" dirty="0">
                <a:latin typeface="Times New Roman" panose="02020603050405020304" pitchFamily="18" charset="0"/>
                <a:ea typeface="楷体_GB2312" pitchFamily="49" charset="-122"/>
              </a:rPr>
              <a:t>型语言，简记为</a:t>
            </a:r>
            <a:r>
              <a:rPr lang="en-US" altLang="zh-CN" sz="2800" b="1" dirty="0">
                <a:latin typeface="Times New Roman" panose="02020603050405020304" pitchFamily="18" charset="0"/>
                <a:ea typeface="楷体_GB2312" pitchFamily="49" charset="-122"/>
              </a:rPr>
              <a:t>RL </a:t>
            </a:r>
            <a:r>
              <a:rPr lang="zh-CN" altLang="en-US" sz="2800" b="1" dirty="0">
                <a:latin typeface="Times New Roman" panose="02020603050405020304" pitchFamily="18" charset="0"/>
                <a:ea typeface="楷体_GB2312" pitchFamily="49" charset="-122"/>
              </a:rPr>
              <a:t>或</a:t>
            </a:r>
            <a:r>
              <a:rPr lang="en-US" altLang="zh-CN" sz="2800" b="1" dirty="0">
                <a:latin typeface="Times New Roman" panose="02020603050405020304" pitchFamily="18" charset="0"/>
                <a:ea typeface="楷体_GB2312" pitchFamily="49" charset="-122"/>
              </a:rPr>
              <a:t>L</a:t>
            </a:r>
            <a:r>
              <a:rPr lang="en-US" altLang="zh-CN" sz="2800" b="1" baseline="-25000" dirty="0">
                <a:latin typeface="Times New Roman" panose="02020603050405020304" pitchFamily="18" charset="0"/>
                <a:ea typeface="楷体_GB2312" pitchFamily="49" charset="-122"/>
              </a:rPr>
              <a:t>3</a:t>
            </a:r>
            <a:r>
              <a:rPr lang="zh-CN" altLang="en-US" sz="2800" b="1" baseline="-25000" dirty="0" smtClean="0">
                <a:latin typeface="Times New Roman" panose="02020603050405020304" pitchFamily="18" charset="0"/>
                <a:ea typeface="楷体_GB2312" pitchFamily="49" charset="-122"/>
              </a:rPr>
              <a:t>。</a:t>
            </a:r>
            <a:endParaRPr lang="zh-CN" altLang="en-US" sz="2800" b="1" baseline="-25000" dirty="0">
              <a:latin typeface="Times New Roman" panose="02020603050405020304" pitchFamily="18" charset="0"/>
              <a:ea typeface="楷体_GB2312" pitchFamily="49" charset="-122"/>
            </a:endParaRPr>
          </a:p>
        </p:txBody>
      </p:sp>
    </p:spTree>
    <p:extLst>
      <p:ext uri="{BB962C8B-B14F-4D97-AF65-F5344CB8AC3E}">
        <p14:creationId xmlns:p14="http://schemas.microsoft.com/office/powerpoint/2010/main" val="3256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D6B7CECB-5350-4EA2-AFD4-0E245595BE3F}" type="datetime1">
              <a:rPr lang="zh-CN" altLang="en-US"/>
              <a:t>2021/3/11</a:t>
            </a:fld>
            <a:endParaRPr lang="zh-CN" altLang="en-US"/>
          </a:p>
        </p:txBody>
      </p:sp>
      <p:sp>
        <p:nvSpPr>
          <p:cNvPr id="16998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18587BF2-34DA-4A7B-A3CB-BD53ACEA8C54}" type="slidenum">
              <a:rPr lang="zh-CN" altLang="en-US" sz="1000">
                <a:solidFill>
                  <a:srgbClr val="9B9A98"/>
                </a:solidFill>
              </a:rPr>
              <a:t>46</a:t>
            </a:fld>
            <a:endParaRPr lang="zh-CN" altLang="en-US" sz="1000">
              <a:solidFill>
                <a:srgbClr val="9B9A98"/>
              </a:solidFill>
            </a:endParaRPr>
          </a:p>
        </p:txBody>
      </p:sp>
      <p:sp>
        <p:nvSpPr>
          <p:cNvPr id="475139" name="Text Box 3"/>
          <p:cNvSpPr txBox="1">
            <a:spLocks noChangeArrowheads="1"/>
          </p:cNvSpPr>
          <p:nvPr/>
        </p:nvSpPr>
        <p:spPr bwMode="auto">
          <a:xfrm>
            <a:off x="1943101" y="1592264"/>
            <a:ext cx="8448675" cy="559897"/>
          </a:xfrm>
          <a:prstGeom prst="rect">
            <a:avLst/>
          </a:prstGeom>
          <a:noFill/>
          <a:ln w="9525">
            <a:noFill/>
            <a:miter lim="800000"/>
          </a:ln>
          <a:effectLst/>
        </p:spPr>
        <p:txBody>
          <a:bodyPr>
            <a:spAutoFit/>
          </a:bodyPr>
          <a:lstStyle/>
          <a:p>
            <a:pPr algn="just" eaLnBrk="1" hangingPunct="1">
              <a:lnSpc>
                <a:spcPct val="120000"/>
              </a:lnSpc>
              <a:defRPr/>
            </a:pPr>
            <a:r>
              <a:rPr kumimoji="1" lang="en-US" altLang="zh-CN" sz="2800" b="1" dirty="0">
                <a:solidFill>
                  <a:srgbClr val="FFC000"/>
                </a:solidFill>
                <a:latin typeface="Times New Roman" panose="02020603050405020304" pitchFamily="18" charset="0"/>
                <a:ea typeface="楷体_GB2312" pitchFamily="49" charset="-122"/>
              </a:rPr>
              <a:t>4</a:t>
            </a:r>
            <a:r>
              <a:rPr kumimoji="1" lang="zh-CN" altLang="en-US" sz="2800" b="1" dirty="0">
                <a:solidFill>
                  <a:srgbClr val="FFC000"/>
                </a:solidFill>
                <a:latin typeface="Times New Roman" panose="02020603050405020304" pitchFamily="18" charset="0"/>
                <a:ea typeface="楷体_GB2312" pitchFamily="49" charset="-122"/>
              </a:rPr>
              <a:t>、</a:t>
            </a:r>
            <a:r>
              <a:rPr kumimoji="1" lang="en-US" altLang="zh-CN" sz="2800" b="1" dirty="0">
                <a:solidFill>
                  <a:srgbClr val="FFC000"/>
                </a:solidFill>
                <a:latin typeface="Times New Roman" panose="02020603050405020304" pitchFamily="18" charset="0"/>
                <a:ea typeface="楷体_GB2312" pitchFamily="49" charset="-122"/>
              </a:rPr>
              <a:t>3</a:t>
            </a:r>
            <a:r>
              <a:rPr kumimoji="1" lang="zh-CN" altLang="en-US" sz="2800" b="1" dirty="0">
                <a:solidFill>
                  <a:srgbClr val="FFC000"/>
                </a:solidFill>
                <a:latin typeface="Times New Roman" panose="02020603050405020304" pitchFamily="18" charset="0"/>
                <a:ea typeface="楷体_GB2312" pitchFamily="49" charset="-122"/>
              </a:rPr>
              <a:t>型文法</a:t>
            </a:r>
            <a:endParaRPr kumimoji="1" lang="zh-CN" altLang="en-US" sz="2400" b="1" dirty="0">
              <a:solidFill>
                <a:srgbClr val="FFC000"/>
              </a:solidFill>
              <a:latin typeface="Times New Roman" panose="02020603050405020304" pitchFamily="18" charset="0"/>
              <a:ea typeface="楷体_GB2312" pitchFamily="49" charset="-122"/>
            </a:endParaRPr>
          </a:p>
        </p:txBody>
      </p:sp>
      <p:sp>
        <p:nvSpPr>
          <p:cNvPr id="475141" name="Text Box 5"/>
          <p:cNvSpPr txBox="1">
            <a:spLocks noChangeArrowheads="1"/>
          </p:cNvSpPr>
          <p:nvPr/>
        </p:nvSpPr>
        <p:spPr bwMode="auto">
          <a:xfrm>
            <a:off x="1908176" y="2151064"/>
            <a:ext cx="8366125" cy="1712520"/>
          </a:xfrm>
          <a:prstGeom prst="rect">
            <a:avLst/>
          </a:prstGeom>
          <a:noFill/>
          <a:ln w="9525">
            <a:noFill/>
            <a:miter lim="800000"/>
          </a:ln>
          <a:effectLst/>
        </p:spPr>
        <p:txBody>
          <a:bodyPr>
            <a:spAutoFit/>
          </a:bodyPr>
          <a:lstStyle/>
          <a:p>
            <a:pPr algn="just">
              <a:lnSpc>
                <a:spcPct val="130000"/>
              </a:lnSpc>
              <a:defRPr/>
            </a:pPr>
            <a:r>
              <a:rPr kumimoji="1" lang="zh-CN" altLang="en-US" sz="2800" b="1" dirty="0" smtClean="0">
                <a:latin typeface="Times New Roman" panose="02020603050405020304" pitchFamily="18" charset="0"/>
                <a:ea typeface="楷体_GB2312" pitchFamily="49" charset="-122"/>
              </a:rPr>
              <a:t>例  文法</a:t>
            </a:r>
            <a:r>
              <a:rPr kumimoji="1" lang="en-US" altLang="zh-CN" sz="2800" b="1" dirty="0">
                <a:latin typeface="Times New Roman" panose="02020603050405020304" pitchFamily="18" charset="0"/>
                <a:ea typeface="楷体_GB2312" pitchFamily="49" charset="-122"/>
              </a:rPr>
              <a:t>G = (VN,VT,P,S)</a:t>
            </a:r>
            <a:r>
              <a:rPr kumimoji="1" lang="zh-CN" altLang="en-US" sz="2800" b="1" dirty="0">
                <a:latin typeface="Times New Roman" panose="02020603050405020304" pitchFamily="18" charset="0"/>
                <a:ea typeface="楷体_GB2312" pitchFamily="49" charset="-122"/>
              </a:rPr>
              <a:t>，其中</a:t>
            </a:r>
          </a:p>
          <a:p>
            <a:pPr algn="just">
              <a:lnSpc>
                <a:spcPct val="130000"/>
              </a:lnSpc>
              <a:defRPr/>
            </a:pPr>
            <a:r>
              <a:rPr kumimoji="1" lang="zh-CN" altLang="en-US" sz="2800" b="1" dirty="0">
                <a:latin typeface="Times New Roman" panose="02020603050405020304" pitchFamily="18" charset="0"/>
                <a:ea typeface="楷体_GB2312" pitchFamily="49" charset="-122"/>
              </a:rPr>
              <a:t>   		</a:t>
            </a:r>
            <a:r>
              <a:rPr kumimoji="1" lang="en-US" altLang="zh-CN" sz="2800" b="1" dirty="0">
                <a:latin typeface="Times New Roman" panose="02020603050405020304" pitchFamily="18" charset="0"/>
                <a:ea typeface="楷体_GB2312" pitchFamily="49" charset="-122"/>
              </a:rPr>
              <a:t>VN = {S}  VT = {d}  </a:t>
            </a:r>
          </a:p>
          <a:p>
            <a:pPr algn="just">
              <a:lnSpc>
                <a:spcPct val="130000"/>
              </a:lnSpc>
              <a:defRPr/>
            </a:pPr>
            <a:r>
              <a:rPr kumimoji="1" lang="en-US" altLang="zh-CN" sz="2800" b="1" dirty="0" smtClean="0">
                <a:latin typeface="Times New Roman" panose="02020603050405020304" pitchFamily="18" charset="0"/>
                <a:ea typeface="楷体_GB2312" pitchFamily="49" charset="-122"/>
              </a:rPr>
              <a:t>    P</a:t>
            </a:r>
            <a:r>
              <a:rPr kumimoji="1" lang="en-US" altLang="zh-CN" sz="2800" b="1" dirty="0">
                <a:latin typeface="Times New Roman" panose="02020603050405020304" pitchFamily="18" charset="0"/>
                <a:ea typeface="楷体_GB2312" pitchFamily="49" charset="-122"/>
              </a:rPr>
              <a:t>:	S∷=d     S∷=</a:t>
            </a:r>
            <a:r>
              <a:rPr kumimoji="1" lang="en-US" altLang="zh-CN" sz="2800" b="1" dirty="0" err="1">
                <a:latin typeface="Times New Roman" panose="02020603050405020304" pitchFamily="18" charset="0"/>
                <a:ea typeface="楷体_GB2312" pitchFamily="49" charset="-122"/>
              </a:rPr>
              <a:t>Sd</a:t>
            </a:r>
            <a:r>
              <a:rPr kumimoji="1" lang="en-US" altLang="zh-CN" sz="2800" b="1" dirty="0">
                <a:latin typeface="Times New Roman" panose="02020603050405020304" pitchFamily="18" charset="0"/>
                <a:ea typeface="楷体_GB2312" pitchFamily="49" charset="-122"/>
              </a:rPr>
              <a:t> </a:t>
            </a:r>
            <a:endParaRPr kumimoji="1" lang="zh-CN" altLang="en-US" sz="2800" b="1" dirty="0">
              <a:latin typeface="Times New Roman" panose="02020603050405020304" pitchFamily="18" charset="0"/>
              <a:ea typeface="楷体_GB2312" pitchFamily="49" charset="-122"/>
            </a:endParaRPr>
          </a:p>
        </p:txBody>
      </p:sp>
      <p:sp>
        <p:nvSpPr>
          <p:cNvPr id="2" name="矩形 1"/>
          <p:cNvSpPr/>
          <p:nvPr/>
        </p:nvSpPr>
        <p:spPr>
          <a:xfrm>
            <a:off x="6532541" y="3370090"/>
            <a:ext cx="3373713" cy="584775"/>
          </a:xfrm>
          <a:prstGeom prst="rect">
            <a:avLst/>
          </a:prstGeom>
        </p:spPr>
        <p:txBody>
          <a:bodyPr wrap="square">
            <a:spAutoFit/>
          </a:bodyPr>
          <a:lstStyle/>
          <a:p>
            <a:r>
              <a:rPr kumimoji="1" lang="en-US" altLang="zh-CN" sz="2400" b="1" dirty="0" smtClean="0">
                <a:latin typeface="Times New Roman" panose="02020603050405020304" pitchFamily="18" charset="0"/>
                <a:ea typeface="楷体_GB2312" pitchFamily="49" charset="-122"/>
              </a:rPr>
              <a:t> </a:t>
            </a:r>
            <a:r>
              <a:rPr kumimoji="1" lang="zh-CN" altLang="en-US" sz="3200" b="1" dirty="0" smtClean="0">
                <a:solidFill>
                  <a:srgbClr val="FFC000"/>
                </a:solidFill>
                <a:latin typeface="Times New Roman" panose="02020603050405020304" pitchFamily="18" charset="0"/>
                <a:ea typeface="楷体_GB2312" pitchFamily="49" charset="-122"/>
              </a:rPr>
              <a:t>左线性文法</a:t>
            </a:r>
            <a:endParaRPr lang="zh-CN" altLang="en-US" sz="3200" dirty="0">
              <a:solidFill>
                <a:srgbClr val="FFC000"/>
              </a:solidFill>
            </a:endParaRPr>
          </a:p>
        </p:txBody>
      </p:sp>
      <p:sp>
        <p:nvSpPr>
          <p:cNvPr id="8" name="矩形 7"/>
          <p:cNvSpPr/>
          <p:nvPr/>
        </p:nvSpPr>
        <p:spPr>
          <a:xfrm>
            <a:off x="2209800" y="4902813"/>
            <a:ext cx="3373713" cy="584775"/>
          </a:xfrm>
          <a:prstGeom prst="rect">
            <a:avLst/>
          </a:prstGeom>
        </p:spPr>
        <p:txBody>
          <a:bodyPr wrap="square">
            <a:spAutoFit/>
          </a:bodyPr>
          <a:lstStyle/>
          <a:p>
            <a:r>
              <a:rPr kumimoji="1" lang="en-US" altLang="zh-CN" sz="2400" b="1" dirty="0" smtClean="0">
                <a:latin typeface="Times New Roman" panose="02020603050405020304" pitchFamily="18" charset="0"/>
                <a:ea typeface="楷体_GB2312" pitchFamily="49" charset="-122"/>
              </a:rPr>
              <a:t> </a:t>
            </a:r>
            <a:r>
              <a:rPr kumimoji="1" lang="en-US" altLang="zh-CN" sz="3200" b="1" dirty="0" smtClean="0">
                <a:solidFill>
                  <a:srgbClr val="FFC000"/>
                </a:solidFill>
                <a:latin typeface="Times New Roman" panose="02020603050405020304" pitchFamily="18" charset="0"/>
                <a:ea typeface="楷体_GB2312" pitchFamily="49" charset="-122"/>
              </a:rPr>
              <a:t>S∷=0A|B1</a:t>
            </a:r>
            <a:endParaRPr lang="zh-CN" altLang="en-US" sz="3200" dirty="0">
              <a:solidFill>
                <a:srgbClr val="FFC000"/>
              </a:solidFill>
            </a:endParaRPr>
          </a:p>
        </p:txBody>
      </p:sp>
      <p:sp>
        <p:nvSpPr>
          <p:cNvPr id="9" name="Text Box 5"/>
          <p:cNvSpPr txBox="1">
            <a:spLocks noChangeArrowheads="1"/>
          </p:cNvSpPr>
          <p:nvPr/>
        </p:nvSpPr>
        <p:spPr bwMode="auto">
          <a:xfrm>
            <a:off x="1790701" y="3776165"/>
            <a:ext cx="8366125" cy="652486"/>
          </a:xfrm>
          <a:prstGeom prst="rect">
            <a:avLst/>
          </a:prstGeom>
          <a:noFill/>
          <a:ln w="9525">
            <a:noFill/>
            <a:miter lim="800000"/>
          </a:ln>
          <a:effectLst/>
        </p:spPr>
        <p:txBody>
          <a:bodyPr>
            <a:spAutoFit/>
          </a:bodyPr>
          <a:lstStyle/>
          <a:p>
            <a:pPr algn="just">
              <a:lnSpc>
                <a:spcPct val="130000"/>
              </a:lnSpc>
              <a:defRPr/>
            </a:pPr>
            <a:r>
              <a:rPr kumimoji="1" lang="zh-CN" altLang="en-US" sz="2800" b="1" dirty="0" smtClean="0">
                <a:latin typeface="Times New Roman" panose="02020603050405020304" pitchFamily="18" charset="0"/>
                <a:ea typeface="楷体_GB2312" pitchFamily="49" charset="-122"/>
              </a:rPr>
              <a:t>例   </a:t>
            </a:r>
            <a:r>
              <a:rPr kumimoji="1" lang="en-US" altLang="zh-CN" sz="2800" b="1" dirty="0" smtClean="0">
                <a:latin typeface="Times New Roman" panose="02020603050405020304" pitchFamily="18" charset="0"/>
                <a:ea typeface="楷体_GB2312" pitchFamily="49" charset="-122"/>
              </a:rPr>
              <a:t>P</a:t>
            </a:r>
            <a:r>
              <a:rPr kumimoji="1" lang="en-US" altLang="zh-CN" sz="2800" b="1" dirty="0">
                <a:latin typeface="Times New Roman" panose="02020603050405020304" pitchFamily="18" charset="0"/>
                <a:ea typeface="楷体_GB2312" pitchFamily="49" charset="-122"/>
              </a:rPr>
              <a:t>:	S∷=d     S∷</a:t>
            </a:r>
            <a:r>
              <a:rPr kumimoji="1" lang="en-US" altLang="zh-CN" sz="2800" b="1" dirty="0" smtClean="0">
                <a:latin typeface="Times New Roman" panose="02020603050405020304" pitchFamily="18" charset="0"/>
                <a:ea typeface="楷体_GB2312" pitchFamily="49" charset="-122"/>
              </a:rPr>
              <a:t>=</a:t>
            </a:r>
            <a:r>
              <a:rPr kumimoji="1" lang="en-US" altLang="zh-CN" sz="2800" b="1" dirty="0" err="1" smtClean="0">
                <a:latin typeface="Times New Roman" panose="02020603050405020304" pitchFamily="18" charset="0"/>
                <a:ea typeface="楷体_GB2312" pitchFamily="49" charset="-122"/>
              </a:rPr>
              <a:t>dS</a:t>
            </a:r>
            <a:r>
              <a:rPr kumimoji="1" lang="en-US" altLang="zh-CN" sz="2800" b="1" dirty="0" smtClean="0">
                <a:latin typeface="Times New Roman" panose="02020603050405020304" pitchFamily="18" charset="0"/>
                <a:ea typeface="楷体_GB2312" pitchFamily="49" charset="-122"/>
              </a:rPr>
              <a:t> </a:t>
            </a:r>
            <a:endParaRPr kumimoji="1" lang="zh-CN" altLang="en-US" sz="2800" b="1" dirty="0">
              <a:latin typeface="Times New Roman" panose="02020603050405020304" pitchFamily="18" charset="0"/>
              <a:ea typeface="楷体_GB2312" pitchFamily="49" charset="-122"/>
            </a:endParaRPr>
          </a:p>
        </p:txBody>
      </p:sp>
      <p:sp>
        <p:nvSpPr>
          <p:cNvPr id="10" name="矩形 9"/>
          <p:cNvSpPr/>
          <p:nvPr/>
        </p:nvSpPr>
        <p:spPr>
          <a:xfrm>
            <a:off x="6407850" y="4009676"/>
            <a:ext cx="3373713" cy="584775"/>
          </a:xfrm>
          <a:prstGeom prst="rect">
            <a:avLst/>
          </a:prstGeom>
        </p:spPr>
        <p:txBody>
          <a:bodyPr wrap="square">
            <a:spAutoFit/>
          </a:bodyPr>
          <a:lstStyle/>
          <a:p>
            <a:r>
              <a:rPr kumimoji="1" lang="en-US" altLang="zh-CN" sz="3200" b="1" dirty="0" smtClean="0">
                <a:solidFill>
                  <a:srgbClr val="FFC000"/>
                </a:solidFill>
                <a:latin typeface="Times New Roman" panose="02020603050405020304" pitchFamily="18" charset="0"/>
                <a:ea typeface="楷体_GB2312" pitchFamily="49" charset="-122"/>
              </a:rPr>
              <a:t> </a:t>
            </a:r>
            <a:r>
              <a:rPr kumimoji="1" lang="zh-CN" altLang="en-US" sz="3200" b="1" dirty="0" smtClean="0">
                <a:solidFill>
                  <a:srgbClr val="FFC000"/>
                </a:solidFill>
                <a:latin typeface="Times New Roman" panose="02020603050405020304" pitchFamily="18" charset="0"/>
                <a:ea typeface="楷体_GB2312" pitchFamily="49" charset="-122"/>
              </a:rPr>
              <a:t>右线性文法</a:t>
            </a:r>
            <a:endParaRPr lang="zh-CN" altLang="en-US" sz="3200" dirty="0">
              <a:solidFill>
                <a:srgbClr val="FFC000"/>
              </a:solidFill>
            </a:endParaRPr>
          </a:p>
        </p:txBody>
      </p:sp>
    </p:spTree>
    <p:extLst>
      <p:ext uri="{BB962C8B-B14F-4D97-AF65-F5344CB8AC3E}">
        <p14:creationId xmlns:p14="http://schemas.microsoft.com/office/powerpoint/2010/main" val="634014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75141"/>
                                        </p:tgtEl>
                                        <p:attrNameLst>
                                          <p:attrName>style.visibility</p:attrName>
                                        </p:attrNameLst>
                                      </p:cBhvr>
                                      <p:to>
                                        <p:strVal val="visible"/>
                                      </p:to>
                                    </p:set>
                                    <p:anim calcmode="lin" valueType="num">
                                      <p:cBhvr additive="base">
                                        <p:cTn id="7" dur="500" fill="hold"/>
                                        <p:tgtEl>
                                          <p:spTgt spid="475141"/>
                                        </p:tgtEl>
                                        <p:attrNameLst>
                                          <p:attrName>ppt_x</p:attrName>
                                        </p:attrNameLst>
                                      </p:cBhvr>
                                      <p:tavLst>
                                        <p:tav tm="0">
                                          <p:val>
                                            <p:strVal val="0-#ppt_w/2"/>
                                          </p:val>
                                        </p:tav>
                                        <p:tav tm="100000">
                                          <p:val>
                                            <p:strVal val="#ppt_x"/>
                                          </p:val>
                                        </p:tav>
                                      </p:tavLst>
                                    </p:anim>
                                    <p:anim calcmode="lin" valueType="num">
                                      <p:cBhvr additive="base">
                                        <p:cTn id="8" dur="500" fill="hold"/>
                                        <p:tgtEl>
                                          <p:spTgt spid="475141"/>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0-#ppt_w/2"/>
                                          </p:val>
                                        </p:tav>
                                        <p:tav tm="100000">
                                          <p:val>
                                            <p:strVal val="#ppt_x"/>
                                          </p:val>
                                        </p:tav>
                                      </p:tavLst>
                                    </p:anim>
                                    <p:anim calcmode="lin" valueType="num">
                                      <p:cBhvr additive="base">
                                        <p:cTn id="18"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5141" grpId="0" autoUpdateAnimBg="0"/>
      <p:bldP spid="2" grpId="0"/>
      <p:bldP spid="8" grpId="0"/>
      <p:bldP spid="9" grpId="0" autoUpdateAnimBg="0"/>
      <p:bldP spid="10"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47</a:t>
            </a:fld>
            <a:endParaRPr lang="zh-CN" altLang="en-US">
              <a:solidFill>
                <a:prstClr val="black">
                  <a:tint val="75000"/>
                </a:prstClr>
              </a:solidFill>
            </a:endParaRPr>
          </a:p>
        </p:txBody>
      </p:sp>
      <p:sp>
        <p:nvSpPr>
          <p:cNvPr id="5" name="菱形 4"/>
          <p:cNvSpPr/>
          <p:nvPr/>
        </p:nvSpPr>
        <p:spPr>
          <a:xfrm>
            <a:off x="833003" y="193963"/>
            <a:ext cx="2961409" cy="1849582"/>
          </a:xfrm>
          <a:prstGeom prst="diamond">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defRPr/>
            </a:pPr>
            <a:r>
              <a:rPr lang="zh-CN" altLang="en-US" dirty="0">
                <a:solidFill>
                  <a:schemeClr val="tx1"/>
                </a:solidFill>
              </a:rPr>
              <a:t>观察文法所有产生左部是否只有</a:t>
            </a:r>
            <a:r>
              <a:rPr lang="en-US" altLang="zh-CN" dirty="0">
                <a:solidFill>
                  <a:schemeClr val="tx1"/>
                </a:solidFill>
              </a:rPr>
              <a:t>1</a:t>
            </a:r>
            <a:r>
              <a:rPr lang="zh-CN" altLang="en-US" dirty="0">
                <a:solidFill>
                  <a:schemeClr val="tx1"/>
                </a:solidFill>
              </a:rPr>
              <a:t>个非终结符</a:t>
            </a:r>
            <a:r>
              <a:rPr lang="zh-CN" altLang="en-US" dirty="0" smtClean="0">
                <a:solidFill>
                  <a:schemeClr val="tx1"/>
                </a:solidFill>
              </a:rPr>
              <a:t>号</a:t>
            </a:r>
            <a:endParaRPr lang="zh-CN" altLang="zh-CN" dirty="0">
              <a:solidFill>
                <a:schemeClr val="tx1"/>
              </a:solidFill>
            </a:endParaRPr>
          </a:p>
        </p:txBody>
      </p:sp>
      <p:cxnSp>
        <p:nvCxnSpPr>
          <p:cNvPr id="7" name="直接箭头连接符 6"/>
          <p:cNvCxnSpPr/>
          <p:nvPr/>
        </p:nvCxnSpPr>
        <p:spPr>
          <a:xfrm flipV="1">
            <a:off x="3743538" y="3836794"/>
            <a:ext cx="914401" cy="2078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菱形 7"/>
          <p:cNvSpPr/>
          <p:nvPr/>
        </p:nvSpPr>
        <p:spPr>
          <a:xfrm>
            <a:off x="4641273" y="183572"/>
            <a:ext cx="2961409" cy="1849582"/>
          </a:xfrm>
          <a:prstGeom prst="diamond">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defRPr/>
            </a:pPr>
            <a:r>
              <a:rPr lang="zh-CN" altLang="en-US" dirty="0">
                <a:solidFill>
                  <a:schemeClr val="tx1"/>
                </a:solidFill>
              </a:rPr>
              <a:t>查看文法所有产生式是否满足正规文法的要求</a:t>
            </a:r>
            <a:endParaRPr lang="zh-CN" altLang="zh-CN" dirty="0">
              <a:solidFill>
                <a:schemeClr val="tx1"/>
              </a:solidFill>
            </a:endParaRPr>
          </a:p>
        </p:txBody>
      </p:sp>
      <p:cxnSp>
        <p:nvCxnSpPr>
          <p:cNvPr id="9" name="直接箭头连接符 8"/>
          <p:cNvCxnSpPr/>
          <p:nvPr/>
        </p:nvCxnSpPr>
        <p:spPr>
          <a:xfrm flipV="1">
            <a:off x="7602682" y="1087581"/>
            <a:ext cx="914401" cy="2078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7732564" y="610693"/>
            <a:ext cx="621724" cy="369332"/>
          </a:xfrm>
          <a:prstGeom prst="rect">
            <a:avLst/>
          </a:prstGeom>
          <a:noFill/>
        </p:spPr>
        <p:txBody>
          <a:bodyPr wrap="square" rtlCol="0">
            <a:spAutoFit/>
          </a:bodyPr>
          <a:lstStyle/>
          <a:p>
            <a:r>
              <a:rPr lang="zh-CN" altLang="en-US" dirty="0" smtClean="0"/>
              <a:t>是</a:t>
            </a:r>
            <a:endParaRPr lang="zh-CN" altLang="en-US" dirty="0"/>
          </a:p>
        </p:txBody>
      </p:sp>
      <p:sp>
        <p:nvSpPr>
          <p:cNvPr id="12" name="文本框 11"/>
          <p:cNvSpPr txBox="1"/>
          <p:nvPr/>
        </p:nvSpPr>
        <p:spPr>
          <a:xfrm>
            <a:off x="8517083" y="934088"/>
            <a:ext cx="1201024" cy="369332"/>
          </a:xfrm>
          <a:prstGeom prst="rect">
            <a:avLst/>
          </a:prstGeom>
          <a:noFill/>
          <a:ln w="19050">
            <a:solidFill>
              <a:schemeClr val="tx1"/>
            </a:solidFill>
          </a:ln>
        </p:spPr>
        <p:txBody>
          <a:bodyPr wrap="square" rtlCol="0">
            <a:spAutoFit/>
          </a:bodyPr>
          <a:lstStyle/>
          <a:p>
            <a:r>
              <a:rPr lang="en-US" altLang="zh-CN" dirty="0" smtClean="0"/>
              <a:t>3</a:t>
            </a:r>
            <a:r>
              <a:rPr lang="zh-CN" altLang="en-US" dirty="0" smtClean="0"/>
              <a:t>型文法</a:t>
            </a:r>
            <a:endParaRPr lang="zh-CN" altLang="en-US" dirty="0"/>
          </a:p>
        </p:txBody>
      </p:sp>
      <p:cxnSp>
        <p:nvCxnSpPr>
          <p:cNvPr id="13" name="直接箭头连接符 12"/>
          <p:cNvCxnSpPr/>
          <p:nvPr/>
        </p:nvCxnSpPr>
        <p:spPr>
          <a:xfrm>
            <a:off x="6121981" y="2033154"/>
            <a:ext cx="10395" cy="68397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427136" y="2158209"/>
            <a:ext cx="621724" cy="369332"/>
          </a:xfrm>
          <a:prstGeom prst="rect">
            <a:avLst/>
          </a:prstGeom>
          <a:noFill/>
        </p:spPr>
        <p:txBody>
          <a:bodyPr wrap="square" rtlCol="0">
            <a:spAutoFit/>
          </a:bodyPr>
          <a:lstStyle/>
          <a:p>
            <a:r>
              <a:rPr lang="zh-CN" altLang="en-US" dirty="0"/>
              <a:t>否</a:t>
            </a:r>
          </a:p>
        </p:txBody>
      </p:sp>
      <p:sp>
        <p:nvSpPr>
          <p:cNvPr id="16" name="文本框 15"/>
          <p:cNvSpPr txBox="1"/>
          <p:nvPr/>
        </p:nvSpPr>
        <p:spPr>
          <a:xfrm>
            <a:off x="5531864" y="2717128"/>
            <a:ext cx="1201024" cy="369332"/>
          </a:xfrm>
          <a:prstGeom prst="rect">
            <a:avLst/>
          </a:prstGeom>
          <a:noFill/>
          <a:ln w="19050">
            <a:solidFill>
              <a:schemeClr val="tx1"/>
            </a:solidFill>
          </a:ln>
        </p:spPr>
        <p:txBody>
          <a:bodyPr wrap="square" rtlCol="0">
            <a:spAutoFit/>
          </a:bodyPr>
          <a:lstStyle/>
          <a:p>
            <a:r>
              <a:rPr lang="en-US" altLang="zh-CN" dirty="0" smtClean="0"/>
              <a:t>2</a:t>
            </a:r>
            <a:r>
              <a:rPr lang="zh-CN" altLang="en-US" dirty="0" smtClean="0"/>
              <a:t>型文法</a:t>
            </a:r>
            <a:endParaRPr lang="zh-CN" altLang="en-US" dirty="0"/>
          </a:p>
        </p:txBody>
      </p:sp>
      <p:cxnSp>
        <p:nvCxnSpPr>
          <p:cNvPr id="17" name="直接箭头连接符 16"/>
          <p:cNvCxnSpPr/>
          <p:nvPr/>
        </p:nvCxnSpPr>
        <p:spPr>
          <a:xfrm>
            <a:off x="2303312" y="2043545"/>
            <a:ext cx="10395" cy="68397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6398205" y="2342875"/>
            <a:ext cx="621724" cy="369332"/>
          </a:xfrm>
          <a:prstGeom prst="rect">
            <a:avLst/>
          </a:prstGeom>
          <a:noFill/>
        </p:spPr>
        <p:txBody>
          <a:bodyPr wrap="square" rtlCol="0">
            <a:spAutoFit/>
          </a:bodyPr>
          <a:lstStyle/>
          <a:p>
            <a:r>
              <a:rPr lang="zh-CN" altLang="en-US" dirty="0"/>
              <a:t>否</a:t>
            </a:r>
          </a:p>
        </p:txBody>
      </p:sp>
      <p:sp>
        <p:nvSpPr>
          <p:cNvPr id="19" name="菱形 18"/>
          <p:cNvSpPr/>
          <p:nvPr/>
        </p:nvSpPr>
        <p:spPr>
          <a:xfrm>
            <a:off x="675409" y="2727518"/>
            <a:ext cx="3108607" cy="2260117"/>
          </a:xfrm>
          <a:prstGeom prst="diamond">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defRPr/>
            </a:pPr>
            <a:r>
              <a:rPr lang="zh-CN" altLang="en-US" dirty="0">
                <a:solidFill>
                  <a:schemeClr val="tx1"/>
                </a:solidFill>
              </a:rPr>
              <a:t>查看</a:t>
            </a:r>
            <a:r>
              <a:rPr lang="zh-CN" altLang="en-US" dirty="0" smtClean="0">
                <a:solidFill>
                  <a:schemeClr val="tx1"/>
                </a:solidFill>
              </a:rPr>
              <a:t>文法是否存在某条产生式左部长度大于右部长度</a:t>
            </a:r>
            <a:endParaRPr lang="zh-CN" altLang="zh-CN" dirty="0">
              <a:solidFill>
                <a:schemeClr val="tx1"/>
              </a:solidFill>
            </a:endParaRPr>
          </a:p>
        </p:txBody>
      </p:sp>
      <p:cxnSp>
        <p:nvCxnSpPr>
          <p:cNvPr id="20" name="直接箭头连接符 19"/>
          <p:cNvCxnSpPr/>
          <p:nvPr/>
        </p:nvCxnSpPr>
        <p:spPr>
          <a:xfrm flipV="1">
            <a:off x="3794412" y="1108363"/>
            <a:ext cx="914401" cy="2078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4023009" y="703118"/>
            <a:ext cx="621724" cy="369332"/>
          </a:xfrm>
          <a:prstGeom prst="rect">
            <a:avLst/>
          </a:prstGeom>
          <a:noFill/>
        </p:spPr>
        <p:txBody>
          <a:bodyPr wrap="square" rtlCol="0">
            <a:spAutoFit/>
          </a:bodyPr>
          <a:lstStyle/>
          <a:p>
            <a:r>
              <a:rPr lang="zh-CN" altLang="en-US" dirty="0" smtClean="0"/>
              <a:t>是</a:t>
            </a:r>
            <a:endParaRPr lang="zh-CN" altLang="en-US" dirty="0"/>
          </a:p>
        </p:txBody>
      </p:sp>
      <p:sp>
        <p:nvSpPr>
          <p:cNvPr id="22" name="文本框 21"/>
          <p:cNvSpPr txBox="1"/>
          <p:nvPr/>
        </p:nvSpPr>
        <p:spPr>
          <a:xfrm>
            <a:off x="3940750" y="3325090"/>
            <a:ext cx="621724" cy="369332"/>
          </a:xfrm>
          <a:prstGeom prst="rect">
            <a:avLst/>
          </a:prstGeom>
          <a:noFill/>
        </p:spPr>
        <p:txBody>
          <a:bodyPr wrap="square" rtlCol="0">
            <a:spAutoFit/>
          </a:bodyPr>
          <a:lstStyle/>
          <a:p>
            <a:r>
              <a:rPr lang="zh-CN" altLang="en-US" dirty="0" smtClean="0"/>
              <a:t>是</a:t>
            </a:r>
            <a:endParaRPr lang="zh-CN" altLang="en-US" dirty="0"/>
          </a:p>
        </p:txBody>
      </p:sp>
      <p:sp>
        <p:nvSpPr>
          <p:cNvPr id="23" name="文本框 22"/>
          <p:cNvSpPr txBox="1"/>
          <p:nvPr/>
        </p:nvSpPr>
        <p:spPr>
          <a:xfrm>
            <a:off x="1624006" y="5685633"/>
            <a:ext cx="1201024" cy="369332"/>
          </a:xfrm>
          <a:prstGeom prst="rect">
            <a:avLst/>
          </a:prstGeom>
          <a:noFill/>
          <a:ln w="19050">
            <a:solidFill>
              <a:schemeClr val="tx1"/>
            </a:solidFill>
          </a:ln>
        </p:spPr>
        <p:txBody>
          <a:bodyPr wrap="square" rtlCol="0">
            <a:spAutoFit/>
          </a:bodyPr>
          <a:lstStyle/>
          <a:p>
            <a:r>
              <a:rPr lang="en-US" altLang="zh-CN" dirty="0"/>
              <a:t>1</a:t>
            </a:r>
            <a:r>
              <a:rPr lang="zh-CN" altLang="en-US" dirty="0" smtClean="0"/>
              <a:t>型文法</a:t>
            </a:r>
            <a:endParaRPr lang="zh-CN" altLang="en-US" dirty="0"/>
          </a:p>
        </p:txBody>
      </p:sp>
      <p:cxnSp>
        <p:nvCxnSpPr>
          <p:cNvPr id="24" name="直接箭头连接符 23"/>
          <p:cNvCxnSpPr/>
          <p:nvPr/>
        </p:nvCxnSpPr>
        <p:spPr>
          <a:xfrm>
            <a:off x="2214123" y="4987635"/>
            <a:ext cx="10395" cy="68397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4641273" y="3652128"/>
            <a:ext cx="1201024" cy="369332"/>
          </a:xfrm>
          <a:prstGeom prst="rect">
            <a:avLst/>
          </a:prstGeom>
          <a:noFill/>
          <a:ln w="19050">
            <a:solidFill>
              <a:schemeClr val="tx1"/>
            </a:solidFill>
          </a:ln>
        </p:spPr>
        <p:txBody>
          <a:bodyPr wrap="square" rtlCol="0">
            <a:spAutoFit/>
          </a:bodyPr>
          <a:lstStyle/>
          <a:p>
            <a:r>
              <a:rPr lang="en-US" altLang="zh-CN" dirty="0"/>
              <a:t>0</a:t>
            </a:r>
            <a:r>
              <a:rPr lang="zh-CN" altLang="en-US" dirty="0" smtClean="0"/>
              <a:t>型文法</a:t>
            </a:r>
            <a:endParaRPr lang="zh-CN" altLang="en-US" dirty="0"/>
          </a:p>
        </p:txBody>
      </p:sp>
      <p:sp>
        <p:nvSpPr>
          <p:cNvPr id="26" name="文本框 25"/>
          <p:cNvSpPr txBox="1"/>
          <p:nvPr/>
        </p:nvSpPr>
        <p:spPr>
          <a:xfrm>
            <a:off x="2382543" y="5117327"/>
            <a:ext cx="621724" cy="369332"/>
          </a:xfrm>
          <a:prstGeom prst="rect">
            <a:avLst/>
          </a:prstGeom>
          <a:noFill/>
        </p:spPr>
        <p:txBody>
          <a:bodyPr wrap="square" rtlCol="0">
            <a:spAutoFit/>
          </a:bodyPr>
          <a:lstStyle/>
          <a:p>
            <a:r>
              <a:rPr lang="zh-CN" altLang="en-US" dirty="0"/>
              <a:t>否</a:t>
            </a:r>
          </a:p>
        </p:txBody>
      </p:sp>
    </p:spTree>
    <p:extLst>
      <p:ext uri="{BB962C8B-B14F-4D97-AF65-F5344CB8AC3E}">
        <p14:creationId xmlns:p14="http://schemas.microsoft.com/office/powerpoint/2010/main" val="147409946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84A2BC13-BB76-4C0D-8CCA-2EBE6D5604C6}" type="datetime1">
              <a:rPr lang="zh-CN" altLang="en-US"/>
              <a:t>2021/3/11</a:t>
            </a:fld>
            <a:endParaRPr lang="zh-CN" altLang="en-US"/>
          </a:p>
        </p:txBody>
      </p:sp>
      <p:sp>
        <p:nvSpPr>
          <p:cNvPr id="17203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8EF18CB5-681C-4C1E-BDA6-5AA9FB651EFA}" type="slidenum">
              <a:rPr lang="zh-CN" altLang="en-US" sz="1000">
                <a:solidFill>
                  <a:srgbClr val="9B9A98"/>
                </a:solidFill>
              </a:rPr>
              <a:t>48</a:t>
            </a:fld>
            <a:endParaRPr lang="zh-CN" altLang="en-US" sz="1000">
              <a:solidFill>
                <a:srgbClr val="9B9A98"/>
              </a:solidFill>
            </a:endParaRPr>
          </a:p>
        </p:txBody>
      </p:sp>
      <p:sp>
        <p:nvSpPr>
          <p:cNvPr id="476165" name="Rectangle 5"/>
          <p:cNvSpPr>
            <a:spLocks noChangeArrowheads="1"/>
          </p:cNvSpPr>
          <p:nvPr/>
        </p:nvSpPr>
        <p:spPr bwMode="auto">
          <a:xfrm>
            <a:off x="1700213" y="1719263"/>
            <a:ext cx="8896350" cy="2209800"/>
          </a:xfrm>
          <a:prstGeom prst="rect">
            <a:avLst/>
          </a:prstGeom>
          <a:noFill/>
          <a:ln w="9525">
            <a:noFill/>
            <a:miter lim="800000"/>
          </a:ln>
          <a:effectLst/>
        </p:spPr>
        <p:txBody>
          <a:bodyPr/>
          <a:lstStyle/>
          <a:p>
            <a:pPr marL="419100" indent="-382905" algn="just">
              <a:lnSpc>
                <a:spcPct val="130000"/>
              </a:lnSpc>
              <a:spcBef>
                <a:spcPct val="20000"/>
              </a:spcBef>
              <a:buClr>
                <a:schemeClr val="accent1"/>
              </a:buClr>
              <a:buSzPct val="80000"/>
              <a:defRPr/>
            </a:pPr>
            <a:r>
              <a:rPr lang="zh-CN" altLang="en-US" sz="2800" b="1" dirty="0">
                <a:latin typeface="Times New Roman" panose="02020603050405020304" pitchFamily="18" charset="0"/>
                <a:ea typeface="楷体_GB2312" pitchFamily="49" charset="-122"/>
              </a:rPr>
              <a:t>由于将文法分为</a:t>
            </a:r>
            <a:r>
              <a:rPr lang="en-US" altLang="zh-CN" sz="2800" b="1" dirty="0">
                <a:latin typeface="Times New Roman" panose="02020603050405020304" pitchFamily="18" charset="0"/>
                <a:ea typeface="楷体_GB2312" pitchFamily="49" charset="-122"/>
              </a:rPr>
              <a:t>0</a:t>
            </a:r>
            <a:r>
              <a:rPr lang="zh-CN" altLang="en-US" sz="2800" b="1" dirty="0">
                <a:latin typeface="Times New Roman" panose="02020603050405020304" pitchFamily="18" charset="0"/>
                <a:ea typeface="楷体_GB2312" pitchFamily="49" charset="-122"/>
              </a:rPr>
              <a:t>型、</a:t>
            </a:r>
            <a:r>
              <a:rPr lang="en-US" altLang="zh-CN" sz="2800" b="1" dirty="0">
                <a:latin typeface="Times New Roman" panose="02020603050405020304" pitchFamily="18" charset="0"/>
                <a:ea typeface="楷体_GB2312" pitchFamily="49" charset="-122"/>
              </a:rPr>
              <a:t>1</a:t>
            </a:r>
            <a:r>
              <a:rPr lang="zh-CN" altLang="en-US" sz="2800" b="1" dirty="0">
                <a:latin typeface="Times New Roman" panose="02020603050405020304" pitchFamily="18" charset="0"/>
                <a:ea typeface="楷体_GB2312" pitchFamily="49" charset="-122"/>
              </a:rPr>
              <a:t>型、</a:t>
            </a:r>
            <a:r>
              <a:rPr lang="en-US" altLang="zh-CN" sz="2800" b="1" dirty="0">
                <a:latin typeface="Times New Roman" panose="02020603050405020304" pitchFamily="18" charset="0"/>
                <a:ea typeface="楷体_GB2312" pitchFamily="49" charset="-122"/>
              </a:rPr>
              <a:t>2</a:t>
            </a:r>
            <a:r>
              <a:rPr lang="zh-CN" altLang="en-US" sz="2800" b="1" dirty="0">
                <a:latin typeface="Times New Roman" panose="02020603050405020304" pitchFamily="18" charset="0"/>
                <a:ea typeface="楷体_GB2312" pitchFamily="49" charset="-122"/>
              </a:rPr>
              <a:t>型、</a:t>
            </a:r>
            <a:r>
              <a:rPr lang="en-US" altLang="zh-CN" sz="2800" b="1" dirty="0">
                <a:latin typeface="Times New Roman" panose="02020603050405020304" pitchFamily="18" charset="0"/>
                <a:ea typeface="楷体_GB2312" pitchFamily="49" charset="-122"/>
              </a:rPr>
              <a:t>3</a:t>
            </a:r>
            <a:r>
              <a:rPr lang="zh-CN" altLang="en-US" sz="2800" b="1" dirty="0">
                <a:latin typeface="Times New Roman" panose="02020603050405020304" pitchFamily="18" charset="0"/>
                <a:ea typeface="楷体_GB2312" pitchFamily="49" charset="-122"/>
              </a:rPr>
              <a:t>型四类，是逐渐</a:t>
            </a:r>
          </a:p>
          <a:p>
            <a:pPr marL="419100" indent="-382905" algn="just">
              <a:lnSpc>
                <a:spcPct val="130000"/>
              </a:lnSpc>
              <a:spcBef>
                <a:spcPct val="20000"/>
              </a:spcBef>
              <a:buClr>
                <a:schemeClr val="accent1"/>
              </a:buClr>
              <a:buSzPct val="80000"/>
              <a:defRPr/>
            </a:pPr>
            <a:r>
              <a:rPr lang="zh-CN" altLang="en-US" sz="2800" b="1" dirty="0">
                <a:latin typeface="Times New Roman" panose="02020603050405020304" pitchFamily="18" charset="0"/>
                <a:ea typeface="楷体_GB2312" pitchFamily="49" charset="-122"/>
              </a:rPr>
              <a:t>增加对规则限制条件而得到的。因此，由它们所定义的</a:t>
            </a:r>
          </a:p>
          <a:p>
            <a:pPr marL="419100" indent="-382905" algn="just">
              <a:lnSpc>
                <a:spcPct val="130000"/>
              </a:lnSpc>
              <a:spcBef>
                <a:spcPct val="20000"/>
              </a:spcBef>
              <a:buClr>
                <a:schemeClr val="accent1"/>
              </a:buClr>
              <a:buSzPct val="80000"/>
              <a:defRPr/>
            </a:pPr>
            <a:r>
              <a:rPr lang="zh-CN" altLang="en-US" sz="2800" b="1" dirty="0">
                <a:latin typeface="Times New Roman" panose="02020603050405020304" pitchFamily="18" charset="0"/>
                <a:ea typeface="楷体_GB2312" pitchFamily="49" charset="-122"/>
              </a:rPr>
              <a:t>语言是依次缩小，如果分别用</a:t>
            </a:r>
            <a:r>
              <a:rPr lang="en-US" altLang="zh-CN" sz="2800" b="1" dirty="0">
                <a:latin typeface="Times New Roman" panose="02020603050405020304" pitchFamily="18" charset="0"/>
                <a:ea typeface="楷体_GB2312" pitchFamily="49" charset="-122"/>
              </a:rPr>
              <a:t>L</a:t>
            </a:r>
            <a:r>
              <a:rPr lang="en-US" altLang="zh-CN" sz="2800" b="1" baseline="-25000" dirty="0">
                <a:latin typeface="Times New Roman" panose="02020603050405020304" pitchFamily="18" charset="0"/>
                <a:ea typeface="楷体_GB2312" pitchFamily="49" charset="-122"/>
              </a:rPr>
              <a:t>0</a:t>
            </a:r>
            <a:r>
              <a:rPr lang="zh-CN" altLang="en-US" sz="2800" b="1" dirty="0">
                <a:latin typeface="Times New Roman" panose="02020603050405020304" pitchFamily="18" charset="0"/>
                <a:ea typeface="楷体_GB2312" pitchFamily="49" charset="-122"/>
              </a:rPr>
              <a:t>、</a:t>
            </a:r>
            <a:r>
              <a:rPr lang="en-US" altLang="zh-CN" sz="2800" b="1" dirty="0">
                <a:latin typeface="Times New Roman" panose="02020603050405020304" pitchFamily="18" charset="0"/>
                <a:ea typeface="楷体_GB2312" pitchFamily="49" charset="-122"/>
              </a:rPr>
              <a:t>L</a:t>
            </a:r>
            <a:r>
              <a:rPr lang="en-US" altLang="zh-CN" sz="2800" b="1" baseline="-25000" dirty="0">
                <a:latin typeface="Times New Roman" panose="02020603050405020304" pitchFamily="18" charset="0"/>
                <a:ea typeface="楷体_GB2312" pitchFamily="49" charset="-122"/>
              </a:rPr>
              <a:t>1</a:t>
            </a:r>
            <a:r>
              <a:rPr lang="zh-CN" altLang="en-US" sz="2800" b="1" dirty="0">
                <a:latin typeface="Times New Roman" panose="02020603050405020304" pitchFamily="18" charset="0"/>
                <a:ea typeface="楷体_GB2312" pitchFamily="49" charset="-122"/>
              </a:rPr>
              <a:t>、</a:t>
            </a:r>
            <a:r>
              <a:rPr lang="en-US" altLang="zh-CN" sz="2800" b="1" dirty="0">
                <a:latin typeface="Times New Roman" panose="02020603050405020304" pitchFamily="18" charset="0"/>
                <a:ea typeface="楷体_GB2312" pitchFamily="49" charset="-122"/>
              </a:rPr>
              <a:t>L</a:t>
            </a:r>
            <a:r>
              <a:rPr lang="en-US" altLang="zh-CN" sz="2800" b="1" baseline="-25000" dirty="0">
                <a:latin typeface="Times New Roman" panose="02020603050405020304" pitchFamily="18" charset="0"/>
                <a:ea typeface="楷体_GB2312" pitchFamily="49" charset="-122"/>
              </a:rPr>
              <a:t>2</a:t>
            </a:r>
            <a:r>
              <a:rPr lang="zh-CN" altLang="en-US" sz="2800" b="1" dirty="0">
                <a:latin typeface="Times New Roman" panose="02020603050405020304" pitchFamily="18" charset="0"/>
                <a:ea typeface="楷体_GB2312" pitchFamily="49" charset="-122"/>
              </a:rPr>
              <a:t>和</a:t>
            </a:r>
            <a:r>
              <a:rPr lang="en-US" altLang="zh-CN" sz="2800" b="1" dirty="0">
                <a:latin typeface="Times New Roman" panose="02020603050405020304" pitchFamily="18" charset="0"/>
                <a:ea typeface="楷体_GB2312" pitchFamily="49" charset="-122"/>
              </a:rPr>
              <a:t>L</a:t>
            </a:r>
            <a:r>
              <a:rPr lang="en-US" altLang="zh-CN" sz="2800" b="1" baseline="-25000" dirty="0">
                <a:latin typeface="Times New Roman" panose="02020603050405020304" pitchFamily="18" charset="0"/>
                <a:ea typeface="楷体_GB2312" pitchFamily="49" charset="-122"/>
              </a:rPr>
              <a:t>3</a:t>
            </a:r>
            <a:r>
              <a:rPr lang="zh-CN" altLang="en-US" sz="2800" b="1" dirty="0">
                <a:latin typeface="Times New Roman" panose="02020603050405020304" pitchFamily="18" charset="0"/>
                <a:ea typeface="楷体_GB2312" pitchFamily="49" charset="-122"/>
              </a:rPr>
              <a:t>表示</a:t>
            </a:r>
            <a:r>
              <a:rPr lang="en-US" altLang="zh-CN" sz="2800" b="1" dirty="0">
                <a:latin typeface="Times New Roman" panose="02020603050405020304" pitchFamily="18" charset="0"/>
                <a:ea typeface="楷体_GB2312" pitchFamily="49" charset="-122"/>
              </a:rPr>
              <a:t>0</a:t>
            </a:r>
            <a:r>
              <a:rPr lang="zh-CN" altLang="en-US" sz="2800" b="1" dirty="0">
                <a:latin typeface="Times New Roman" panose="02020603050405020304" pitchFamily="18" charset="0"/>
                <a:ea typeface="楷体_GB2312" pitchFamily="49" charset="-122"/>
              </a:rPr>
              <a:t>型</a:t>
            </a:r>
          </a:p>
          <a:p>
            <a:pPr marL="419100" indent="-382905" algn="just">
              <a:lnSpc>
                <a:spcPct val="130000"/>
              </a:lnSpc>
              <a:spcBef>
                <a:spcPct val="20000"/>
              </a:spcBef>
              <a:buClr>
                <a:schemeClr val="accent1"/>
              </a:buClr>
              <a:buSzPct val="80000"/>
              <a:defRPr/>
            </a:pPr>
            <a:r>
              <a:rPr lang="zh-CN" altLang="en-US" sz="2800" b="1" dirty="0">
                <a:latin typeface="Times New Roman" panose="02020603050405020304" pitchFamily="18" charset="0"/>
                <a:ea typeface="楷体_GB2312" pitchFamily="49" charset="-122"/>
              </a:rPr>
              <a:t>、</a:t>
            </a:r>
            <a:r>
              <a:rPr lang="en-US" altLang="zh-CN" sz="2800" b="1" dirty="0">
                <a:latin typeface="Times New Roman" panose="02020603050405020304" pitchFamily="18" charset="0"/>
                <a:ea typeface="楷体_GB2312" pitchFamily="49" charset="-122"/>
              </a:rPr>
              <a:t>1</a:t>
            </a:r>
            <a:r>
              <a:rPr lang="zh-CN" altLang="en-US" sz="2800" b="1" dirty="0">
                <a:latin typeface="Times New Roman" panose="02020603050405020304" pitchFamily="18" charset="0"/>
                <a:ea typeface="楷体_GB2312" pitchFamily="49" charset="-122"/>
              </a:rPr>
              <a:t>型、</a:t>
            </a:r>
            <a:r>
              <a:rPr lang="en-US" altLang="zh-CN" sz="2800" b="1" dirty="0">
                <a:latin typeface="Times New Roman" panose="02020603050405020304" pitchFamily="18" charset="0"/>
                <a:ea typeface="楷体_GB2312" pitchFamily="49" charset="-122"/>
              </a:rPr>
              <a:t>2</a:t>
            </a:r>
            <a:r>
              <a:rPr lang="zh-CN" altLang="en-US" sz="2800" b="1" dirty="0">
                <a:latin typeface="Times New Roman" panose="02020603050405020304" pitchFamily="18" charset="0"/>
                <a:ea typeface="楷体_GB2312" pitchFamily="49" charset="-122"/>
              </a:rPr>
              <a:t>型和</a:t>
            </a:r>
            <a:r>
              <a:rPr lang="en-US" altLang="zh-CN" sz="2800" b="1" dirty="0">
                <a:latin typeface="Times New Roman" panose="02020603050405020304" pitchFamily="18" charset="0"/>
                <a:ea typeface="楷体_GB2312" pitchFamily="49" charset="-122"/>
              </a:rPr>
              <a:t>3</a:t>
            </a:r>
            <a:r>
              <a:rPr lang="zh-CN" altLang="en-US" sz="2800" b="1" dirty="0">
                <a:latin typeface="Times New Roman" panose="02020603050405020304" pitchFamily="18" charset="0"/>
                <a:ea typeface="楷体_GB2312" pitchFamily="49" charset="-122"/>
              </a:rPr>
              <a:t>型语言，则有</a:t>
            </a:r>
            <a:r>
              <a:rPr lang="en-US" altLang="zh-CN" sz="2800" b="1" dirty="0">
                <a:latin typeface="Times New Roman" panose="02020603050405020304" pitchFamily="18" charset="0"/>
                <a:ea typeface="楷体_GB2312" pitchFamily="49" charset="-122"/>
              </a:rPr>
              <a:t>——</a:t>
            </a:r>
          </a:p>
          <a:p>
            <a:pPr marL="419100" indent="-382905" algn="just">
              <a:lnSpc>
                <a:spcPct val="130000"/>
              </a:lnSpc>
              <a:spcBef>
                <a:spcPct val="20000"/>
              </a:spcBef>
              <a:buClr>
                <a:schemeClr val="accent1"/>
              </a:buClr>
              <a:buSzPct val="80000"/>
              <a:defRPr/>
            </a:pPr>
            <a:r>
              <a:rPr lang="zh-CN" altLang="en-US" sz="2800" b="1" dirty="0">
                <a:solidFill>
                  <a:srgbClr val="FFC000"/>
                </a:solidFill>
                <a:latin typeface="Times New Roman" panose="02020603050405020304" pitchFamily="18" charset="0"/>
                <a:ea typeface="楷体_GB2312" pitchFamily="49" charset="-122"/>
              </a:rPr>
              <a:t>   </a:t>
            </a:r>
            <a:r>
              <a:rPr lang="en-US" altLang="zh-CN" sz="2800" b="1" dirty="0">
                <a:solidFill>
                  <a:srgbClr val="FFC000"/>
                </a:solidFill>
                <a:latin typeface="Times New Roman" panose="02020603050405020304" pitchFamily="18" charset="0"/>
                <a:ea typeface="楷体_GB2312" pitchFamily="49" charset="-122"/>
              </a:rPr>
              <a:t>L</a:t>
            </a:r>
            <a:r>
              <a:rPr lang="en-US" altLang="zh-CN" sz="2800" b="1" baseline="-25000" dirty="0">
                <a:solidFill>
                  <a:srgbClr val="FFC000"/>
                </a:solidFill>
                <a:latin typeface="Times New Roman" panose="02020603050405020304" pitchFamily="18" charset="0"/>
                <a:ea typeface="楷体_GB2312" pitchFamily="49" charset="-122"/>
              </a:rPr>
              <a:t>0</a:t>
            </a:r>
            <a:r>
              <a:rPr lang="en-US" altLang="zh-CN" sz="2800" b="1" dirty="0">
                <a:solidFill>
                  <a:srgbClr val="FFC000"/>
                </a:solidFill>
                <a:latin typeface="Times New Roman" panose="02020603050405020304" pitchFamily="18" charset="0"/>
                <a:ea typeface="楷体_GB2312" pitchFamily="49" charset="-122"/>
                <a:sym typeface="Symbol" panose="05050102010706020507" pitchFamily="18" charset="2"/>
              </a:rPr>
              <a:t> </a:t>
            </a:r>
            <a:r>
              <a:rPr lang="en-US" altLang="zh-CN" sz="2800" b="1" dirty="0">
                <a:solidFill>
                  <a:srgbClr val="FFC000"/>
                </a:solidFill>
                <a:latin typeface="Times New Roman" panose="02020603050405020304" pitchFamily="18" charset="0"/>
                <a:ea typeface="楷体_GB2312" pitchFamily="49" charset="-122"/>
              </a:rPr>
              <a:t>L</a:t>
            </a:r>
            <a:r>
              <a:rPr lang="en-US" altLang="zh-CN" sz="2800" b="1" baseline="-25000" dirty="0">
                <a:solidFill>
                  <a:srgbClr val="FFC000"/>
                </a:solidFill>
                <a:latin typeface="Times New Roman" panose="02020603050405020304" pitchFamily="18" charset="0"/>
                <a:ea typeface="楷体_GB2312" pitchFamily="49" charset="-122"/>
              </a:rPr>
              <a:t>1 </a:t>
            </a:r>
            <a:r>
              <a:rPr lang="en-US" altLang="zh-CN" sz="2800" b="1" dirty="0">
                <a:solidFill>
                  <a:srgbClr val="FFC000"/>
                </a:solidFill>
                <a:latin typeface="Times New Roman" panose="02020603050405020304" pitchFamily="18" charset="0"/>
                <a:ea typeface="楷体_GB2312" pitchFamily="49" charset="-122"/>
                <a:sym typeface="Symbol" panose="05050102010706020507" pitchFamily="18" charset="2"/>
              </a:rPr>
              <a:t> </a:t>
            </a:r>
            <a:r>
              <a:rPr lang="en-US" altLang="zh-CN" sz="2800" b="1" baseline="-25000" dirty="0">
                <a:solidFill>
                  <a:srgbClr val="FFC000"/>
                </a:solidFill>
                <a:latin typeface="Times New Roman" panose="02020603050405020304" pitchFamily="18" charset="0"/>
                <a:ea typeface="楷体_GB2312" pitchFamily="49" charset="-122"/>
              </a:rPr>
              <a:t> </a:t>
            </a:r>
            <a:r>
              <a:rPr lang="en-US" altLang="zh-CN" sz="2800" b="1" dirty="0">
                <a:solidFill>
                  <a:srgbClr val="FFC000"/>
                </a:solidFill>
                <a:latin typeface="Times New Roman" panose="02020603050405020304" pitchFamily="18" charset="0"/>
                <a:ea typeface="楷体_GB2312" pitchFamily="49" charset="-122"/>
              </a:rPr>
              <a:t>L</a:t>
            </a:r>
            <a:r>
              <a:rPr lang="en-US" altLang="zh-CN" sz="2800" b="1" baseline="-25000" dirty="0">
                <a:solidFill>
                  <a:srgbClr val="FFC000"/>
                </a:solidFill>
                <a:latin typeface="Times New Roman" panose="02020603050405020304" pitchFamily="18" charset="0"/>
                <a:ea typeface="楷体_GB2312" pitchFamily="49" charset="-122"/>
              </a:rPr>
              <a:t>2 </a:t>
            </a:r>
            <a:r>
              <a:rPr lang="en-US" altLang="zh-CN" sz="2800" b="1" dirty="0">
                <a:solidFill>
                  <a:srgbClr val="FFC000"/>
                </a:solidFill>
                <a:latin typeface="Times New Roman" panose="02020603050405020304" pitchFamily="18" charset="0"/>
                <a:ea typeface="楷体_GB2312" pitchFamily="49" charset="-122"/>
                <a:sym typeface="Symbol" panose="05050102010706020507" pitchFamily="18" charset="2"/>
              </a:rPr>
              <a:t> </a:t>
            </a:r>
            <a:r>
              <a:rPr lang="en-US" altLang="zh-CN" sz="2800" b="1" baseline="-25000" dirty="0">
                <a:solidFill>
                  <a:srgbClr val="FFC000"/>
                </a:solidFill>
                <a:latin typeface="Times New Roman" panose="02020603050405020304" pitchFamily="18" charset="0"/>
                <a:ea typeface="楷体_GB2312" pitchFamily="49" charset="-122"/>
              </a:rPr>
              <a:t> </a:t>
            </a:r>
            <a:r>
              <a:rPr lang="en-US" altLang="zh-CN" sz="2800" b="1" dirty="0">
                <a:solidFill>
                  <a:srgbClr val="FFC000"/>
                </a:solidFill>
                <a:latin typeface="Times New Roman" panose="02020603050405020304" pitchFamily="18" charset="0"/>
                <a:ea typeface="楷体_GB2312" pitchFamily="49" charset="-122"/>
              </a:rPr>
              <a:t>L</a:t>
            </a:r>
            <a:r>
              <a:rPr lang="en-US" altLang="zh-CN" sz="2800" b="1" baseline="-25000" dirty="0">
                <a:solidFill>
                  <a:srgbClr val="FFC000"/>
                </a:solidFill>
                <a:latin typeface="Times New Roman" panose="02020603050405020304" pitchFamily="18" charset="0"/>
                <a:ea typeface="楷体_GB2312" pitchFamily="49" charset="-122"/>
              </a:rPr>
              <a:t>3</a:t>
            </a:r>
            <a:r>
              <a:rPr lang="en-US" altLang="zh-CN" sz="2800" b="1" dirty="0">
                <a:solidFill>
                  <a:srgbClr val="FFC000"/>
                </a:solidFill>
                <a:latin typeface="Times New Roman" panose="02020603050405020304" pitchFamily="18" charset="0"/>
                <a:ea typeface="楷体_GB2312" pitchFamily="49" charset="-122"/>
              </a:rPr>
              <a:t> </a:t>
            </a:r>
          </a:p>
        </p:txBody>
      </p:sp>
      <p:sp>
        <p:nvSpPr>
          <p:cNvPr id="476166" name="Text Box 6"/>
          <p:cNvSpPr txBox="1">
            <a:spLocks noChangeArrowheads="1"/>
          </p:cNvSpPr>
          <p:nvPr/>
        </p:nvSpPr>
        <p:spPr bwMode="auto">
          <a:xfrm>
            <a:off x="1822451" y="5145089"/>
            <a:ext cx="8628063" cy="1210945"/>
          </a:xfrm>
          <a:prstGeom prst="rect">
            <a:avLst/>
          </a:prstGeom>
          <a:noFill/>
          <a:ln w="9525">
            <a:noFill/>
            <a:miter lim="800000"/>
          </a:ln>
          <a:effectLst/>
        </p:spPr>
        <p:txBody>
          <a:bodyPr>
            <a:spAutoFit/>
          </a:bodyPr>
          <a:lstStyle/>
          <a:p>
            <a:pPr algn="just" eaLnBrk="1" hangingPunct="1">
              <a:lnSpc>
                <a:spcPct val="130000"/>
              </a:lnSpc>
              <a:defRPr/>
            </a:pPr>
            <a:r>
              <a:rPr lang="zh-CN" altLang="en-US" sz="2800" b="1" dirty="0">
                <a:latin typeface="Times New Roman" panose="02020603050405020304" pitchFamily="18" charset="0"/>
                <a:ea typeface="楷体_GB2312" pitchFamily="49" charset="-122"/>
              </a:rPr>
              <a:t>编译中分别借助于</a:t>
            </a:r>
            <a:r>
              <a:rPr lang="en-US" altLang="zh-CN" sz="2800" b="1" dirty="0">
                <a:latin typeface="Times New Roman" panose="02020603050405020304" pitchFamily="18" charset="0"/>
                <a:ea typeface="楷体_GB2312" pitchFamily="49" charset="-122"/>
              </a:rPr>
              <a:t>2</a:t>
            </a:r>
            <a:r>
              <a:rPr lang="zh-CN" altLang="en-US" sz="2800" b="1" dirty="0">
                <a:latin typeface="Times New Roman" panose="02020603050405020304" pitchFamily="18" charset="0"/>
                <a:ea typeface="楷体_GB2312" pitchFamily="49" charset="-122"/>
              </a:rPr>
              <a:t>型</a:t>
            </a:r>
            <a:r>
              <a:rPr lang="en-US" altLang="zh-CN" sz="2800" b="1" dirty="0">
                <a:latin typeface="Times New Roman" panose="02020603050405020304" pitchFamily="18" charset="0"/>
                <a:ea typeface="楷体_GB2312" pitchFamily="49" charset="-122"/>
              </a:rPr>
              <a:t>(</a:t>
            </a:r>
            <a:r>
              <a:rPr lang="zh-CN" altLang="en-US" sz="2800" b="1" dirty="0">
                <a:latin typeface="Times New Roman" panose="02020603050405020304" pitchFamily="18" charset="0"/>
                <a:ea typeface="楷体_GB2312" pitchFamily="49" charset="-122"/>
              </a:rPr>
              <a:t>上下文无关</a:t>
            </a:r>
            <a:r>
              <a:rPr lang="en-US" altLang="zh-CN" sz="2800" b="1" dirty="0">
                <a:latin typeface="Times New Roman" panose="02020603050405020304" pitchFamily="18" charset="0"/>
                <a:ea typeface="楷体_GB2312" pitchFamily="49" charset="-122"/>
              </a:rPr>
              <a:t>)</a:t>
            </a:r>
            <a:r>
              <a:rPr lang="zh-CN" altLang="en-US" sz="2800" b="1" dirty="0">
                <a:latin typeface="Times New Roman" panose="02020603050405020304" pitchFamily="18" charset="0"/>
                <a:ea typeface="楷体_GB2312" pitchFamily="49" charset="-122"/>
              </a:rPr>
              <a:t>文法和</a:t>
            </a:r>
            <a:r>
              <a:rPr lang="en-US" altLang="zh-CN" sz="2800" b="1" dirty="0">
                <a:latin typeface="Times New Roman" panose="02020603050405020304" pitchFamily="18" charset="0"/>
                <a:ea typeface="楷体_GB2312" pitchFamily="49" charset="-122"/>
              </a:rPr>
              <a:t>3</a:t>
            </a:r>
            <a:r>
              <a:rPr lang="zh-CN" altLang="en-US" sz="2800" b="1" dirty="0">
                <a:latin typeface="Times New Roman" panose="02020603050405020304" pitchFamily="18" charset="0"/>
                <a:ea typeface="楷体_GB2312" pitchFamily="49" charset="-122"/>
              </a:rPr>
              <a:t>型（正规）文法来研究语法分析和词法分析。</a:t>
            </a:r>
          </a:p>
        </p:txBody>
      </p:sp>
    </p:spTree>
    <p:extLst>
      <p:ext uri="{BB962C8B-B14F-4D97-AF65-F5344CB8AC3E}">
        <p14:creationId xmlns:p14="http://schemas.microsoft.com/office/powerpoint/2010/main" val="3605945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76166"/>
                                        </p:tgtEl>
                                        <p:attrNameLst>
                                          <p:attrName>style.visibility</p:attrName>
                                        </p:attrNameLst>
                                      </p:cBhvr>
                                      <p:to>
                                        <p:strVal val="visible"/>
                                      </p:to>
                                    </p:set>
                                    <p:anim calcmode="lin" valueType="num">
                                      <p:cBhvr additive="base">
                                        <p:cTn id="7" dur="500" fill="hold"/>
                                        <p:tgtEl>
                                          <p:spTgt spid="476166"/>
                                        </p:tgtEl>
                                        <p:attrNameLst>
                                          <p:attrName>ppt_x</p:attrName>
                                        </p:attrNameLst>
                                      </p:cBhvr>
                                      <p:tavLst>
                                        <p:tav tm="0">
                                          <p:val>
                                            <p:strVal val="0-#ppt_w/2"/>
                                          </p:val>
                                        </p:tav>
                                        <p:tav tm="100000">
                                          <p:val>
                                            <p:strVal val="#ppt_x"/>
                                          </p:val>
                                        </p:tav>
                                      </p:tavLst>
                                    </p:anim>
                                    <p:anim calcmode="lin" valueType="num">
                                      <p:cBhvr additive="base">
                                        <p:cTn id="8" dur="500" fill="hold"/>
                                        <p:tgtEl>
                                          <p:spTgt spid="47616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6166" grpId="0" bldLvl="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07ABFE60-80C1-4B43-9F7F-5023CB2779A6}" type="datetime1">
              <a:rPr lang="zh-CN" altLang="en-US"/>
              <a:t>2021/3/11</a:t>
            </a:fld>
            <a:endParaRPr lang="zh-CN" altLang="en-US"/>
          </a:p>
        </p:txBody>
      </p:sp>
      <p:sp>
        <p:nvSpPr>
          <p:cNvPr id="17305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C88FEC29-7F74-423E-AC65-9E10FF584199}" type="slidenum">
              <a:rPr lang="zh-CN" altLang="en-US" sz="1000">
                <a:solidFill>
                  <a:srgbClr val="9B9A98"/>
                </a:solidFill>
              </a:rPr>
              <a:t>49</a:t>
            </a:fld>
            <a:endParaRPr lang="zh-CN" altLang="en-US" sz="1000">
              <a:solidFill>
                <a:srgbClr val="9B9A98"/>
              </a:solidFill>
            </a:endParaRPr>
          </a:p>
        </p:txBody>
      </p:sp>
      <p:sp>
        <p:nvSpPr>
          <p:cNvPr id="477189" name="Rectangle 5"/>
          <p:cNvSpPr>
            <a:spLocks noChangeArrowheads="1"/>
          </p:cNvSpPr>
          <p:nvPr/>
        </p:nvSpPr>
        <p:spPr bwMode="auto">
          <a:xfrm>
            <a:off x="1774826" y="2284413"/>
            <a:ext cx="8543925" cy="1727200"/>
          </a:xfrm>
          <a:prstGeom prst="rect">
            <a:avLst/>
          </a:prstGeom>
          <a:noFill/>
          <a:ln w="9525">
            <a:noFill/>
            <a:miter lim="800000"/>
          </a:ln>
          <a:effectLst/>
        </p:spPr>
        <p:txBody>
          <a:bodyPr/>
          <a:lstStyle/>
          <a:p>
            <a:pPr marL="419100" indent="-382905" algn="just">
              <a:lnSpc>
                <a:spcPct val="150000"/>
              </a:lnSpc>
              <a:buClr>
                <a:schemeClr val="bg1"/>
              </a:buClr>
              <a:buSzPct val="80000"/>
              <a:defRPr/>
            </a:pPr>
            <a:r>
              <a:rPr lang="zh-CN" altLang="en-US" sz="2800" b="1" dirty="0">
                <a:latin typeface="Times New Roman" panose="02020603050405020304" pitchFamily="18" charset="0"/>
                <a:ea typeface="楷体_GB2312" pitchFamily="49" charset="-122"/>
                <a:cs typeface="Courier New" panose="02070309020205020404" pitchFamily="49" charset="0"/>
              </a:rPr>
              <a:t>        能识别或生成语言的识别器（某种算法或过程）</a:t>
            </a:r>
          </a:p>
          <a:p>
            <a:pPr marL="419100" indent="-382905" algn="just">
              <a:lnSpc>
                <a:spcPct val="150000"/>
              </a:lnSpc>
              <a:buClr>
                <a:schemeClr val="bg1"/>
              </a:buClr>
              <a:buSzPct val="80000"/>
              <a:defRPr/>
            </a:pPr>
            <a:r>
              <a:rPr lang="zh-CN" altLang="en-US" sz="2800" b="1" dirty="0">
                <a:latin typeface="Times New Roman" panose="02020603050405020304" pitchFamily="18" charset="0"/>
                <a:ea typeface="楷体_GB2312" pitchFamily="49" charset="-122"/>
                <a:cs typeface="Courier New" panose="02070309020205020404" pitchFamily="49" charset="0"/>
              </a:rPr>
              <a:t>称为</a:t>
            </a:r>
            <a:r>
              <a:rPr lang="zh-CN" altLang="en-US" sz="2800" b="1" dirty="0">
                <a:solidFill>
                  <a:srgbClr val="FFC000"/>
                </a:solidFill>
                <a:latin typeface="Times New Roman" panose="02020603050405020304" pitchFamily="18" charset="0"/>
                <a:ea typeface="楷体_GB2312" pitchFamily="49" charset="-122"/>
                <a:cs typeface="Courier New" panose="02070309020205020404" pitchFamily="49" charset="0"/>
              </a:rPr>
              <a:t>自动机</a:t>
            </a:r>
            <a:r>
              <a:rPr lang="zh-CN" altLang="en-US" sz="2800" b="1" dirty="0">
                <a:latin typeface="Times New Roman" panose="02020603050405020304" pitchFamily="18" charset="0"/>
                <a:ea typeface="楷体_GB2312" pitchFamily="49" charset="-122"/>
                <a:cs typeface="Courier New" panose="02070309020205020404" pitchFamily="49" charset="0"/>
              </a:rPr>
              <a:t>。自动机给出了有穷的方式来描述无穷的</a:t>
            </a:r>
          </a:p>
          <a:p>
            <a:pPr marL="419100" indent="-382905" algn="just">
              <a:lnSpc>
                <a:spcPct val="150000"/>
              </a:lnSpc>
              <a:buClr>
                <a:schemeClr val="bg1"/>
              </a:buClr>
              <a:buSzPct val="80000"/>
              <a:defRPr/>
            </a:pPr>
            <a:r>
              <a:rPr lang="zh-CN" altLang="en-US" sz="2800" b="1" dirty="0">
                <a:latin typeface="Times New Roman" panose="02020603050405020304" pitchFamily="18" charset="0"/>
                <a:ea typeface="楷体_GB2312" pitchFamily="49" charset="-122"/>
                <a:cs typeface="Courier New" panose="02070309020205020404" pitchFamily="49" charset="0"/>
              </a:rPr>
              <a:t>语言的另一种手段。对于</a:t>
            </a:r>
            <a:r>
              <a:rPr lang="en-US" altLang="zh-CN" sz="2800" b="1" dirty="0">
                <a:latin typeface="Times New Roman" panose="02020603050405020304" pitchFamily="18" charset="0"/>
                <a:ea typeface="楷体_GB2312" pitchFamily="49" charset="-122"/>
                <a:cs typeface="Courier New" panose="02070309020205020404" pitchFamily="49" charset="0"/>
              </a:rPr>
              <a:t>L</a:t>
            </a:r>
            <a:r>
              <a:rPr lang="en-US" altLang="zh-CN" sz="2800" b="1" baseline="-25000" dirty="0">
                <a:latin typeface="Times New Roman" panose="02020603050405020304" pitchFamily="18" charset="0"/>
                <a:ea typeface="楷体_GB2312" pitchFamily="49" charset="-122"/>
                <a:cs typeface="Courier New" panose="02070309020205020404" pitchFamily="49" charset="0"/>
              </a:rPr>
              <a:t>0</a:t>
            </a:r>
            <a:r>
              <a:rPr lang="zh-CN" altLang="en-US" sz="2800" b="1" dirty="0">
                <a:latin typeface="Times New Roman" panose="02020603050405020304" pitchFamily="18" charset="0"/>
                <a:ea typeface="楷体_GB2312" pitchFamily="49" charset="-122"/>
                <a:cs typeface="Courier New" panose="02070309020205020404" pitchFamily="49" charset="0"/>
              </a:rPr>
              <a:t>、</a:t>
            </a:r>
            <a:r>
              <a:rPr lang="en-US" altLang="zh-CN" sz="2800" b="1" dirty="0">
                <a:latin typeface="Times New Roman" panose="02020603050405020304" pitchFamily="18" charset="0"/>
                <a:ea typeface="楷体_GB2312" pitchFamily="49" charset="-122"/>
                <a:cs typeface="Courier New" panose="02070309020205020404" pitchFamily="49" charset="0"/>
              </a:rPr>
              <a:t>L</a:t>
            </a:r>
            <a:r>
              <a:rPr lang="en-US" altLang="zh-CN" sz="2800" b="1" baseline="-25000" dirty="0">
                <a:latin typeface="Times New Roman" panose="02020603050405020304" pitchFamily="18" charset="0"/>
                <a:ea typeface="楷体_GB2312" pitchFamily="49" charset="-122"/>
                <a:cs typeface="Courier New" panose="02070309020205020404" pitchFamily="49" charset="0"/>
              </a:rPr>
              <a:t>1</a:t>
            </a:r>
            <a:r>
              <a:rPr lang="zh-CN" altLang="en-US" sz="2800" b="1" dirty="0">
                <a:latin typeface="Times New Roman" panose="02020603050405020304" pitchFamily="18" charset="0"/>
                <a:ea typeface="楷体_GB2312" pitchFamily="49" charset="-122"/>
                <a:cs typeface="Courier New" panose="02070309020205020404" pitchFamily="49" charset="0"/>
              </a:rPr>
              <a:t>、</a:t>
            </a:r>
            <a:r>
              <a:rPr lang="en-US" altLang="zh-CN" sz="2800" b="1" dirty="0">
                <a:latin typeface="Times New Roman" panose="02020603050405020304" pitchFamily="18" charset="0"/>
                <a:ea typeface="楷体_GB2312" pitchFamily="49" charset="-122"/>
                <a:cs typeface="Courier New" panose="02070309020205020404" pitchFamily="49" charset="0"/>
              </a:rPr>
              <a:t>L</a:t>
            </a:r>
            <a:r>
              <a:rPr lang="en-US" altLang="zh-CN" sz="2800" b="1" baseline="-25000" dirty="0">
                <a:latin typeface="Times New Roman" panose="02020603050405020304" pitchFamily="18" charset="0"/>
                <a:ea typeface="楷体_GB2312" pitchFamily="49" charset="-122"/>
                <a:cs typeface="Courier New" panose="02070309020205020404" pitchFamily="49" charset="0"/>
              </a:rPr>
              <a:t>2</a:t>
            </a:r>
            <a:r>
              <a:rPr lang="zh-CN" altLang="en-US" sz="2800" b="1" dirty="0">
                <a:latin typeface="Times New Roman" panose="02020603050405020304" pitchFamily="18" charset="0"/>
                <a:ea typeface="楷体_GB2312" pitchFamily="49" charset="-122"/>
                <a:cs typeface="Courier New" panose="02070309020205020404" pitchFamily="49" charset="0"/>
              </a:rPr>
              <a:t>和</a:t>
            </a:r>
            <a:r>
              <a:rPr lang="en-US" altLang="zh-CN" sz="2800" b="1" dirty="0">
                <a:latin typeface="Times New Roman" panose="02020603050405020304" pitchFamily="18" charset="0"/>
                <a:ea typeface="楷体_GB2312" pitchFamily="49" charset="-122"/>
                <a:cs typeface="Courier New" panose="02070309020205020404" pitchFamily="49" charset="0"/>
              </a:rPr>
              <a:t>L</a:t>
            </a:r>
            <a:r>
              <a:rPr lang="en-US" altLang="zh-CN" sz="2800" b="1" baseline="-25000" dirty="0">
                <a:latin typeface="Times New Roman" panose="02020603050405020304" pitchFamily="18" charset="0"/>
                <a:ea typeface="楷体_GB2312" pitchFamily="49" charset="-122"/>
                <a:cs typeface="Courier New" panose="02070309020205020404" pitchFamily="49" charset="0"/>
              </a:rPr>
              <a:t>3</a:t>
            </a:r>
            <a:r>
              <a:rPr lang="zh-CN" altLang="en-US" sz="2800" b="1" dirty="0">
                <a:latin typeface="Times New Roman" panose="02020603050405020304" pitchFamily="18" charset="0"/>
                <a:ea typeface="楷体_GB2312" pitchFamily="49" charset="-122"/>
                <a:cs typeface="Courier New" panose="02070309020205020404" pitchFamily="49" charset="0"/>
              </a:rPr>
              <a:t>四种语言，</a:t>
            </a:r>
          </a:p>
          <a:p>
            <a:pPr marL="419100" indent="-382905" algn="just">
              <a:lnSpc>
                <a:spcPct val="150000"/>
              </a:lnSpc>
              <a:buClr>
                <a:schemeClr val="bg1"/>
              </a:buClr>
              <a:buSzPct val="80000"/>
              <a:defRPr/>
            </a:pPr>
            <a:r>
              <a:rPr lang="zh-CN" altLang="en-US" sz="2800" b="1" dirty="0">
                <a:latin typeface="Times New Roman" panose="02020603050405020304" pitchFamily="18" charset="0"/>
                <a:ea typeface="楷体_GB2312" pitchFamily="49" charset="-122"/>
                <a:cs typeface="Courier New" panose="02070309020205020404" pitchFamily="49" charset="0"/>
              </a:rPr>
              <a:t>正好有一类自动机与它相对应。</a:t>
            </a:r>
          </a:p>
          <a:p>
            <a:pPr marL="419100" indent="-382905" algn="just">
              <a:spcBef>
                <a:spcPct val="20000"/>
              </a:spcBef>
              <a:buClr>
                <a:schemeClr val="accent1"/>
              </a:buClr>
              <a:buSzPct val="80000"/>
              <a:defRPr/>
            </a:pPr>
            <a:endParaRPr lang="zh-CN" altLang="en-US" sz="2800" dirty="0">
              <a:latin typeface="Times New Roman" panose="02020603050405020304" pitchFamily="18" charset="0"/>
              <a:ea typeface="楷体_GB2312" pitchFamily="49" charset="-122"/>
              <a:cs typeface="Courier New" panose="02070309020205020404" pitchFamily="49" charset="0"/>
            </a:endParaRPr>
          </a:p>
        </p:txBody>
      </p:sp>
    </p:spTree>
    <p:extLst>
      <p:ext uri="{BB962C8B-B14F-4D97-AF65-F5344CB8AC3E}">
        <p14:creationId xmlns:p14="http://schemas.microsoft.com/office/powerpoint/2010/main" val="12420495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E0DAC07E-323D-4471-8213-0759F2BF2DCC}" type="datetime1">
              <a:rPr lang="zh-CN" altLang="en-US"/>
              <a:pPr>
                <a:defRPr/>
              </a:pPr>
              <a:t>2021/3/11</a:t>
            </a:fld>
            <a:endParaRPr lang="zh-CN" altLang="en-US"/>
          </a:p>
        </p:txBody>
      </p:sp>
      <p:sp>
        <p:nvSpPr>
          <p:cNvPr id="10240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646200CD-3D14-4A5F-8AB1-CC3B6B720DBA}" type="slidenum">
              <a:rPr lang="zh-CN" altLang="en-US" sz="1000">
                <a:solidFill>
                  <a:srgbClr val="9B9A98"/>
                </a:solidFill>
              </a:rPr>
              <a:pPr>
                <a:spcBef>
                  <a:spcPct val="0"/>
                </a:spcBef>
                <a:buClrTx/>
                <a:buSzTx/>
                <a:buFontTx/>
                <a:buNone/>
              </a:pPr>
              <a:t>5</a:t>
            </a:fld>
            <a:endParaRPr lang="zh-CN" altLang="en-US" sz="1000">
              <a:solidFill>
                <a:srgbClr val="9B9A98"/>
              </a:solidFill>
            </a:endParaRPr>
          </a:p>
        </p:txBody>
      </p:sp>
      <p:sp>
        <p:nvSpPr>
          <p:cNvPr id="407557" name="Rectangle 5"/>
          <p:cNvSpPr>
            <a:spLocks noChangeArrowheads="1"/>
          </p:cNvSpPr>
          <p:nvPr/>
        </p:nvSpPr>
        <p:spPr bwMode="auto">
          <a:xfrm>
            <a:off x="2056822" y="1844675"/>
            <a:ext cx="7454900" cy="4876800"/>
          </a:xfrm>
          <a:prstGeom prst="rect">
            <a:avLst/>
          </a:prstGeom>
          <a:noFill/>
          <a:ln w="9525">
            <a:noFill/>
            <a:miter lim="800000"/>
            <a:headEnd/>
            <a:tailEnd/>
          </a:ln>
          <a:effectLst/>
        </p:spPr>
        <p:txBody>
          <a:bodyPr/>
          <a:lstStyle/>
          <a:p>
            <a:pPr marL="419100" indent="-382588" algn="just">
              <a:lnSpc>
                <a:spcPct val="110000"/>
              </a:lnSpc>
              <a:spcBef>
                <a:spcPct val="20000"/>
              </a:spcBef>
              <a:buClr>
                <a:schemeClr val="accent1"/>
              </a:buClr>
              <a:buSzPct val="80000"/>
              <a:defRPr/>
            </a:pPr>
            <a:r>
              <a:rPr lang="zh-CN" altLang="en-US" sz="1900" b="1" dirty="0" smtClean="0">
                <a:latin typeface="Times New Roman" pitchFamily="18" charset="0"/>
                <a:ea typeface="楷体_GB2312" pitchFamily="49" charset="-122"/>
              </a:rPr>
              <a:t>例</a:t>
            </a:r>
            <a:r>
              <a:rPr lang="en-US" altLang="zh-CN" sz="1900" b="1" dirty="0" smtClean="0">
                <a:latin typeface="Times New Roman" pitchFamily="18" charset="0"/>
                <a:ea typeface="楷体_GB2312" pitchFamily="49" charset="-122"/>
              </a:rPr>
              <a:t> </a:t>
            </a:r>
            <a:r>
              <a:rPr lang="zh-CN" altLang="en-US" sz="1900" b="1" dirty="0">
                <a:latin typeface="Times New Roman" pitchFamily="18" charset="0"/>
                <a:ea typeface="楷体_GB2312" pitchFamily="49" charset="-122"/>
              </a:rPr>
              <a:t>设有文法</a:t>
            </a:r>
            <a:r>
              <a:rPr lang="en-US" altLang="zh-CN" sz="1900" b="1" dirty="0">
                <a:latin typeface="Times New Roman" pitchFamily="18" charset="0"/>
                <a:ea typeface="楷体_GB2312" pitchFamily="49" charset="-122"/>
              </a:rPr>
              <a:t>G</a:t>
            </a:r>
            <a:r>
              <a:rPr lang="zh-CN" altLang="en-US" sz="1900" b="1" dirty="0">
                <a:latin typeface="Times New Roman" pitchFamily="18" charset="0"/>
                <a:ea typeface="楷体_GB2312" pitchFamily="49" charset="-122"/>
              </a:rPr>
              <a:t>［</a:t>
            </a:r>
            <a:r>
              <a:rPr lang="en-US" altLang="zh-CN" sz="1900" b="1" dirty="0">
                <a:latin typeface="Times New Roman" pitchFamily="18" charset="0"/>
                <a:ea typeface="楷体_GB2312" pitchFamily="49" charset="-122"/>
              </a:rPr>
              <a:t>S</a:t>
            </a:r>
            <a:r>
              <a:rPr lang="zh-CN" altLang="en-US" sz="1900" b="1" dirty="0">
                <a:latin typeface="Times New Roman" pitchFamily="18" charset="0"/>
                <a:ea typeface="楷体_GB2312" pitchFamily="49" charset="-122"/>
              </a:rPr>
              <a:t>］</a:t>
            </a:r>
            <a:r>
              <a:rPr lang="en-US" altLang="zh-CN" sz="1900" b="1" dirty="0">
                <a:latin typeface="Times New Roman" pitchFamily="18" charset="0"/>
                <a:ea typeface="楷体_GB2312" pitchFamily="49" charset="-122"/>
              </a:rPr>
              <a:t>=({S,A,B},{</a:t>
            </a:r>
            <a:r>
              <a:rPr lang="en-US" altLang="zh-CN" sz="1900" b="1" dirty="0" err="1">
                <a:latin typeface="Times New Roman" pitchFamily="18" charset="0"/>
                <a:ea typeface="楷体_GB2312" pitchFamily="49" charset="-122"/>
              </a:rPr>
              <a:t>a,b</a:t>
            </a:r>
            <a:r>
              <a:rPr lang="en-US" altLang="zh-CN" sz="1900" b="1" dirty="0">
                <a:latin typeface="Times New Roman" pitchFamily="18" charset="0"/>
                <a:ea typeface="楷体_GB2312" pitchFamily="49" charset="-122"/>
              </a:rPr>
              <a:t>},P,S),</a:t>
            </a:r>
            <a:r>
              <a:rPr lang="zh-CN" altLang="en-US" sz="1900" b="1" dirty="0">
                <a:latin typeface="Times New Roman" pitchFamily="18" charset="0"/>
                <a:ea typeface="楷体_GB2312" pitchFamily="49" charset="-122"/>
              </a:rPr>
              <a:t>其中</a:t>
            </a:r>
            <a:r>
              <a:rPr lang="en-US" altLang="zh-CN" sz="1900" b="1" dirty="0">
                <a:latin typeface="Times New Roman" pitchFamily="18" charset="0"/>
                <a:ea typeface="楷体_GB2312" pitchFamily="49" charset="-122"/>
              </a:rPr>
              <a:t>P</a:t>
            </a:r>
            <a:r>
              <a:rPr lang="zh-CN" altLang="en-US" sz="1900" b="1" dirty="0">
                <a:latin typeface="Times New Roman" pitchFamily="18" charset="0"/>
                <a:ea typeface="楷体_GB2312" pitchFamily="49" charset="-122"/>
              </a:rPr>
              <a:t>为</a:t>
            </a:r>
          </a:p>
          <a:p>
            <a:pPr marL="419100" indent="-382588" algn="just">
              <a:lnSpc>
                <a:spcPct val="110000"/>
              </a:lnSpc>
              <a:spcBef>
                <a:spcPct val="20000"/>
              </a:spcBef>
              <a:buClr>
                <a:schemeClr val="accent1"/>
              </a:buClr>
              <a:buSzPct val="80000"/>
              <a:defRPr/>
            </a:pPr>
            <a:r>
              <a:rPr lang="zh-CN" altLang="en-US" sz="1900" b="1" dirty="0">
                <a:latin typeface="Times New Roman" pitchFamily="18" charset="0"/>
                <a:ea typeface="楷体_GB2312" pitchFamily="49" charset="-122"/>
              </a:rPr>
              <a:t>   </a:t>
            </a:r>
            <a:r>
              <a:rPr lang="en-US" altLang="zh-CN" sz="1900" b="1" dirty="0">
                <a:latin typeface="Times New Roman" pitchFamily="18" charset="0"/>
                <a:ea typeface="楷体_GB2312" pitchFamily="49" charset="-122"/>
              </a:rPr>
              <a:t>S∷=AB      A∷=</a:t>
            </a:r>
            <a:r>
              <a:rPr lang="en-US" altLang="zh-CN" sz="1900" b="1" dirty="0" err="1">
                <a:latin typeface="Times New Roman" pitchFamily="18" charset="0"/>
                <a:ea typeface="楷体_GB2312" pitchFamily="49" charset="-122"/>
              </a:rPr>
              <a:t>Aa|bB</a:t>
            </a:r>
            <a:r>
              <a:rPr lang="en-US" altLang="zh-CN" sz="1900" b="1" dirty="0">
                <a:latin typeface="Times New Roman" pitchFamily="18" charset="0"/>
                <a:ea typeface="楷体_GB2312" pitchFamily="49" charset="-122"/>
              </a:rPr>
              <a:t>       B∷=</a:t>
            </a:r>
            <a:r>
              <a:rPr lang="en-US" altLang="zh-CN" sz="1900" b="1" dirty="0" err="1">
                <a:latin typeface="Times New Roman" pitchFamily="18" charset="0"/>
                <a:ea typeface="楷体_GB2312" pitchFamily="49" charset="-122"/>
              </a:rPr>
              <a:t>a|Sb</a:t>
            </a:r>
            <a:r>
              <a:rPr lang="en-US" altLang="zh-CN" sz="1900" b="1" dirty="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1900" b="1" dirty="0">
                <a:latin typeface="Times New Roman" pitchFamily="18" charset="0"/>
                <a:ea typeface="楷体_GB2312" pitchFamily="49" charset="-122"/>
              </a:rPr>
              <a:t>找出句型</a:t>
            </a:r>
            <a:r>
              <a:rPr lang="en-US" altLang="zh-CN" sz="1900" b="1" dirty="0" err="1">
                <a:latin typeface="Times New Roman" pitchFamily="18" charset="0"/>
                <a:ea typeface="楷体_GB2312" pitchFamily="49" charset="-122"/>
              </a:rPr>
              <a:t>baSb</a:t>
            </a:r>
            <a:r>
              <a:rPr lang="zh-CN" altLang="en-US" sz="1900" b="1" dirty="0">
                <a:latin typeface="Times New Roman" pitchFamily="18" charset="0"/>
                <a:ea typeface="楷体_GB2312" pitchFamily="49" charset="-122"/>
              </a:rPr>
              <a:t>的全部短语，简单短语，根据句型推导过程有</a:t>
            </a:r>
          </a:p>
          <a:p>
            <a:pPr marL="419100" indent="-382588" algn="just">
              <a:lnSpc>
                <a:spcPct val="110000"/>
              </a:lnSpc>
              <a:spcBef>
                <a:spcPct val="20000"/>
              </a:spcBef>
              <a:buClr>
                <a:schemeClr val="accent1"/>
              </a:buClr>
              <a:buSzPct val="80000"/>
              <a:defRPr/>
            </a:pPr>
            <a:r>
              <a:rPr lang="zh-CN" altLang="en-US" sz="1900" b="1" dirty="0">
                <a:solidFill>
                  <a:srgbClr val="FFC000"/>
                </a:solidFill>
                <a:latin typeface="Times New Roman" pitchFamily="18" charset="0"/>
                <a:ea typeface="楷体_GB2312" pitchFamily="49" charset="-122"/>
              </a:rPr>
              <a:t>  </a:t>
            </a:r>
            <a:r>
              <a:rPr lang="en-US" altLang="zh-CN" sz="1900" b="1" dirty="0">
                <a:solidFill>
                  <a:srgbClr val="FFC000"/>
                </a:solidFill>
                <a:latin typeface="Times New Roman" pitchFamily="18" charset="0"/>
                <a:ea typeface="楷体_GB2312" pitchFamily="49" charset="-122"/>
              </a:rPr>
              <a:t>S </a:t>
            </a:r>
            <a:r>
              <a:rPr lang="en-US" altLang="zh-CN" sz="1900" b="1" dirty="0">
                <a:solidFill>
                  <a:srgbClr val="FFC000"/>
                </a:solidFill>
                <a:latin typeface="Times New Roman" pitchFamily="18" charset="0"/>
                <a:ea typeface="楷体_GB2312" pitchFamily="49" charset="-122"/>
                <a:sym typeface="Symbol" pitchFamily="18" charset="2"/>
              </a:rPr>
              <a:t></a:t>
            </a:r>
            <a:r>
              <a:rPr lang="en-US" altLang="zh-CN" sz="1900" b="1" dirty="0">
                <a:solidFill>
                  <a:srgbClr val="FFC000"/>
                </a:solidFill>
                <a:latin typeface="Times New Roman" pitchFamily="18" charset="0"/>
                <a:ea typeface="楷体_GB2312" pitchFamily="49" charset="-122"/>
              </a:rPr>
              <a:t> AB </a:t>
            </a:r>
            <a:r>
              <a:rPr lang="en-US" altLang="zh-CN" sz="1900" b="1" dirty="0">
                <a:solidFill>
                  <a:srgbClr val="FFC000"/>
                </a:solidFill>
                <a:latin typeface="Times New Roman" pitchFamily="18" charset="0"/>
                <a:ea typeface="楷体_GB2312" pitchFamily="49" charset="-122"/>
                <a:sym typeface="Symbol" pitchFamily="18" charset="2"/>
              </a:rPr>
              <a:t></a:t>
            </a:r>
            <a:r>
              <a:rPr lang="en-US" altLang="zh-CN" sz="1900" b="1" dirty="0">
                <a:solidFill>
                  <a:srgbClr val="FFC000"/>
                </a:solidFill>
                <a:latin typeface="Times New Roman" pitchFamily="18" charset="0"/>
                <a:ea typeface="楷体_GB2312" pitchFamily="49" charset="-122"/>
              </a:rPr>
              <a:t> </a:t>
            </a:r>
            <a:r>
              <a:rPr lang="en-US" altLang="zh-CN" sz="1900" b="1" dirty="0" err="1">
                <a:solidFill>
                  <a:srgbClr val="FFC000"/>
                </a:solidFill>
                <a:latin typeface="Times New Roman" pitchFamily="18" charset="0"/>
                <a:ea typeface="楷体_GB2312" pitchFamily="49" charset="-122"/>
              </a:rPr>
              <a:t>bBB</a:t>
            </a:r>
            <a:r>
              <a:rPr lang="en-US" altLang="zh-CN" sz="1900" b="1" dirty="0">
                <a:solidFill>
                  <a:srgbClr val="FFC000"/>
                </a:solidFill>
                <a:latin typeface="Times New Roman" pitchFamily="18" charset="0"/>
                <a:ea typeface="楷体_GB2312" pitchFamily="49" charset="-122"/>
              </a:rPr>
              <a:t> </a:t>
            </a:r>
            <a:r>
              <a:rPr lang="en-US" altLang="zh-CN" sz="1900" b="1" dirty="0">
                <a:solidFill>
                  <a:srgbClr val="FFC000"/>
                </a:solidFill>
                <a:latin typeface="Times New Roman" pitchFamily="18" charset="0"/>
                <a:ea typeface="楷体_GB2312" pitchFamily="49" charset="-122"/>
                <a:sym typeface="Symbol" pitchFamily="18" charset="2"/>
              </a:rPr>
              <a:t></a:t>
            </a:r>
            <a:r>
              <a:rPr lang="en-US" altLang="zh-CN" sz="1900" b="1" dirty="0">
                <a:solidFill>
                  <a:srgbClr val="FFC000"/>
                </a:solidFill>
                <a:latin typeface="Times New Roman" pitchFamily="18" charset="0"/>
                <a:ea typeface="楷体_GB2312" pitchFamily="49" charset="-122"/>
              </a:rPr>
              <a:t> </a:t>
            </a:r>
            <a:r>
              <a:rPr lang="en-US" altLang="zh-CN" sz="1900" b="1" dirty="0" err="1">
                <a:solidFill>
                  <a:srgbClr val="FFC000"/>
                </a:solidFill>
                <a:latin typeface="Times New Roman" pitchFamily="18" charset="0"/>
                <a:ea typeface="楷体_GB2312" pitchFamily="49" charset="-122"/>
              </a:rPr>
              <a:t>baB</a:t>
            </a:r>
            <a:r>
              <a:rPr lang="en-US" altLang="zh-CN" sz="1900" b="1" dirty="0">
                <a:solidFill>
                  <a:srgbClr val="FFC000"/>
                </a:solidFill>
                <a:latin typeface="Times New Roman" pitchFamily="18" charset="0"/>
                <a:ea typeface="楷体_GB2312" pitchFamily="49" charset="-122"/>
              </a:rPr>
              <a:t> </a:t>
            </a:r>
            <a:r>
              <a:rPr lang="en-US" altLang="zh-CN" sz="1900" b="1" dirty="0">
                <a:solidFill>
                  <a:srgbClr val="FFC000"/>
                </a:solidFill>
                <a:latin typeface="Times New Roman" pitchFamily="18" charset="0"/>
                <a:ea typeface="楷体_GB2312" pitchFamily="49" charset="-122"/>
                <a:sym typeface="Symbol" pitchFamily="18" charset="2"/>
              </a:rPr>
              <a:t></a:t>
            </a:r>
            <a:r>
              <a:rPr lang="en-US" altLang="zh-CN" sz="1900" b="1" dirty="0">
                <a:solidFill>
                  <a:srgbClr val="FFC000"/>
                </a:solidFill>
                <a:latin typeface="Times New Roman" pitchFamily="18" charset="0"/>
                <a:ea typeface="楷体_GB2312" pitchFamily="49" charset="-122"/>
              </a:rPr>
              <a:t> </a:t>
            </a:r>
            <a:r>
              <a:rPr lang="en-US" altLang="zh-CN" sz="1900" b="1" dirty="0" err="1">
                <a:solidFill>
                  <a:srgbClr val="FFC000"/>
                </a:solidFill>
                <a:latin typeface="Times New Roman" pitchFamily="18" charset="0"/>
                <a:ea typeface="楷体_GB2312" pitchFamily="49" charset="-122"/>
              </a:rPr>
              <a:t>baSb</a:t>
            </a:r>
            <a:r>
              <a:rPr lang="en-US" altLang="zh-CN" sz="1900" b="1" dirty="0">
                <a:solidFill>
                  <a:schemeClr val="hlink"/>
                </a:solidFill>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1900" b="1" dirty="0">
                <a:latin typeface="Times New Roman" pitchFamily="18" charset="0"/>
                <a:ea typeface="楷体_GB2312" pitchFamily="49" charset="-122"/>
              </a:rPr>
              <a:t>由上可见，下式成立：  </a:t>
            </a:r>
            <a:r>
              <a:rPr lang="en-US" altLang="zh-CN" sz="1900" b="1" dirty="0">
                <a:latin typeface="Times New Roman" pitchFamily="18" charset="0"/>
                <a:ea typeface="楷体_GB2312" pitchFamily="49" charset="-122"/>
              </a:rPr>
              <a:t>S </a:t>
            </a:r>
            <a:r>
              <a:rPr lang="en-US" altLang="zh-CN" sz="1900" b="1" dirty="0">
                <a:solidFill>
                  <a:schemeClr val="tx2"/>
                </a:solidFill>
                <a:latin typeface="Times New Roman" pitchFamily="18" charset="0"/>
                <a:ea typeface="楷体_GB2312" pitchFamily="49" charset="-122"/>
                <a:sym typeface="Symbol" pitchFamily="18" charset="2"/>
              </a:rPr>
              <a:t></a:t>
            </a:r>
            <a:r>
              <a:rPr lang="en-US" altLang="zh-CN" sz="1900" b="1" dirty="0">
                <a:latin typeface="Times New Roman" pitchFamily="18" charset="0"/>
                <a:ea typeface="楷体_GB2312" pitchFamily="49" charset="-122"/>
              </a:rPr>
              <a:t> *</a:t>
            </a:r>
            <a:r>
              <a:rPr lang="en-US" altLang="zh-CN" sz="1900" b="1" dirty="0" err="1">
                <a:latin typeface="Times New Roman" pitchFamily="18" charset="0"/>
                <a:ea typeface="楷体_GB2312" pitchFamily="49" charset="-122"/>
              </a:rPr>
              <a:t>baB</a:t>
            </a:r>
            <a:r>
              <a:rPr lang="en-US" altLang="zh-CN" sz="1900" b="1" dirty="0">
                <a:latin typeface="Times New Roman" pitchFamily="18" charset="0"/>
                <a:ea typeface="楷体_GB2312" pitchFamily="49" charset="-122"/>
              </a:rPr>
              <a:t>  </a:t>
            </a:r>
            <a:r>
              <a:rPr lang="zh-CN" altLang="en-US" sz="1900" b="1" dirty="0">
                <a:latin typeface="Times New Roman" pitchFamily="18" charset="0"/>
                <a:ea typeface="楷体_GB2312" pitchFamily="49" charset="-122"/>
              </a:rPr>
              <a:t>且 </a:t>
            </a:r>
            <a:r>
              <a:rPr lang="en-US" altLang="zh-CN" sz="1900" b="1" dirty="0">
                <a:latin typeface="Times New Roman" pitchFamily="18" charset="0"/>
                <a:ea typeface="楷体_GB2312" pitchFamily="49" charset="-122"/>
              </a:rPr>
              <a:t>B </a:t>
            </a:r>
            <a:r>
              <a:rPr lang="en-US" altLang="zh-CN" sz="1900" b="1" dirty="0">
                <a:solidFill>
                  <a:schemeClr val="tx2"/>
                </a:solidFill>
                <a:latin typeface="Times New Roman" pitchFamily="18" charset="0"/>
                <a:ea typeface="楷体_GB2312" pitchFamily="49" charset="-122"/>
                <a:sym typeface="Symbol" pitchFamily="18" charset="2"/>
              </a:rPr>
              <a:t></a:t>
            </a:r>
            <a:r>
              <a:rPr lang="en-US" altLang="zh-CN" sz="1900" b="1" dirty="0">
                <a:latin typeface="Times New Roman" pitchFamily="18" charset="0"/>
                <a:ea typeface="楷体_GB2312" pitchFamily="49" charset="-122"/>
              </a:rPr>
              <a:t> Sb</a:t>
            </a:r>
          </a:p>
          <a:p>
            <a:pPr marL="419100" indent="-382588" algn="just">
              <a:lnSpc>
                <a:spcPct val="110000"/>
              </a:lnSpc>
              <a:spcBef>
                <a:spcPct val="20000"/>
              </a:spcBef>
              <a:buClr>
                <a:schemeClr val="accent1"/>
              </a:buClr>
              <a:buSzPct val="80000"/>
              <a:defRPr/>
            </a:pPr>
            <a:r>
              <a:rPr lang="zh-CN" altLang="en-US" sz="1900" b="1" dirty="0">
                <a:latin typeface="Times New Roman" pitchFamily="18" charset="0"/>
                <a:ea typeface="楷体_GB2312" pitchFamily="49" charset="-122"/>
              </a:rPr>
              <a:t>所以子串</a:t>
            </a:r>
            <a:r>
              <a:rPr lang="en-US" altLang="zh-CN" sz="1900" b="1" dirty="0">
                <a:latin typeface="Times New Roman" pitchFamily="18" charset="0"/>
                <a:ea typeface="楷体_GB2312" pitchFamily="49" charset="-122"/>
              </a:rPr>
              <a:t>Sb</a:t>
            </a:r>
            <a:r>
              <a:rPr lang="zh-CN" altLang="en-US" sz="1900" b="1" dirty="0">
                <a:latin typeface="Times New Roman" pitchFamily="18" charset="0"/>
                <a:ea typeface="楷体_GB2312" pitchFamily="49" charset="-122"/>
              </a:rPr>
              <a:t>是相对于非终结符</a:t>
            </a:r>
            <a:r>
              <a:rPr lang="en-US" altLang="zh-CN" sz="1900" b="1" dirty="0">
                <a:latin typeface="Times New Roman" pitchFamily="18" charset="0"/>
                <a:ea typeface="楷体_GB2312" pitchFamily="49" charset="-122"/>
              </a:rPr>
              <a:t>B</a:t>
            </a:r>
            <a:r>
              <a:rPr lang="zh-CN" altLang="en-US" sz="1900" b="1" dirty="0">
                <a:latin typeface="Times New Roman" pitchFamily="18" charset="0"/>
                <a:ea typeface="楷体_GB2312" pitchFamily="49" charset="-122"/>
              </a:rPr>
              <a:t>，句型</a:t>
            </a:r>
            <a:r>
              <a:rPr lang="en-US" altLang="zh-CN" sz="1900" b="1" dirty="0" err="1">
                <a:latin typeface="Times New Roman" pitchFamily="18" charset="0"/>
                <a:ea typeface="楷体_GB2312" pitchFamily="49" charset="-122"/>
              </a:rPr>
              <a:t>baSb</a:t>
            </a:r>
            <a:r>
              <a:rPr lang="zh-CN" altLang="en-US" sz="1900" b="1" dirty="0">
                <a:latin typeface="Times New Roman" pitchFamily="18" charset="0"/>
                <a:ea typeface="楷体_GB2312" pitchFamily="49" charset="-122"/>
              </a:rPr>
              <a:t>的简单短语。</a:t>
            </a:r>
          </a:p>
          <a:p>
            <a:pPr marL="419100" indent="-382588" algn="just">
              <a:lnSpc>
                <a:spcPct val="110000"/>
              </a:lnSpc>
              <a:spcBef>
                <a:spcPct val="20000"/>
              </a:spcBef>
              <a:buClr>
                <a:schemeClr val="accent1"/>
              </a:buClr>
              <a:buSzPct val="80000"/>
              <a:defRPr/>
            </a:pPr>
            <a:r>
              <a:rPr lang="zh-CN" altLang="en-US" sz="1900" b="1" dirty="0">
                <a:latin typeface="Times New Roman" pitchFamily="18" charset="0"/>
                <a:ea typeface="楷体_GB2312" pitchFamily="49" charset="-122"/>
              </a:rPr>
              <a:t>同样有</a:t>
            </a:r>
            <a:r>
              <a:rPr lang="zh-CN" altLang="en-US" sz="1900" b="1" dirty="0">
                <a:solidFill>
                  <a:srgbClr val="FFC000"/>
                </a:solidFill>
                <a:latin typeface="Times New Roman" pitchFamily="18" charset="0"/>
                <a:ea typeface="楷体_GB2312" pitchFamily="49" charset="-122"/>
              </a:rPr>
              <a:t>     </a:t>
            </a:r>
            <a:r>
              <a:rPr lang="en-US" altLang="zh-CN" sz="1900" b="1" dirty="0">
                <a:solidFill>
                  <a:srgbClr val="FFC000"/>
                </a:solidFill>
                <a:latin typeface="Times New Roman" pitchFamily="18" charset="0"/>
                <a:ea typeface="楷体_GB2312" pitchFamily="49" charset="-122"/>
              </a:rPr>
              <a:t>S </a:t>
            </a:r>
            <a:r>
              <a:rPr lang="en-US" altLang="zh-CN" sz="1900" b="1" dirty="0">
                <a:solidFill>
                  <a:srgbClr val="FFC000"/>
                </a:solidFill>
                <a:latin typeface="Times New Roman" pitchFamily="18" charset="0"/>
                <a:ea typeface="楷体_GB2312" pitchFamily="49" charset="-122"/>
                <a:sym typeface="Symbol" pitchFamily="18" charset="2"/>
              </a:rPr>
              <a:t></a:t>
            </a:r>
            <a:r>
              <a:rPr lang="en-US" altLang="zh-CN" sz="1900" b="1" dirty="0">
                <a:solidFill>
                  <a:srgbClr val="FFC000"/>
                </a:solidFill>
                <a:latin typeface="Times New Roman" pitchFamily="18" charset="0"/>
                <a:ea typeface="楷体_GB2312" pitchFamily="49" charset="-122"/>
              </a:rPr>
              <a:t> AB </a:t>
            </a:r>
            <a:r>
              <a:rPr lang="en-US" altLang="zh-CN" sz="1900" b="1" dirty="0">
                <a:solidFill>
                  <a:srgbClr val="FFC000"/>
                </a:solidFill>
                <a:latin typeface="Times New Roman" pitchFamily="18" charset="0"/>
                <a:ea typeface="楷体_GB2312" pitchFamily="49" charset="-122"/>
                <a:sym typeface="Symbol" pitchFamily="18" charset="2"/>
              </a:rPr>
              <a:t></a:t>
            </a:r>
            <a:r>
              <a:rPr lang="en-US" altLang="zh-CN" sz="1900" b="1" dirty="0">
                <a:solidFill>
                  <a:srgbClr val="FFC000"/>
                </a:solidFill>
                <a:latin typeface="Times New Roman" pitchFamily="18" charset="0"/>
                <a:ea typeface="楷体_GB2312" pitchFamily="49" charset="-122"/>
              </a:rPr>
              <a:t> </a:t>
            </a:r>
            <a:r>
              <a:rPr lang="en-US" altLang="zh-CN" sz="1900" b="1" dirty="0" err="1">
                <a:solidFill>
                  <a:srgbClr val="FFC000"/>
                </a:solidFill>
                <a:latin typeface="Times New Roman" pitchFamily="18" charset="0"/>
                <a:ea typeface="楷体_GB2312" pitchFamily="49" charset="-122"/>
              </a:rPr>
              <a:t>ASb</a:t>
            </a:r>
            <a:r>
              <a:rPr lang="en-US" altLang="zh-CN" sz="1900" b="1" dirty="0">
                <a:solidFill>
                  <a:srgbClr val="FFC000"/>
                </a:solidFill>
                <a:latin typeface="Times New Roman" pitchFamily="18" charset="0"/>
                <a:ea typeface="楷体_GB2312" pitchFamily="49" charset="-122"/>
              </a:rPr>
              <a:t> </a:t>
            </a:r>
            <a:r>
              <a:rPr lang="en-US" altLang="zh-CN" sz="1900" b="1" dirty="0">
                <a:solidFill>
                  <a:srgbClr val="FFC000"/>
                </a:solidFill>
                <a:latin typeface="Times New Roman" pitchFamily="18" charset="0"/>
                <a:ea typeface="楷体_GB2312" pitchFamily="49" charset="-122"/>
                <a:sym typeface="Symbol" pitchFamily="18" charset="2"/>
              </a:rPr>
              <a:t></a:t>
            </a:r>
            <a:r>
              <a:rPr lang="en-US" altLang="zh-CN" sz="1900" b="1" dirty="0">
                <a:solidFill>
                  <a:srgbClr val="FFC000"/>
                </a:solidFill>
                <a:latin typeface="Times New Roman" pitchFamily="18" charset="0"/>
                <a:ea typeface="楷体_GB2312" pitchFamily="49" charset="-122"/>
              </a:rPr>
              <a:t> </a:t>
            </a:r>
            <a:r>
              <a:rPr lang="en-US" altLang="zh-CN" sz="1900" b="1" dirty="0" err="1">
                <a:solidFill>
                  <a:srgbClr val="FFC000"/>
                </a:solidFill>
                <a:latin typeface="Times New Roman" pitchFamily="18" charset="0"/>
                <a:ea typeface="楷体_GB2312" pitchFamily="49" charset="-122"/>
              </a:rPr>
              <a:t>bBSb</a:t>
            </a:r>
            <a:r>
              <a:rPr lang="en-US" altLang="zh-CN" sz="1900" b="1" dirty="0">
                <a:solidFill>
                  <a:srgbClr val="FFC000"/>
                </a:solidFill>
                <a:latin typeface="Times New Roman" pitchFamily="18" charset="0"/>
                <a:ea typeface="楷体_GB2312" pitchFamily="49" charset="-122"/>
              </a:rPr>
              <a:t> </a:t>
            </a:r>
            <a:r>
              <a:rPr lang="en-US" altLang="zh-CN" sz="1900" b="1" dirty="0">
                <a:solidFill>
                  <a:srgbClr val="FFC000"/>
                </a:solidFill>
                <a:latin typeface="Times New Roman" pitchFamily="18" charset="0"/>
                <a:ea typeface="楷体_GB2312" pitchFamily="49" charset="-122"/>
                <a:sym typeface="Symbol" pitchFamily="18" charset="2"/>
              </a:rPr>
              <a:t></a:t>
            </a:r>
            <a:r>
              <a:rPr lang="en-US" altLang="zh-CN" sz="1900" b="1" dirty="0">
                <a:solidFill>
                  <a:srgbClr val="FFC000"/>
                </a:solidFill>
                <a:latin typeface="Times New Roman" pitchFamily="18" charset="0"/>
                <a:ea typeface="楷体_GB2312" pitchFamily="49" charset="-122"/>
              </a:rPr>
              <a:t> </a:t>
            </a:r>
            <a:r>
              <a:rPr lang="en-US" altLang="zh-CN" sz="1900" b="1" dirty="0" err="1">
                <a:solidFill>
                  <a:srgbClr val="FFC000"/>
                </a:solidFill>
                <a:latin typeface="Times New Roman" pitchFamily="18" charset="0"/>
                <a:ea typeface="楷体_GB2312" pitchFamily="49" charset="-122"/>
              </a:rPr>
              <a:t>baSb</a:t>
            </a:r>
            <a:r>
              <a:rPr lang="en-US" altLang="zh-CN" sz="1900" b="1" dirty="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1900" b="1" dirty="0">
                <a:latin typeface="Times New Roman" pitchFamily="18" charset="0"/>
                <a:ea typeface="楷体_GB2312" pitchFamily="49" charset="-122"/>
              </a:rPr>
              <a:t>即             </a:t>
            </a:r>
            <a:r>
              <a:rPr lang="en-US" altLang="zh-CN" sz="1900" b="1" dirty="0">
                <a:latin typeface="Times New Roman" pitchFamily="18" charset="0"/>
                <a:ea typeface="楷体_GB2312" pitchFamily="49" charset="-122"/>
              </a:rPr>
              <a:t>S </a:t>
            </a:r>
            <a:r>
              <a:rPr lang="en-US" altLang="zh-CN" sz="1900" b="1" dirty="0">
                <a:solidFill>
                  <a:schemeClr val="tx2"/>
                </a:solidFill>
                <a:latin typeface="Times New Roman" pitchFamily="18" charset="0"/>
                <a:ea typeface="楷体_GB2312" pitchFamily="49" charset="-122"/>
                <a:sym typeface="Symbol" pitchFamily="18" charset="2"/>
              </a:rPr>
              <a:t></a:t>
            </a:r>
            <a:r>
              <a:rPr lang="en-US" altLang="zh-CN" sz="1900" b="1" dirty="0">
                <a:latin typeface="Times New Roman" pitchFamily="18" charset="0"/>
                <a:ea typeface="楷体_GB2312" pitchFamily="49" charset="-122"/>
              </a:rPr>
              <a:t> *</a:t>
            </a:r>
            <a:r>
              <a:rPr lang="en-US" altLang="zh-CN" sz="1900" b="1" dirty="0" err="1">
                <a:latin typeface="Times New Roman" pitchFamily="18" charset="0"/>
                <a:ea typeface="楷体_GB2312" pitchFamily="49" charset="-122"/>
              </a:rPr>
              <a:t>bBSb</a:t>
            </a:r>
            <a:r>
              <a:rPr lang="en-US" altLang="zh-CN" sz="1900" b="1" dirty="0">
                <a:latin typeface="Times New Roman" pitchFamily="18" charset="0"/>
                <a:ea typeface="楷体_GB2312" pitchFamily="49" charset="-122"/>
              </a:rPr>
              <a:t>  </a:t>
            </a:r>
            <a:r>
              <a:rPr lang="zh-CN" altLang="en-US" sz="1900" b="1" dirty="0">
                <a:latin typeface="Times New Roman" pitchFamily="18" charset="0"/>
                <a:ea typeface="楷体_GB2312" pitchFamily="49" charset="-122"/>
              </a:rPr>
              <a:t>且  </a:t>
            </a:r>
            <a:r>
              <a:rPr lang="en-US" altLang="zh-CN" sz="1900" b="1" dirty="0">
                <a:latin typeface="Times New Roman" pitchFamily="18" charset="0"/>
                <a:ea typeface="楷体_GB2312" pitchFamily="49" charset="-122"/>
              </a:rPr>
              <a:t>B </a:t>
            </a:r>
            <a:r>
              <a:rPr lang="en-US" altLang="zh-CN" sz="1900" b="1" dirty="0">
                <a:solidFill>
                  <a:schemeClr val="tx2"/>
                </a:solidFill>
                <a:latin typeface="Times New Roman" pitchFamily="18" charset="0"/>
                <a:ea typeface="楷体_GB2312" pitchFamily="49" charset="-122"/>
                <a:sym typeface="Symbol" pitchFamily="18" charset="2"/>
              </a:rPr>
              <a:t></a:t>
            </a:r>
            <a:r>
              <a:rPr lang="en-US" altLang="zh-CN" sz="1900" b="1" dirty="0">
                <a:latin typeface="Times New Roman" pitchFamily="18" charset="0"/>
                <a:ea typeface="楷体_GB2312" pitchFamily="49" charset="-122"/>
              </a:rPr>
              <a:t> a</a:t>
            </a:r>
          </a:p>
          <a:p>
            <a:pPr marL="419100" indent="-382588" algn="just">
              <a:lnSpc>
                <a:spcPct val="110000"/>
              </a:lnSpc>
              <a:spcBef>
                <a:spcPct val="20000"/>
              </a:spcBef>
              <a:buClr>
                <a:schemeClr val="accent1"/>
              </a:buClr>
              <a:buSzPct val="80000"/>
              <a:defRPr/>
            </a:pPr>
            <a:r>
              <a:rPr lang="zh-CN" altLang="en-US" sz="1900" b="1" dirty="0">
                <a:latin typeface="Times New Roman" pitchFamily="18" charset="0"/>
                <a:ea typeface="楷体_GB2312" pitchFamily="49" charset="-122"/>
              </a:rPr>
              <a:t>子串</a:t>
            </a:r>
            <a:r>
              <a:rPr lang="en-US" altLang="zh-CN" sz="1900" b="1" dirty="0">
                <a:latin typeface="Times New Roman" pitchFamily="18" charset="0"/>
                <a:ea typeface="楷体_GB2312" pitchFamily="49" charset="-122"/>
              </a:rPr>
              <a:t>a</a:t>
            </a:r>
            <a:r>
              <a:rPr lang="zh-CN" altLang="en-US" sz="1900" b="1" dirty="0">
                <a:latin typeface="Times New Roman" pitchFamily="18" charset="0"/>
                <a:ea typeface="楷体_GB2312" pitchFamily="49" charset="-122"/>
              </a:rPr>
              <a:t>是相对于</a:t>
            </a:r>
            <a:r>
              <a:rPr lang="en-US" altLang="zh-CN" sz="1900" b="1" dirty="0">
                <a:latin typeface="Times New Roman" pitchFamily="18" charset="0"/>
                <a:ea typeface="楷体_GB2312" pitchFamily="49" charset="-122"/>
              </a:rPr>
              <a:t>B</a:t>
            </a:r>
            <a:r>
              <a:rPr lang="zh-CN" altLang="en-US" sz="1900" b="1" dirty="0">
                <a:latin typeface="Times New Roman" pitchFamily="18" charset="0"/>
                <a:ea typeface="楷体_GB2312" pitchFamily="49" charset="-122"/>
              </a:rPr>
              <a:t>，句型</a:t>
            </a:r>
            <a:r>
              <a:rPr lang="en-US" altLang="zh-CN" sz="1900" b="1" dirty="0" err="1">
                <a:latin typeface="Times New Roman" pitchFamily="18" charset="0"/>
                <a:ea typeface="楷体_GB2312" pitchFamily="49" charset="-122"/>
              </a:rPr>
              <a:t>baSb</a:t>
            </a:r>
            <a:r>
              <a:rPr lang="zh-CN" altLang="en-US" sz="1900" b="1" dirty="0">
                <a:latin typeface="Times New Roman" pitchFamily="18" charset="0"/>
                <a:ea typeface="楷体_GB2312" pitchFamily="49" charset="-122"/>
              </a:rPr>
              <a:t>的简单短语。</a:t>
            </a:r>
          </a:p>
          <a:p>
            <a:pPr marL="419100" indent="-382588" algn="just">
              <a:lnSpc>
                <a:spcPct val="110000"/>
              </a:lnSpc>
              <a:spcBef>
                <a:spcPct val="20000"/>
              </a:spcBef>
              <a:buClr>
                <a:schemeClr val="accent1"/>
              </a:buClr>
              <a:buSzPct val="80000"/>
              <a:defRPr/>
            </a:pPr>
            <a:r>
              <a:rPr lang="zh-CN" altLang="en-US" sz="1900" b="1" dirty="0">
                <a:latin typeface="Times New Roman" pitchFamily="18" charset="0"/>
                <a:ea typeface="楷体_GB2312" pitchFamily="49" charset="-122"/>
              </a:rPr>
              <a:t>还有  </a:t>
            </a:r>
            <a:r>
              <a:rPr lang="en-US" altLang="zh-CN" sz="1900" b="1" dirty="0">
                <a:latin typeface="Times New Roman" pitchFamily="18" charset="0"/>
                <a:ea typeface="楷体_GB2312" pitchFamily="49" charset="-122"/>
              </a:rPr>
              <a:t>S </a:t>
            </a:r>
            <a:r>
              <a:rPr lang="en-US" altLang="zh-CN" sz="1900" b="1" dirty="0">
                <a:solidFill>
                  <a:schemeClr val="tx2"/>
                </a:solidFill>
                <a:latin typeface="Times New Roman" pitchFamily="18" charset="0"/>
                <a:ea typeface="楷体_GB2312" pitchFamily="49" charset="-122"/>
                <a:sym typeface="Symbol" pitchFamily="18" charset="2"/>
              </a:rPr>
              <a:t></a:t>
            </a:r>
            <a:r>
              <a:rPr lang="en-US" altLang="zh-CN" sz="1900" b="1" dirty="0">
                <a:latin typeface="Times New Roman" pitchFamily="18" charset="0"/>
                <a:ea typeface="楷体_GB2312" pitchFamily="49" charset="-122"/>
              </a:rPr>
              <a:t> *</a:t>
            </a:r>
            <a:r>
              <a:rPr lang="en-US" altLang="zh-CN" sz="1900" b="1" dirty="0" err="1">
                <a:latin typeface="Times New Roman" pitchFamily="18" charset="0"/>
                <a:ea typeface="楷体_GB2312" pitchFamily="49" charset="-122"/>
              </a:rPr>
              <a:t>ASb</a:t>
            </a:r>
            <a:r>
              <a:rPr lang="en-US" altLang="zh-CN" sz="1900" b="1" dirty="0">
                <a:latin typeface="Times New Roman" pitchFamily="18" charset="0"/>
                <a:ea typeface="楷体_GB2312" pitchFamily="49" charset="-122"/>
              </a:rPr>
              <a:t>   </a:t>
            </a:r>
            <a:r>
              <a:rPr lang="zh-CN" altLang="en-US" sz="1900" b="1" dirty="0">
                <a:latin typeface="Times New Roman" pitchFamily="18" charset="0"/>
                <a:ea typeface="楷体_GB2312" pitchFamily="49" charset="-122"/>
              </a:rPr>
              <a:t>且  </a:t>
            </a:r>
            <a:r>
              <a:rPr lang="en-US" altLang="zh-CN" sz="1900" b="1" dirty="0">
                <a:latin typeface="Times New Roman" pitchFamily="18" charset="0"/>
                <a:ea typeface="楷体_GB2312" pitchFamily="49" charset="-122"/>
              </a:rPr>
              <a:t>A </a:t>
            </a:r>
            <a:r>
              <a:rPr lang="en-US" altLang="zh-CN" sz="1900" b="1" dirty="0">
                <a:solidFill>
                  <a:schemeClr val="tx2"/>
                </a:solidFill>
                <a:latin typeface="Times New Roman" pitchFamily="18" charset="0"/>
                <a:ea typeface="楷体_GB2312" pitchFamily="49" charset="-122"/>
                <a:sym typeface="Symbol" pitchFamily="18" charset="2"/>
              </a:rPr>
              <a:t></a:t>
            </a:r>
            <a:r>
              <a:rPr lang="en-US" altLang="zh-CN" sz="1900" b="1" dirty="0">
                <a:latin typeface="Times New Roman" pitchFamily="18" charset="0"/>
                <a:ea typeface="楷体_GB2312" pitchFamily="49" charset="-122"/>
              </a:rPr>
              <a:t> +</a:t>
            </a:r>
            <a:r>
              <a:rPr lang="en-US" altLang="zh-CN" sz="1900" b="1" dirty="0" err="1">
                <a:latin typeface="Times New Roman" pitchFamily="18" charset="0"/>
                <a:ea typeface="楷体_GB2312" pitchFamily="49" charset="-122"/>
              </a:rPr>
              <a:t>ba</a:t>
            </a:r>
            <a:r>
              <a:rPr lang="en-US" altLang="zh-CN" sz="1900" b="1" dirty="0">
                <a:latin typeface="Times New Roman" pitchFamily="18" charset="0"/>
                <a:ea typeface="楷体_GB2312" pitchFamily="49" charset="-122"/>
              </a:rPr>
              <a:t></a:t>
            </a:r>
          </a:p>
          <a:p>
            <a:pPr marL="419100" indent="-382588" algn="just">
              <a:lnSpc>
                <a:spcPct val="110000"/>
              </a:lnSpc>
              <a:spcBef>
                <a:spcPct val="20000"/>
              </a:spcBef>
              <a:buClr>
                <a:schemeClr val="accent1"/>
              </a:buClr>
              <a:buSzPct val="80000"/>
              <a:defRPr/>
            </a:pPr>
            <a:r>
              <a:rPr lang="zh-CN" altLang="en-US" sz="1900" b="1" dirty="0">
                <a:latin typeface="Times New Roman" pitchFamily="18" charset="0"/>
                <a:ea typeface="楷体_GB2312" pitchFamily="49" charset="-122"/>
              </a:rPr>
              <a:t>即子串</a:t>
            </a:r>
            <a:r>
              <a:rPr lang="en-US" altLang="zh-CN" sz="1900" b="1" dirty="0" err="1">
                <a:latin typeface="Times New Roman" pitchFamily="18" charset="0"/>
                <a:ea typeface="楷体_GB2312" pitchFamily="49" charset="-122"/>
              </a:rPr>
              <a:t>ba</a:t>
            </a:r>
            <a:r>
              <a:rPr lang="zh-CN" altLang="en-US" sz="1900" b="1" dirty="0">
                <a:latin typeface="Times New Roman" pitchFamily="18" charset="0"/>
                <a:ea typeface="楷体_GB2312" pitchFamily="49" charset="-122"/>
              </a:rPr>
              <a:t>是相对于非终结符</a:t>
            </a:r>
            <a:r>
              <a:rPr lang="en-US" altLang="zh-CN" sz="1900" b="1" dirty="0">
                <a:latin typeface="Times New Roman" pitchFamily="18" charset="0"/>
                <a:ea typeface="楷体_GB2312" pitchFamily="49" charset="-122"/>
              </a:rPr>
              <a:t>A</a:t>
            </a:r>
            <a:r>
              <a:rPr lang="zh-CN" altLang="en-US" sz="1900" b="1" dirty="0">
                <a:latin typeface="Times New Roman" pitchFamily="18" charset="0"/>
                <a:ea typeface="楷体_GB2312" pitchFamily="49" charset="-122"/>
              </a:rPr>
              <a:t>，句型</a:t>
            </a:r>
            <a:r>
              <a:rPr lang="en-US" altLang="zh-CN" sz="1900" b="1" dirty="0" err="1">
                <a:latin typeface="Times New Roman" pitchFamily="18" charset="0"/>
                <a:ea typeface="楷体_GB2312" pitchFamily="49" charset="-122"/>
              </a:rPr>
              <a:t>baSb</a:t>
            </a:r>
            <a:r>
              <a:rPr lang="zh-CN" altLang="en-US" sz="1900" b="1" dirty="0">
                <a:latin typeface="Times New Roman" pitchFamily="18" charset="0"/>
                <a:ea typeface="楷体_GB2312" pitchFamily="49" charset="-122"/>
              </a:rPr>
              <a:t>的短语。</a:t>
            </a:r>
          </a:p>
          <a:p>
            <a:pPr marL="419100" indent="-382588" algn="just">
              <a:lnSpc>
                <a:spcPct val="110000"/>
              </a:lnSpc>
              <a:spcBef>
                <a:spcPct val="20000"/>
              </a:spcBef>
              <a:buClr>
                <a:schemeClr val="accent1"/>
              </a:buClr>
              <a:buSzPct val="80000"/>
              <a:defRPr/>
            </a:pPr>
            <a:r>
              <a:rPr lang="zh-CN" altLang="en-US" sz="1900" b="1" dirty="0">
                <a:latin typeface="Times New Roman" pitchFamily="18" charset="0"/>
                <a:ea typeface="楷体_GB2312" pitchFamily="49" charset="-122"/>
              </a:rPr>
              <a:t>对于句型</a:t>
            </a:r>
            <a:r>
              <a:rPr lang="en-US" altLang="zh-CN" sz="1900" b="1" dirty="0" err="1">
                <a:latin typeface="Times New Roman" pitchFamily="18" charset="0"/>
                <a:ea typeface="楷体_GB2312" pitchFamily="49" charset="-122"/>
              </a:rPr>
              <a:t>baSb</a:t>
            </a:r>
            <a:r>
              <a:rPr lang="zh-CN" altLang="en-US" sz="1900" b="1" dirty="0">
                <a:latin typeface="Times New Roman" pitchFamily="18" charset="0"/>
                <a:ea typeface="楷体_GB2312" pitchFamily="49" charset="-122"/>
              </a:rPr>
              <a:t>，再没有其它能产生新的短语推导了，所以句型</a:t>
            </a:r>
            <a:r>
              <a:rPr lang="en-US" altLang="zh-CN" sz="1900" b="1" dirty="0" err="1">
                <a:latin typeface="Times New Roman" pitchFamily="18" charset="0"/>
                <a:ea typeface="楷体_GB2312" pitchFamily="49" charset="-122"/>
              </a:rPr>
              <a:t>baSb</a:t>
            </a:r>
            <a:endParaRPr lang="en-US" altLang="zh-CN" sz="1900" b="1" dirty="0">
              <a:latin typeface="Times New Roman" pitchFamily="18" charset="0"/>
              <a:ea typeface="楷体_GB2312" pitchFamily="49" charset="-122"/>
            </a:endParaRPr>
          </a:p>
          <a:p>
            <a:pPr marL="419100" indent="-382588" algn="just">
              <a:lnSpc>
                <a:spcPct val="110000"/>
              </a:lnSpc>
              <a:spcBef>
                <a:spcPct val="20000"/>
              </a:spcBef>
              <a:buClr>
                <a:schemeClr val="accent1"/>
              </a:buClr>
              <a:buSzPct val="80000"/>
              <a:defRPr/>
            </a:pPr>
            <a:r>
              <a:rPr lang="zh-CN" altLang="en-US" sz="1900" b="1" dirty="0">
                <a:latin typeface="Times New Roman" pitchFamily="18" charset="0"/>
                <a:ea typeface="楷体_GB2312" pitchFamily="49" charset="-122"/>
              </a:rPr>
              <a:t>有短语</a:t>
            </a:r>
            <a:r>
              <a:rPr lang="en-US" altLang="zh-CN" sz="1900" b="1" dirty="0" err="1">
                <a:latin typeface="Times New Roman" pitchFamily="18" charset="0"/>
                <a:ea typeface="楷体_GB2312" pitchFamily="49" charset="-122"/>
              </a:rPr>
              <a:t>ba</a:t>
            </a:r>
            <a:r>
              <a:rPr lang="zh-CN" altLang="en-US" sz="1900" b="1" dirty="0">
                <a:latin typeface="Times New Roman" pitchFamily="18" charset="0"/>
                <a:ea typeface="楷体_GB2312" pitchFamily="49" charset="-122"/>
              </a:rPr>
              <a:t>，简单短语</a:t>
            </a:r>
            <a:r>
              <a:rPr lang="en-US" altLang="zh-CN" sz="1900" b="1" dirty="0">
                <a:latin typeface="Times New Roman" pitchFamily="18" charset="0"/>
                <a:ea typeface="楷体_GB2312" pitchFamily="49" charset="-122"/>
              </a:rPr>
              <a:t>a</a:t>
            </a:r>
            <a:r>
              <a:rPr lang="zh-CN" altLang="en-US" sz="1900" b="1" dirty="0">
                <a:latin typeface="Times New Roman" pitchFamily="18" charset="0"/>
                <a:ea typeface="楷体_GB2312" pitchFamily="49" charset="-122"/>
              </a:rPr>
              <a:t>和</a:t>
            </a:r>
            <a:r>
              <a:rPr lang="en-US" altLang="zh-CN" sz="1900" b="1" dirty="0">
                <a:latin typeface="Times New Roman" pitchFamily="18" charset="0"/>
                <a:ea typeface="楷体_GB2312" pitchFamily="49" charset="-122"/>
              </a:rPr>
              <a:t>Sb</a:t>
            </a:r>
          </a:p>
        </p:txBody>
      </p:sp>
      <p:sp>
        <p:nvSpPr>
          <p:cNvPr id="6"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404917930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07557">
                                            <p:txEl>
                                              <p:pRg st="3" end="3"/>
                                            </p:txEl>
                                          </p:spTgt>
                                        </p:tgtEl>
                                        <p:attrNameLst>
                                          <p:attrName>style.visibility</p:attrName>
                                        </p:attrNameLst>
                                      </p:cBhvr>
                                      <p:to>
                                        <p:strVal val="visible"/>
                                      </p:to>
                                    </p:set>
                                    <p:animEffect transition="in" filter="blinds(horizontal)">
                                      <p:cBhvr>
                                        <p:cTn id="7" dur="500"/>
                                        <p:tgtEl>
                                          <p:spTgt spid="407557">
                                            <p:txEl>
                                              <p:pRg st="3" end="3"/>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07557">
                                            <p:txEl>
                                              <p:pRg st="4" end="4"/>
                                            </p:txEl>
                                          </p:spTgt>
                                        </p:tgtEl>
                                        <p:attrNameLst>
                                          <p:attrName>style.visibility</p:attrName>
                                        </p:attrNameLst>
                                      </p:cBhvr>
                                      <p:to>
                                        <p:strVal val="visible"/>
                                      </p:to>
                                    </p:set>
                                    <p:animEffect transition="in" filter="blinds(horizontal)">
                                      <p:cBhvr>
                                        <p:cTn id="10" dur="500"/>
                                        <p:tgtEl>
                                          <p:spTgt spid="407557">
                                            <p:txEl>
                                              <p:pRg st="4" end="4"/>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407557">
                                            <p:txEl>
                                              <p:pRg st="5" end="5"/>
                                            </p:txEl>
                                          </p:spTgt>
                                        </p:tgtEl>
                                        <p:attrNameLst>
                                          <p:attrName>style.visibility</p:attrName>
                                        </p:attrNameLst>
                                      </p:cBhvr>
                                      <p:to>
                                        <p:strVal val="visible"/>
                                      </p:to>
                                    </p:set>
                                    <p:animEffect transition="in" filter="blinds(horizontal)">
                                      <p:cBhvr>
                                        <p:cTn id="13" dur="500"/>
                                        <p:tgtEl>
                                          <p:spTgt spid="407557">
                                            <p:txEl>
                                              <p:pRg st="5" end="5"/>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nodeType="clickEffect">
                                  <p:stCondLst>
                                    <p:cond delay="0"/>
                                  </p:stCondLst>
                                  <p:childTnLst>
                                    <p:set>
                                      <p:cBhvr>
                                        <p:cTn id="17" dur="1" fill="hold">
                                          <p:stCondLst>
                                            <p:cond delay="0"/>
                                          </p:stCondLst>
                                        </p:cTn>
                                        <p:tgtEl>
                                          <p:spTgt spid="407557">
                                            <p:txEl>
                                              <p:pRg st="6" end="6"/>
                                            </p:txEl>
                                          </p:spTgt>
                                        </p:tgtEl>
                                        <p:attrNameLst>
                                          <p:attrName>style.visibility</p:attrName>
                                        </p:attrNameLst>
                                      </p:cBhvr>
                                      <p:to>
                                        <p:strVal val="visible"/>
                                      </p:to>
                                    </p:set>
                                    <p:animEffect transition="in" filter="blinds(horizontal)">
                                      <p:cBhvr>
                                        <p:cTn id="18" dur="500"/>
                                        <p:tgtEl>
                                          <p:spTgt spid="407557">
                                            <p:txEl>
                                              <p:pRg st="6" end="6"/>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407557">
                                            <p:txEl>
                                              <p:pRg st="7" end="7"/>
                                            </p:txEl>
                                          </p:spTgt>
                                        </p:tgtEl>
                                        <p:attrNameLst>
                                          <p:attrName>style.visibility</p:attrName>
                                        </p:attrNameLst>
                                      </p:cBhvr>
                                      <p:to>
                                        <p:strVal val="visible"/>
                                      </p:to>
                                    </p:set>
                                    <p:animEffect transition="in" filter="blinds(horizontal)">
                                      <p:cBhvr>
                                        <p:cTn id="21" dur="500"/>
                                        <p:tgtEl>
                                          <p:spTgt spid="407557">
                                            <p:txEl>
                                              <p:pRg st="7" end="7"/>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407557">
                                            <p:txEl>
                                              <p:pRg st="8" end="8"/>
                                            </p:txEl>
                                          </p:spTgt>
                                        </p:tgtEl>
                                        <p:attrNameLst>
                                          <p:attrName>style.visibility</p:attrName>
                                        </p:attrNameLst>
                                      </p:cBhvr>
                                      <p:to>
                                        <p:strVal val="visible"/>
                                      </p:to>
                                    </p:set>
                                    <p:animEffect transition="in" filter="blinds(horizontal)">
                                      <p:cBhvr>
                                        <p:cTn id="24" dur="500"/>
                                        <p:tgtEl>
                                          <p:spTgt spid="407557">
                                            <p:txEl>
                                              <p:pRg st="8" end="8"/>
                                            </p:txEl>
                                          </p:spTgt>
                                        </p:tgtEl>
                                      </p:cBhvr>
                                    </p:animEffect>
                                  </p:childTnLst>
                                </p:cTn>
                              </p:par>
                            </p:childTnLst>
                          </p:cTn>
                        </p:par>
                      </p:childTnLst>
                    </p:cTn>
                  </p:par>
                  <p:par>
                    <p:cTn id="25" fill="hold" nodeType="clickPar">
                      <p:stCondLst>
                        <p:cond delay="indefinite"/>
                      </p:stCondLst>
                      <p:childTnLst>
                        <p:par>
                          <p:cTn id="26" fill="hold" nodeType="withGroup">
                            <p:stCondLst>
                              <p:cond delay="0"/>
                            </p:stCondLst>
                            <p:childTnLst>
                              <p:par>
                                <p:cTn id="27" presetID="3" presetClass="entr" presetSubtype="10" fill="hold" nodeType="clickEffect">
                                  <p:stCondLst>
                                    <p:cond delay="0"/>
                                  </p:stCondLst>
                                  <p:childTnLst>
                                    <p:set>
                                      <p:cBhvr>
                                        <p:cTn id="28" dur="1" fill="hold">
                                          <p:stCondLst>
                                            <p:cond delay="0"/>
                                          </p:stCondLst>
                                        </p:cTn>
                                        <p:tgtEl>
                                          <p:spTgt spid="407557">
                                            <p:txEl>
                                              <p:pRg st="9" end="9"/>
                                            </p:txEl>
                                          </p:spTgt>
                                        </p:tgtEl>
                                        <p:attrNameLst>
                                          <p:attrName>style.visibility</p:attrName>
                                        </p:attrNameLst>
                                      </p:cBhvr>
                                      <p:to>
                                        <p:strVal val="visible"/>
                                      </p:to>
                                    </p:set>
                                    <p:animEffect transition="in" filter="blinds(horizontal)">
                                      <p:cBhvr>
                                        <p:cTn id="29" dur="500"/>
                                        <p:tgtEl>
                                          <p:spTgt spid="407557">
                                            <p:txEl>
                                              <p:pRg st="9" end="9"/>
                                            </p:txEl>
                                          </p:spTgt>
                                        </p:tgtEl>
                                      </p:cBhvr>
                                    </p:animEffect>
                                  </p:childTnLst>
                                </p:cTn>
                              </p:par>
                              <p:par>
                                <p:cTn id="30" presetID="3" presetClass="entr" presetSubtype="10" fill="hold" nodeType="withEffect">
                                  <p:stCondLst>
                                    <p:cond delay="0"/>
                                  </p:stCondLst>
                                  <p:childTnLst>
                                    <p:set>
                                      <p:cBhvr>
                                        <p:cTn id="31" dur="1" fill="hold">
                                          <p:stCondLst>
                                            <p:cond delay="0"/>
                                          </p:stCondLst>
                                        </p:cTn>
                                        <p:tgtEl>
                                          <p:spTgt spid="407557">
                                            <p:txEl>
                                              <p:pRg st="10" end="10"/>
                                            </p:txEl>
                                          </p:spTgt>
                                        </p:tgtEl>
                                        <p:attrNameLst>
                                          <p:attrName>style.visibility</p:attrName>
                                        </p:attrNameLst>
                                      </p:cBhvr>
                                      <p:to>
                                        <p:strVal val="visible"/>
                                      </p:to>
                                    </p:set>
                                    <p:animEffect transition="in" filter="blinds(horizontal)">
                                      <p:cBhvr>
                                        <p:cTn id="32" dur="500"/>
                                        <p:tgtEl>
                                          <p:spTgt spid="407557">
                                            <p:txEl>
                                              <p:pRg st="10" end="10"/>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407557">
                                            <p:txEl>
                                              <p:pRg st="11" end="11"/>
                                            </p:txEl>
                                          </p:spTgt>
                                        </p:tgtEl>
                                        <p:attrNameLst>
                                          <p:attrName>style.visibility</p:attrName>
                                        </p:attrNameLst>
                                      </p:cBhvr>
                                      <p:to>
                                        <p:strVal val="visible"/>
                                      </p:to>
                                    </p:set>
                                    <p:animEffect transition="in" filter="blinds(horizontal)">
                                      <p:cBhvr>
                                        <p:cTn id="37" dur="500"/>
                                        <p:tgtEl>
                                          <p:spTgt spid="407557">
                                            <p:txEl>
                                              <p:pRg st="11" end="11"/>
                                            </p:txEl>
                                          </p:spTgt>
                                        </p:tgtEl>
                                      </p:cBhvr>
                                    </p:animEffect>
                                  </p:childTnLst>
                                </p:cTn>
                              </p:par>
                              <p:par>
                                <p:cTn id="38" presetID="3" presetClass="entr" presetSubtype="10" fill="hold" nodeType="withEffect">
                                  <p:stCondLst>
                                    <p:cond delay="0"/>
                                  </p:stCondLst>
                                  <p:childTnLst>
                                    <p:set>
                                      <p:cBhvr>
                                        <p:cTn id="39" dur="1" fill="hold">
                                          <p:stCondLst>
                                            <p:cond delay="0"/>
                                          </p:stCondLst>
                                        </p:cTn>
                                        <p:tgtEl>
                                          <p:spTgt spid="407557">
                                            <p:txEl>
                                              <p:pRg st="12" end="12"/>
                                            </p:txEl>
                                          </p:spTgt>
                                        </p:tgtEl>
                                        <p:attrNameLst>
                                          <p:attrName>style.visibility</p:attrName>
                                        </p:attrNameLst>
                                      </p:cBhvr>
                                      <p:to>
                                        <p:strVal val="visible"/>
                                      </p:to>
                                    </p:set>
                                    <p:animEffect transition="in" filter="blinds(horizontal)">
                                      <p:cBhvr>
                                        <p:cTn id="40" dur="500"/>
                                        <p:tgtEl>
                                          <p:spTgt spid="407557">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1DD03E77-C7A5-4B28-AE84-74192FD33B02}" type="datetime1">
              <a:rPr lang="zh-CN" altLang="en-US">
                <a:effectLst>
                  <a:outerShdw blurRad="38100" dist="38100" dir="2700000" algn="tl">
                    <a:srgbClr val="000000">
                      <a:alpha val="43137"/>
                    </a:srgbClr>
                  </a:outerShdw>
                </a:effectLst>
              </a:rPr>
              <a:t>2021/3/11</a:t>
            </a:fld>
            <a:endParaRPr lang="zh-CN" altLang="en-US">
              <a:effectLst>
                <a:outerShdw blurRad="38100" dist="38100" dir="2700000" algn="tl">
                  <a:srgbClr val="000000">
                    <a:alpha val="43137"/>
                  </a:srgbClr>
                </a:outerShdw>
              </a:effectLst>
            </a:endParaRPr>
          </a:p>
        </p:txBody>
      </p:sp>
      <p:sp>
        <p:nvSpPr>
          <p:cNvPr id="17408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AC777541-7024-4946-AE3A-0305D873A490}" type="slidenum">
              <a:rPr lang="zh-CN" altLang="en-US" sz="1000">
                <a:solidFill>
                  <a:srgbClr val="9B9A98"/>
                </a:solidFill>
                <a:effectLst>
                  <a:outerShdw blurRad="38100" dist="38100" dir="2700000" algn="tl">
                    <a:srgbClr val="000000">
                      <a:alpha val="43137"/>
                    </a:srgbClr>
                  </a:outerShdw>
                </a:effectLst>
              </a:rPr>
              <a:t>50</a:t>
            </a:fld>
            <a:endParaRPr lang="zh-CN" altLang="en-US" sz="1000">
              <a:solidFill>
                <a:srgbClr val="9B9A98"/>
              </a:solidFill>
              <a:effectLst>
                <a:outerShdw blurRad="38100" dist="38100" dir="2700000" algn="tl">
                  <a:srgbClr val="000000">
                    <a:alpha val="43137"/>
                  </a:srgbClr>
                </a:outerShdw>
              </a:effectLst>
            </a:endParaRPr>
          </a:p>
        </p:txBody>
      </p:sp>
      <p:graphicFrame>
        <p:nvGraphicFramePr>
          <p:cNvPr id="2" name="表格 1"/>
          <p:cNvGraphicFramePr>
            <a:graphicFrameLocks noGrp="1"/>
          </p:cNvGraphicFramePr>
          <p:nvPr>
            <p:custDataLst>
              <p:tags r:id="rId1"/>
            </p:custDataLst>
          </p:nvPr>
        </p:nvGraphicFramePr>
        <p:xfrm>
          <a:off x="2493818" y="2732808"/>
          <a:ext cx="7287744" cy="2940701"/>
        </p:xfrm>
        <a:graphic>
          <a:graphicData uri="http://schemas.openxmlformats.org/drawingml/2006/table">
            <a:tbl>
              <a:tblPr firstRow="1" firstCol="1" bandRow="1">
                <a:tableStyleId>{5C22544A-7EE6-4342-B048-85BDC9FD1C3A}</a:tableStyleId>
              </a:tblPr>
              <a:tblGrid>
                <a:gridCol w="2428868">
                  <a:extLst>
                    <a:ext uri="{9D8B030D-6E8A-4147-A177-3AD203B41FA5}">
                      <a16:colId xmlns:a16="http://schemas.microsoft.com/office/drawing/2014/main" val="20000"/>
                    </a:ext>
                  </a:extLst>
                </a:gridCol>
                <a:gridCol w="2428868">
                  <a:extLst>
                    <a:ext uri="{9D8B030D-6E8A-4147-A177-3AD203B41FA5}">
                      <a16:colId xmlns:a16="http://schemas.microsoft.com/office/drawing/2014/main" val="20001"/>
                    </a:ext>
                  </a:extLst>
                </a:gridCol>
                <a:gridCol w="2430008">
                  <a:extLst>
                    <a:ext uri="{9D8B030D-6E8A-4147-A177-3AD203B41FA5}">
                      <a16:colId xmlns:a16="http://schemas.microsoft.com/office/drawing/2014/main" val="20002"/>
                    </a:ext>
                  </a:extLst>
                </a:gridCol>
              </a:tblGrid>
              <a:tr h="575945">
                <a:tc>
                  <a:txBody>
                    <a:bodyPr/>
                    <a:lstStyle/>
                    <a:p>
                      <a:pPr algn="ctr">
                        <a:lnSpc>
                          <a:spcPct val="125000"/>
                        </a:lnSpc>
                        <a:spcAft>
                          <a:spcPts val="0"/>
                        </a:spcAft>
                      </a:pPr>
                      <a:r>
                        <a:rPr lang="zh-CN" sz="1200" kern="100">
                          <a:effectLst/>
                        </a:rPr>
                        <a:t>文法类型</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tc>
                  <a:txBody>
                    <a:bodyPr/>
                    <a:lstStyle/>
                    <a:p>
                      <a:pPr algn="ctr">
                        <a:lnSpc>
                          <a:spcPct val="125000"/>
                        </a:lnSpc>
                        <a:spcAft>
                          <a:spcPts val="0"/>
                        </a:spcAft>
                      </a:pPr>
                      <a:r>
                        <a:rPr lang="zh-CN" sz="1200" kern="100">
                          <a:effectLst/>
                        </a:rPr>
                        <a:t>文法名称</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tc>
                  <a:txBody>
                    <a:bodyPr/>
                    <a:lstStyle/>
                    <a:p>
                      <a:pPr algn="ctr">
                        <a:lnSpc>
                          <a:spcPct val="125000"/>
                        </a:lnSpc>
                        <a:spcAft>
                          <a:spcPts val="0"/>
                        </a:spcAft>
                      </a:pPr>
                      <a:r>
                        <a:rPr lang="zh-CN" sz="1200" kern="100">
                          <a:effectLst/>
                        </a:rPr>
                        <a:t>自动名称</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extLst>
                  <a:ext uri="{0D108BD9-81ED-4DB2-BD59-A6C34878D82A}">
                    <a16:rowId xmlns:a16="http://schemas.microsoft.com/office/drawing/2014/main" val="10000"/>
                  </a:ext>
                </a:extLst>
              </a:tr>
              <a:tr h="591189">
                <a:tc>
                  <a:txBody>
                    <a:bodyPr/>
                    <a:lstStyle/>
                    <a:p>
                      <a:pPr algn="ctr">
                        <a:lnSpc>
                          <a:spcPct val="125000"/>
                        </a:lnSpc>
                        <a:spcAft>
                          <a:spcPts val="0"/>
                        </a:spcAft>
                      </a:pPr>
                      <a:r>
                        <a:rPr lang="en-US" sz="1200" kern="100">
                          <a:effectLst/>
                        </a:rPr>
                        <a:t>0</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tc>
                  <a:txBody>
                    <a:bodyPr/>
                    <a:lstStyle/>
                    <a:p>
                      <a:pPr algn="ctr">
                        <a:lnSpc>
                          <a:spcPct val="125000"/>
                        </a:lnSpc>
                        <a:spcAft>
                          <a:spcPts val="0"/>
                        </a:spcAft>
                      </a:pPr>
                      <a:r>
                        <a:rPr lang="zh-CN" sz="1200" kern="100">
                          <a:effectLst/>
                        </a:rPr>
                        <a:t>短语结构文法</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tc>
                  <a:txBody>
                    <a:bodyPr/>
                    <a:lstStyle/>
                    <a:p>
                      <a:pPr algn="ctr">
                        <a:lnSpc>
                          <a:spcPct val="125000"/>
                        </a:lnSpc>
                        <a:spcAft>
                          <a:spcPts val="0"/>
                        </a:spcAft>
                      </a:pPr>
                      <a:r>
                        <a:rPr lang="zh-CN" sz="1200" kern="100">
                          <a:effectLst/>
                        </a:rPr>
                        <a:t>图灵机</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extLst>
                  <a:ext uri="{0D108BD9-81ED-4DB2-BD59-A6C34878D82A}">
                    <a16:rowId xmlns:a16="http://schemas.microsoft.com/office/drawing/2014/main" val="10001"/>
                  </a:ext>
                </a:extLst>
              </a:tr>
              <a:tr h="591189">
                <a:tc>
                  <a:txBody>
                    <a:bodyPr/>
                    <a:lstStyle/>
                    <a:p>
                      <a:pPr algn="ctr">
                        <a:lnSpc>
                          <a:spcPct val="125000"/>
                        </a:lnSpc>
                        <a:spcAft>
                          <a:spcPts val="0"/>
                        </a:spcAft>
                      </a:pPr>
                      <a:r>
                        <a:rPr lang="en-US" sz="1200" kern="100">
                          <a:effectLst/>
                        </a:rPr>
                        <a:t>1</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tc>
                  <a:txBody>
                    <a:bodyPr/>
                    <a:lstStyle/>
                    <a:p>
                      <a:pPr algn="ctr">
                        <a:lnSpc>
                          <a:spcPct val="125000"/>
                        </a:lnSpc>
                        <a:spcAft>
                          <a:spcPts val="0"/>
                        </a:spcAft>
                      </a:pPr>
                      <a:r>
                        <a:rPr lang="zh-CN" sz="1200" kern="100">
                          <a:effectLst/>
                        </a:rPr>
                        <a:t>上下文有关文法</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tc>
                  <a:txBody>
                    <a:bodyPr/>
                    <a:lstStyle/>
                    <a:p>
                      <a:pPr algn="ctr">
                        <a:lnSpc>
                          <a:spcPct val="125000"/>
                        </a:lnSpc>
                        <a:spcAft>
                          <a:spcPts val="0"/>
                        </a:spcAft>
                      </a:pPr>
                      <a:r>
                        <a:rPr lang="zh-CN" sz="1200" kern="100">
                          <a:effectLst/>
                        </a:rPr>
                        <a:t>线性界限自动机</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extLst>
                  <a:ext uri="{0D108BD9-81ED-4DB2-BD59-A6C34878D82A}">
                    <a16:rowId xmlns:a16="http://schemas.microsoft.com/office/drawing/2014/main" val="10002"/>
                  </a:ext>
                </a:extLst>
              </a:tr>
              <a:tr h="591189">
                <a:tc>
                  <a:txBody>
                    <a:bodyPr/>
                    <a:lstStyle/>
                    <a:p>
                      <a:pPr algn="ctr">
                        <a:lnSpc>
                          <a:spcPct val="125000"/>
                        </a:lnSpc>
                        <a:spcAft>
                          <a:spcPts val="0"/>
                        </a:spcAft>
                      </a:pPr>
                      <a:r>
                        <a:rPr lang="en-US" sz="1200" kern="100">
                          <a:effectLst/>
                        </a:rPr>
                        <a:t>2</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tc>
                  <a:txBody>
                    <a:bodyPr/>
                    <a:lstStyle/>
                    <a:p>
                      <a:pPr algn="ctr">
                        <a:lnSpc>
                          <a:spcPct val="125000"/>
                        </a:lnSpc>
                        <a:spcAft>
                          <a:spcPts val="0"/>
                        </a:spcAft>
                      </a:pPr>
                      <a:r>
                        <a:rPr lang="zh-CN" sz="1200" kern="100">
                          <a:effectLst/>
                        </a:rPr>
                        <a:t>上下文无关文法</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tc>
                  <a:txBody>
                    <a:bodyPr/>
                    <a:lstStyle/>
                    <a:p>
                      <a:pPr algn="ctr">
                        <a:lnSpc>
                          <a:spcPct val="125000"/>
                        </a:lnSpc>
                        <a:spcAft>
                          <a:spcPts val="0"/>
                        </a:spcAft>
                      </a:pPr>
                      <a:r>
                        <a:rPr lang="zh-CN" sz="1200" kern="100">
                          <a:effectLst/>
                        </a:rPr>
                        <a:t>下推自动机</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extLst>
                  <a:ext uri="{0D108BD9-81ED-4DB2-BD59-A6C34878D82A}">
                    <a16:rowId xmlns:a16="http://schemas.microsoft.com/office/drawing/2014/main" val="10003"/>
                  </a:ext>
                </a:extLst>
              </a:tr>
              <a:tr h="591189">
                <a:tc>
                  <a:txBody>
                    <a:bodyPr/>
                    <a:lstStyle/>
                    <a:p>
                      <a:pPr algn="ctr">
                        <a:lnSpc>
                          <a:spcPct val="125000"/>
                        </a:lnSpc>
                        <a:spcAft>
                          <a:spcPts val="0"/>
                        </a:spcAft>
                      </a:pPr>
                      <a:r>
                        <a:rPr lang="en-US" sz="1200" kern="100">
                          <a:effectLst/>
                        </a:rPr>
                        <a:t>3</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tc>
                  <a:txBody>
                    <a:bodyPr/>
                    <a:lstStyle/>
                    <a:p>
                      <a:pPr algn="ctr">
                        <a:lnSpc>
                          <a:spcPct val="125000"/>
                        </a:lnSpc>
                        <a:spcAft>
                          <a:spcPts val="0"/>
                        </a:spcAft>
                      </a:pPr>
                      <a:r>
                        <a:rPr lang="zh-CN" sz="1200" kern="100">
                          <a:effectLst/>
                        </a:rPr>
                        <a:t>正规文法</a:t>
                      </a:r>
                      <a:endParaRPr lang="zh-CN" sz="1200" kern="10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tc>
                  <a:txBody>
                    <a:bodyPr/>
                    <a:lstStyle/>
                    <a:p>
                      <a:pPr algn="ctr">
                        <a:lnSpc>
                          <a:spcPct val="125000"/>
                        </a:lnSpc>
                        <a:spcAft>
                          <a:spcPts val="0"/>
                        </a:spcAft>
                      </a:pPr>
                      <a:r>
                        <a:rPr lang="zh-CN" sz="1200" kern="100" dirty="0">
                          <a:effectLst/>
                        </a:rPr>
                        <a:t>有穷状态自动机</a:t>
                      </a:r>
                      <a:endParaRPr lang="zh-CN" sz="1200" kern="100" dirty="0">
                        <a:effectLst/>
                        <a:latin typeface="Times New Roman" panose="02020603050405020304" pitchFamily="18" charset="0"/>
                        <a:ea typeface="宋体" panose="02010600030101010101" pitchFamily="2" charset="-122"/>
                        <a:cs typeface="黑体" panose="02010609060101010101" pitchFamily="49" charset="-122"/>
                      </a:endParaRPr>
                    </a:p>
                  </a:txBody>
                  <a:tcPr marL="68580" marR="68580" marT="0" marB="0"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58862227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378" name="Rectangle 2"/>
          <p:cNvSpPr>
            <a:spLocks noChangeArrowheads="1"/>
          </p:cNvSpPr>
          <p:nvPr/>
        </p:nvSpPr>
        <p:spPr bwMode="auto">
          <a:xfrm>
            <a:off x="2885123" y="2633345"/>
            <a:ext cx="8839200" cy="1517650"/>
          </a:xfrm>
          <a:prstGeom prst="rect">
            <a:avLst/>
          </a:prstGeom>
          <a:noFill/>
          <a:ln w="9525">
            <a:noFill/>
            <a:miter lim="800000"/>
          </a:ln>
          <a:effectLst/>
        </p:spPr>
        <p:txBody>
          <a:bodyPr/>
          <a:lstStyle/>
          <a:p>
            <a:pPr marL="419100" indent="-382905">
              <a:lnSpc>
                <a:spcPct val="120000"/>
              </a:lnSpc>
              <a:spcBef>
                <a:spcPct val="20000"/>
              </a:spcBef>
              <a:buClr>
                <a:schemeClr val="accent1"/>
              </a:buClr>
              <a:buSzPct val="80000"/>
              <a:defRPr/>
            </a:pPr>
            <a:r>
              <a:rPr lang="en-US" altLang="zh-CN" sz="3600" b="1" dirty="0">
                <a:solidFill>
                  <a:srgbClr val="FFC000"/>
                </a:solidFill>
                <a:latin typeface="Times New Roman" panose="02020603050405020304" pitchFamily="18" charset="0"/>
                <a:ea typeface="黑体" panose="02010609060101010101" pitchFamily="49" charset="-122"/>
              </a:rPr>
              <a:t>§</a:t>
            </a:r>
            <a:r>
              <a:rPr lang="en-US" altLang="zh-CN" sz="3600" b="1" dirty="0" smtClean="0">
                <a:solidFill>
                  <a:srgbClr val="FFC000"/>
                </a:solidFill>
                <a:latin typeface="Times New Roman" panose="02020603050405020304" pitchFamily="18" charset="0"/>
                <a:ea typeface="黑体" panose="02010609060101010101" pitchFamily="49" charset="-122"/>
              </a:rPr>
              <a:t>2.5   </a:t>
            </a:r>
            <a:r>
              <a:rPr lang="zh-CN" altLang="en-US" sz="3600" b="1" dirty="0">
                <a:solidFill>
                  <a:srgbClr val="FFC000"/>
                </a:solidFill>
                <a:latin typeface="Times New Roman" panose="02020603050405020304" pitchFamily="18" charset="0"/>
                <a:ea typeface="黑体" panose="02010609060101010101" pitchFamily="49" charset="-122"/>
              </a:rPr>
              <a:t>文法的其它表示方法</a:t>
            </a:r>
          </a:p>
          <a:p>
            <a:pPr marL="419100" indent="-382905">
              <a:lnSpc>
                <a:spcPct val="120000"/>
              </a:lnSpc>
              <a:spcBef>
                <a:spcPct val="20000"/>
              </a:spcBef>
              <a:buClr>
                <a:schemeClr val="accent1"/>
              </a:buClr>
              <a:buSzPct val="80000"/>
              <a:defRPr/>
            </a:pPr>
            <a:endParaRPr lang="en-US" altLang="zh-CN" sz="3200" b="1" dirty="0">
              <a:latin typeface="Times New Roman" panose="02020603050405020304" pitchFamily="18" charset="0"/>
              <a:ea typeface="黑体" panose="02010609060101010101" pitchFamily="49" charset="-122"/>
            </a:endParaRPr>
          </a:p>
        </p:txBody>
      </p:sp>
    </p:spTree>
    <p:extLst>
      <p:ext uri="{BB962C8B-B14F-4D97-AF65-F5344CB8AC3E}">
        <p14:creationId xmlns:p14="http://schemas.microsoft.com/office/powerpoint/2010/main" val="250630472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7CD10B5E-5FD6-4A72-B8F4-E7BAC0D7E924}" type="datetime1">
              <a:rPr lang="zh-CN" altLang="en-US"/>
              <a:t>2021/3/11</a:t>
            </a:fld>
            <a:endParaRPr lang="zh-CN" altLang="en-US"/>
          </a:p>
        </p:txBody>
      </p:sp>
      <p:sp>
        <p:nvSpPr>
          <p:cNvPr id="18125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6816433E-6066-419F-9296-012A9A520169}" type="slidenum">
              <a:rPr lang="zh-CN" altLang="en-US" sz="1000">
                <a:solidFill>
                  <a:srgbClr val="9B9A98"/>
                </a:solidFill>
              </a:rPr>
              <a:t>52</a:t>
            </a:fld>
            <a:endParaRPr lang="zh-CN" altLang="en-US" sz="1000">
              <a:solidFill>
                <a:srgbClr val="9B9A98"/>
              </a:solidFill>
            </a:endParaRPr>
          </a:p>
        </p:txBody>
      </p:sp>
      <p:sp>
        <p:nvSpPr>
          <p:cNvPr id="485378" name="Rectangle 2"/>
          <p:cNvSpPr>
            <a:spLocks noChangeArrowheads="1"/>
          </p:cNvSpPr>
          <p:nvPr/>
        </p:nvSpPr>
        <p:spPr bwMode="auto">
          <a:xfrm>
            <a:off x="1614488" y="668655"/>
            <a:ext cx="8839200" cy="1517650"/>
          </a:xfrm>
          <a:prstGeom prst="rect">
            <a:avLst/>
          </a:prstGeom>
          <a:noFill/>
          <a:ln w="9525">
            <a:noFill/>
            <a:miter lim="800000"/>
          </a:ln>
          <a:effectLst/>
        </p:spPr>
        <p:txBody>
          <a:bodyPr/>
          <a:lstStyle/>
          <a:p>
            <a:pPr marL="419100" indent="-382905">
              <a:lnSpc>
                <a:spcPct val="120000"/>
              </a:lnSpc>
              <a:spcBef>
                <a:spcPct val="20000"/>
              </a:spcBef>
              <a:buClr>
                <a:schemeClr val="accent1"/>
              </a:buClr>
              <a:buSzPct val="80000"/>
              <a:defRPr/>
            </a:pPr>
            <a:r>
              <a:rPr lang="zh-CN" altLang="en-US" sz="3200" b="1" dirty="0">
                <a:latin typeface="Times New Roman" panose="02020603050405020304" pitchFamily="18" charset="0"/>
                <a:ea typeface="黑体" panose="02010609060101010101" pitchFamily="49" charset="-122"/>
              </a:rPr>
              <a:t>一、扩充的巴科斯范式（</a:t>
            </a:r>
            <a:r>
              <a:rPr lang="en-US" altLang="zh-CN" sz="3200" b="1" dirty="0">
                <a:latin typeface="Times New Roman" panose="02020603050405020304" pitchFamily="18" charset="0"/>
                <a:ea typeface="黑体" panose="02010609060101010101" pitchFamily="49" charset="-122"/>
              </a:rPr>
              <a:t>BNF</a:t>
            </a:r>
            <a:r>
              <a:rPr lang="zh-CN" altLang="en-US" sz="3200" b="1" dirty="0">
                <a:latin typeface="Times New Roman" panose="02020603050405020304" pitchFamily="18" charset="0"/>
                <a:ea typeface="黑体" panose="02010609060101010101" pitchFamily="49" charset="-122"/>
              </a:rPr>
              <a:t>）</a:t>
            </a:r>
            <a:endParaRPr lang="en-US" altLang="zh-CN" sz="3200" b="1" dirty="0">
              <a:latin typeface="Times New Roman" panose="02020603050405020304" pitchFamily="18" charset="0"/>
              <a:ea typeface="黑体" panose="02010609060101010101" pitchFamily="49" charset="-122"/>
            </a:endParaRPr>
          </a:p>
        </p:txBody>
      </p:sp>
      <p:sp>
        <p:nvSpPr>
          <p:cNvPr id="485381" name="Rectangle 5"/>
          <p:cNvSpPr>
            <a:spLocks noChangeArrowheads="1"/>
          </p:cNvSpPr>
          <p:nvPr/>
        </p:nvSpPr>
        <p:spPr bwMode="auto">
          <a:xfrm>
            <a:off x="1757364" y="1676400"/>
            <a:ext cx="8580437" cy="1593850"/>
          </a:xfrm>
          <a:prstGeom prst="rect">
            <a:avLst/>
          </a:prstGeom>
          <a:noFill/>
          <a:ln w="9525">
            <a:noFill/>
            <a:miter lim="800000"/>
          </a:ln>
          <a:effectLst/>
        </p:spPr>
        <p:txBody>
          <a:bodyPr/>
          <a:lstStyle/>
          <a:p>
            <a:pPr marL="419100" indent="-382905" algn="just">
              <a:lnSpc>
                <a:spcPct val="130000"/>
              </a:lnSpc>
              <a:buClr>
                <a:schemeClr val="bg1"/>
              </a:buClr>
              <a:buSzPct val="80000"/>
              <a:defRPr/>
            </a:pPr>
            <a:r>
              <a:rPr lang="zh-CN" altLang="en-US" sz="2500" b="1" dirty="0">
                <a:latin typeface="Times New Roman" panose="02020603050405020304" pitchFamily="18" charset="0"/>
                <a:ea typeface="楷体_GB2312" pitchFamily="49" charset="-122"/>
              </a:rPr>
              <a:t>在前面我们介绍了文法的形式定义，对于形式定义中的</a:t>
            </a:r>
          </a:p>
          <a:p>
            <a:pPr marL="419100" indent="-382905" algn="just">
              <a:lnSpc>
                <a:spcPct val="130000"/>
              </a:lnSpc>
              <a:buClr>
                <a:schemeClr val="bg1"/>
              </a:buClr>
              <a:buSzPct val="80000"/>
              <a:defRPr/>
            </a:pPr>
            <a:r>
              <a:rPr lang="zh-CN" altLang="en-US" sz="2500" b="1" dirty="0">
                <a:latin typeface="Times New Roman" panose="02020603050405020304" pitchFamily="18" charset="0"/>
                <a:ea typeface="楷体_GB2312" pitchFamily="49" charset="-122"/>
              </a:rPr>
              <a:t>规则我们用巴科斯范式（</a:t>
            </a:r>
            <a:r>
              <a:rPr lang="en-US" altLang="zh-CN" sz="2500" b="1" dirty="0">
                <a:latin typeface="Times New Roman" panose="02020603050405020304" pitchFamily="18" charset="0"/>
                <a:ea typeface="楷体_GB2312" pitchFamily="49" charset="-122"/>
              </a:rPr>
              <a:t>BNF</a:t>
            </a:r>
            <a:r>
              <a:rPr lang="zh-CN" altLang="en-US" sz="2500" b="1" dirty="0">
                <a:latin typeface="Times New Roman" panose="02020603050405020304" pitchFamily="18" charset="0"/>
                <a:ea typeface="楷体_GB2312" pitchFamily="49" charset="-122"/>
              </a:rPr>
              <a:t>）来表示，但是除了用</a:t>
            </a:r>
            <a:r>
              <a:rPr lang="en-US" altLang="zh-CN" sz="2500" b="1" dirty="0">
                <a:latin typeface="Times New Roman" panose="02020603050405020304" pitchFamily="18" charset="0"/>
                <a:ea typeface="楷体_GB2312" pitchFamily="49" charset="-122"/>
              </a:rPr>
              <a:t>BNF</a:t>
            </a:r>
            <a:r>
              <a:rPr lang="zh-CN" altLang="en-US" sz="2500" b="1" dirty="0">
                <a:latin typeface="Times New Roman" panose="02020603050405020304" pitchFamily="18" charset="0"/>
                <a:ea typeface="楷体_GB2312" pitchFamily="49" charset="-122"/>
              </a:rPr>
              <a:t>表</a:t>
            </a:r>
          </a:p>
          <a:p>
            <a:pPr marL="419100" indent="-382905" algn="just">
              <a:lnSpc>
                <a:spcPct val="130000"/>
              </a:lnSpc>
              <a:buClr>
                <a:schemeClr val="bg1"/>
              </a:buClr>
              <a:buSzPct val="80000"/>
              <a:defRPr/>
            </a:pPr>
            <a:r>
              <a:rPr lang="zh-CN" altLang="en-US" sz="2500" b="1" dirty="0">
                <a:latin typeface="Times New Roman" panose="02020603050405020304" pitchFamily="18" charset="0"/>
                <a:ea typeface="楷体_GB2312" pitchFamily="49" charset="-122"/>
              </a:rPr>
              <a:t>示来定义文法以外，还可以用其它一些表示方法。</a:t>
            </a:r>
          </a:p>
        </p:txBody>
      </p:sp>
      <p:sp>
        <p:nvSpPr>
          <p:cNvPr id="485382" name="Text Box 6"/>
          <p:cNvSpPr txBox="1">
            <a:spLocks noChangeArrowheads="1"/>
          </p:cNvSpPr>
          <p:nvPr/>
        </p:nvSpPr>
        <p:spPr bwMode="auto">
          <a:xfrm>
            <a:off x="1784350" y="2817495"/>
            <a:ext cx="8669338" cy="3071495"/>
          </a:xfrm>
          <a:prstGeom prst="rect">
            <a:avLst/>
          </a:prstGeom>
          <a:noFill/>
          <a:ln w="9525">
            <a:noFill/>
            <a:miter lim="800000"/>
          </a:ln>
          <a:effectLst/>
        </p:spPr>
        <p:txBody>
          <a:bodyPr>
            <a:spAutoFit/>
          </a:bodyPr>
          <a:lstStyle/>
          <a:p>
            <a:pPr algn="just" eaLnBrk="1" hangingPunct="1">
              <a:lnSpc>
                <a:spcPct val="130000"/>
              </a:lnSpc>
              <a:defRPr/>
            </a:pPr>
            <a:endParaRPr kumimoji="1" lang="zh-CN" altLang="en-US" sz="2400" b="1" dirty="0">
              <a:latin typeface="Times New Roman" panose="02020603050405020304" pitchFamily="18" charset="0"/>
              <a:ea typeface="楷体_GB2312" pitchFamily="49" charset="-122"/>
            </a:endParaRPr>
          </a:p>
          <a:p>
            <a:pPr algn="just" eaLnBrk="1" hangingPunct="1">
              <a:lnSpc>
                <a:spcPct val="130000"/>
              </a:lnSpc>
              <a:defRPr/>
            </a:pPr>
            <a:r>
              <a:rPr kumimoji="1" lang="zh-CN" altLang="en-US" sz="2500" b="1" dirty="0">
                <a:latin typeface="Times New Roman" panose="02020603050405020304" pitchFamily="18" charset="0"/>
                <a:ea typeface="楷体_GB2312" pitchFamily="49" charset="-122"/>
                <a:cs typeface="Courier New" panose="02070309020205020404" pitchFamily="49" charset="0"/>
              </a:rPr>
              <a:t>在文法</a:t>
            </a:r>
            <a:r>
              <a:rPr kumimoji="1" lang="en-US" altLang="zh-CN" sz="2500" b="1" dirty="0">
                <a:latin typeface="Times New Roman" panose="02020603050405020304" pitchFamily="18" charset="0"/>
                <a:ea typeface="楷体_GB2312" pitchFamily="49" charset="-122"/>
                <a:cs typeface="Courier New" panose="02070309020205020404" pitchFamily="49" charset="0"/>
              </a:rPr>
              <a:t>BNF</a:t>
            </a:r>
            <a:r>
              <a:rPr kumimoji="1" lang="zh-CN" altLang="en-US" sz="2500" b="1" dirty="0">
                <a:latin typeface="Times New Roman" panose="02020603050405020304" pitchFamily="18" charset="0"/>
                <a:ea typeface="楷体_GB2312" pitchFamily="49" charset="-122"/>
                <a:cs typeface="Courier New" panose="02070309020205020404" pitchFamily="49" charset="0"/>
              </a:rPr>
              <a:t>表示中，使用下列</a:t>
            </a:r>
            <a:r>
              <a:rPr kumimoji="1" lang="en-US" altLang="zh-CN" sz="2500" b="1" dirty="0">
                <a:latin typeface="Times New Roman" panose="02020603050405020304" pitchFamily="18" charset="0"/>
                <a:ea typeface="楷体_GB2312" pitchFamily="49" charset="-122"/>
                <a:cs typeface="Courier New" panose="02070309020205020404" pitchFamily="49" charset="0"/>
              </a:rPr>
              <a:t>4</a:t>
            </a:r>
            <a:r>
              <a:rPr kumimoji="1" lang="zh-CN" altLang="en-US" sz="2500" b="1" dirty="0">
                <a:latin typeface="Times New Roman" panose="02020603050405020304" pitchFamily="18" charset="0"/>
                <a:ea typeface="楷体_GB2312" pitchFamily="49" charset="-122"/>
                <a:cs typeface="Courier New" panose="02070309020205020404" pitchFamily="49" charset="0"/>
              </a:rPr>
              <a:t>个元语言符号：</a:t>
            </a:r>
            <a:r>
              <a:rPr kumimoji="1" lang="en-US" altLang="zh-CN" sz="2500" b="1" dirty="0">
                <a:latin typeface="Times New Roman" panose="02020603050405020304" pitchFamily="18" charset="0"/>
                <a:ea typeface="楷体_GB2312" pitchFamily="49" charset="-122"/>
                <a:cs typeface="Courier New" panose="02070309020205020404" pitchFamily="49" charset="0"/>
              </a:rPr>
              <a:t>&lt;</a:t>
            </a:r>
            <a:r>
              <a:rPr kumimoji="1" lang="zh-CN" altLang="en-US" sz="2500" b="1" dirty="0">
                <a:latin typeface="Times New Roman" panose="02020603050405020304" pitchFamily="18" charset="0"/>
                <a:ea typeface="楷体_GB2312" pitchFamily="49" charset="-122"/>
                <a:cs typeface="Courier New" panose="02070309020205020404" pitchFamily="49" charset="0"/>
              </a:rPr>
              <a:t>，</a:t>
            </a:r>
            <a:r>
              <a:rPr kumimoji="1" lang="en-US" altLang="zh-CN" sz="2500" b="1" dirty="0">
                <a:latin typeface="Times New Roman" panose="02020603050405020304" pitchFamily="18" charset="0"/>
                <a:ea typeface="楷体_GB2312" pitchFamily="49" charset="-122"/>
                <a:cs typeface="Courier New" panose="02070309020205020404" pitchFamily="49" charset="0"/>
              </a:rPr>
              <a:t>&gt;</a:t>
            </a:r>
            <a:r>
              <a:rPr kumimoji="1" lang="zh-CN" altLang="en-US" sz="2500" b="1" dirty="0">
                <a:latin typeface="Times New Roman" panose="02020603050405020304" pitchFamily="18" charset="0"/>
                <a:ea typeface="楷体_GB2312" pitchFamily="49" charset="-122"/>
                <a:cs typeface="Courier New" panose="02070309020205020404" pitchFamily="49" charset="0"/>
              </a:rPr>
              <a:t>，∷</a:t>
            </a:r>
            <a:r>
              <a:rPr kumimoji="1" lang="en-US" altLang="zh-CN" sz="2500" b="1" dirty="0">
                <a:latin typeface="Times New Roman" panose="02020603050405020304" pitchFamily="18" charset="0"/>
                <a:ea typeface="楷体_GB2312" pitchFamily="49" charset="-122"/>
                <a:cs typeface="Courier New" panose="02070309020205020404" pitchFamily="49" charset="0"/>
              </a:rPr>
              <a:t>=</a:t>
            </a:r>
            <a:r>
              <a:rPr kumimoji="1" lang="zh-CN" altLang="en-US" sz="2500" b="1" dirty="0">
                <a:latin typeface="Times New Roman" panose="02020603050405020304" pitchFamily="18" charset="0"/>
                <a:ea typeface="楷体_GB2312" pitchFamily="49" charset="-122"/>
                <a:cs typeface="Courier New" panose="02070309020205020404" pitchFamily="49" charset="0"/>
              </a:rPr>
              <a:t>，</a:t>
            </a:r>
            <a:r>
              <a:rPr kumimoji="1" lang="en-US" altLang="zh-CN" sz="2500" b="1" dirty="0">
                <a:latin typeface="Times New Roman" panose="02020603050405020304" pitchFamily="18" charset="0"/>
                <a:ea typeface="楷体_GB2312" pitchFamily="49" charset="-122"/>
                <a:cs typeface="Courier New" panose="02070309020205020404" pitchFamily="49" charset="0"/>
              </a:rPr>
              <a:t>|</a:t>
            </a:r>
            <a:r>
              <a:rPr kumimoji="1" lang="zh-CN" altLang="en-US" sz="2500" b="1" dirty="0">
                <a:latin typeface="Times New Roman" panose="02020603050405020304" pitchFamily="18" charset="0"/>
                <a:ea typeface="楷体_GB2312" pitchFamily="49" charset="-122"/>
                <a:cs typeface="Courier New" panose="02070309020205020404" pitchFamily="49" charset="0"/>
              </a:rPr>
              <a:t>。在扩充的</a:t>
            </a:r>
            <a:r>
              <a:rPr kumimoji="1" lang="en-US" altLang="zh-CN" sz="2500" b="1" dirty="0">
                <a:latin typeface="Times New Roman" panose="02020603050405020304" pitchFamily="18" charset="0"/>
                <a:ea typeface="楷体_GB2312" pitchFamily="49" charset="-122"/>
                <a:cs typeface="Courier New" panose="02070309020205020404" pitchFamily="49" charset="0"/>
              </a:rPr>
              <a:t>BNF</a:t>
            </a:r>
            <a:r>
              <a:rPr kumimoji="1" lang="zh-CN" altLang="en-US" sz="2500" b="1" dirty="0">
                <a:latin typeface="Times New Roman" panose="02020603050405020304" pitchFamily="18" charset="0"/>
                <a:ea typeface="楷体_GB2312" pitchFamily="49" charset="-122"/>
                <a:cs typeface="Courier New" panose="02070309020205020404" pitchFamily="49" charset="0"/>
              </a:rPr>
              <a:t>中，除了使用上述</a:t>
            </a:r>
            <a:r>
              <a:rPr kumimoji="1" lang="en-US" altLang="zh-CN" sz="2500" b="1" dirty="0">
                <a:latin typeface="Times New Roman" panose="02020603050405020304" pitchFamily="18" charset="0"/>
                <a:ea typeface="楷体_GB2312" pitchFamily="49" charset="-122"/>
                <a:cs typeface="Courier New" panose="02070309020205020404" pitchFamily="49" charset="0"/>
              </a:rPr>
              <a:t>4</a:t>
            </a:r>
            <a:r>
              <a:rPr kumimoji="1" lang="zh-CN" altLang="en-US" sz="2500" b="1" dirty="0">
                <a:latin typeface="Times New Roman" panose="02020603050405020304" pitchFamily="18" charset="0"/>
                <a:ea typeface="楷体_GB2312" pitchFamily="49" charset="-122"/>
                <a:cs typeface="Courier New" panose="02070309020205020404" pitchFamily="49" charset="0"/>
              </a:rPr>
              <a:t>个元符号外，还引入以下</a:t>
            </a:r>
            <a:r>
              <a:rPr kumimoji="1" lang="en-US" altLang="zh-CN" sz="2500" b="1" dirty="0">
                <a:latin typeface="Times New Roman" panose="02020603050405020304" pitchFamily="18" charset="0"/>
                <a:ea typeface="楷体_GB2312" pitchFamily="49" charset="-122"/>
                <a:cs typeface="Courier New" panose="02070309020205020404" pitchFamily="49" charset="0"/>
              </a:rPr>
              <a:t>6</a:t>
            </a:r>
            <a:r>
              <a:rPr kumimoji="1" lang="zh-CN" altLang="en-US" sz="2500" b="1" dirty="0">
                <a:latin typeface="Times New Roman" panose="02020603050405020304" pitchFamily="18" charset="0"/>
                <a:ea typeface="楷体_GB2312" pitchFamily="49" charset="-122"/>
                <a:cs typeface="Courier New" panose="02070309020205020404" pitchFamily="49" charset="0"/>
              </a:rPr>
              <a:t>个元语言符号使用，</a:t>
            </a:r>
          </a:p>
          <a:p>
            <a:pPr algn="just" eaLnBrk="1" hangingPunct="1">
              <a:lnSpc>
                <a:spcPct val="130000"/>
              </a:lnSpc>
              <a:defRPr/>
            </a:pPr>
            <a:r>
              <a:rPr kumimoji="1" lang="zh-CN" altLang="en-US" sz="2500" b="1" dirty="0">
                <a:latin typeface="Times New Roman" panose="02020603050405020304" pitchFamily="18" charset="0"/>
                <a:ea typeface="楷体_GB2312" pitchFamily="49" charset="-122"/>
                <a:cs typeface="Courier New" panose="02070309020205020404" pitchFamily="49" charset="0"/>
              </a:rPr>
              <a:t>这</a:t>
            </a:r>
            <a:r>
              <a:rPr kumimoji="1" lang="en-US" altLang="zh-CN" sz="2500" b="1" dirty="0">
                <a:latin typeface="Times New Roman" panose="02020603050405020304" pitchFamily="18" charset="0"/>
                <a:ea typeface="楷体_GB2312" pitchFamily="49" charset="-122"/>
                <a:cs typeface="Courier New" panose="02070309020205020404" pitchFamily="49" charset="0"/>
              </a:rPr>
              <a:t>6</a:t>
            </a:r>
            <a:r>
              <a:rPr kumimoji="1" lang="zh-CN" altLang="en-US" sz="2500" b="1" dirty="0">
                <a:latin typeface="Times New Roman" panose="02020603050405020304" pitchFamily="18" charset="0"/>
                <a:ea typeface="楷体_GB2312" pitchFamily="49" charset="-122"/>
                <a:cs typeface="Courier New" panose="02070309020205020404" pitchFamily="49" charset="0"/>
              </a:rPr>
              <a:t>个符号是</a:t>
            </a:r>
            <a:r>
              <a:rPr kumimoji="1" lang="en-US" altLang="zh-CN" sz="2500" b="1" dirty="0">
                <a:latin typeface="Times New Roman" panose="02020603050405020304" pitchFamily="18" charset="0"/>
                <a:ea typeface="楷体_GB2312" pitchFamily="49" charset="-122"/>
                <a:cs typeface="Courier New" panose="02070309020205020404" pitchFamily="49" charset="0"/>
              </a:rPr>
              <a:t>{</a:t>
            </a:r>
            <a:r>
              <a:rPr kumimoji="1" lang="zh-CN" altLang="en-US" sz="2500" b="1" dirty="0">
                <a:latin typeface="Times New Roman" panose="02020603050405020304" pitchFamily="18" charset="0"/>
                <a:ea typeface="楷体_GB2312" pitchFamily="49" charset="-122"/>
                <a:cs typeface="Courier New" panose="02070309020205020404" pitchFamily="49" charset="0"/>
              </a:rPr>
              <a:t>，</a:t>
            </a:r>
            <a:r>
              <a:rPr kumimoji="1" lang="en-US" altLang="zh-CN" sz="2500" b="1" dirty="0">
                <a:latin typeface="Times New Roman" panose="02020603050405020304" pitchFamily="18" charset="0"/>
                <a:ea typeface="楷体_GB2312" pitchFamily="49" charset="-122"/>
                <a:cs typeface="Courier New" panose="02070309020205020404" pitchFamily="49" charset="0"/>
              </a:rPr>
              <a:t>}</a:t>
            </a:r>
            <a:r>
              <a:rPr kumimoji="1" lang="zh-CN" altLang="en-US" sz="2500" b="1" dirty="0">
                <a:latin typeface="Times New Roman" panose="02020603050405020304" pitchFamily="18" charset="0"/>
                <a:ea typeface="楷体_GB2312" pitchFamily="49" charset="-122"/>
                <a:cs typeface="Courier New" panose="02070309020205020404" pitchFamily="49" charset="0"/>
              </a:rPr>
              <a:t>，［，］，</a:t>
            </a:r>
            <a:r>
              <a:rPr kumimoji="1" lang="en-US" altLang="zh-CN" sz="2500" b="1" dirty="0">
                <a:latin typeface="Times New Roman" panose="02020603050405020304" pitchFamily="18" charset="0"/>
                <a:ea typeface="楷体_GB2312" pitchFamily="49" charset="-122"/>
                <a:cs typeface="Courier New" panose="02070309020205020404" pitchFamily="49" charset="0"/>
              </a:rPr>
              <a:t>(</a:t>
            </a:r>
            <a:r>
              <a:rPr kumimoji="1" lang="zh-CN" altLang="en-US" sz="2500" b="1" dirty="0">
                <a:latin typeface="Times New Roman" panose="02020603050405020304" pitchFamily="18" charset="0"/>
                <a:ea typeface="楷体_GB2312" pitchFamily="49" charset="-122"/>
                <a:cs typeface="Courier New" panose="02070309020205020404" pitchFamily="49" charset="0"/>
              </a:rPr>
              <a:t>，</a:t>
            </a:r>
            <a:r>
              <a:rPr kumimoji="1" lang="en-US" altLang="zh-CN" sz="2500" b="1" dirty="0">
                <a:latin typeface="Times New Roman" panose="02020603050405020304" pitchFamily="18" charset="0"/>
                <a:ea typeface="楷体_GB2312" pitchFamily="49" charset="-122"/>
                <a:cs typeface="Courier New" panose="02070309020205020404" pitchFamily="49" charset="0"/>
              </a:rPr>
              <a:t>)</a:t>
            </a:r>
            <a:r>
              <a:rPr kumimoji="1" lang="zh-CN" altLang="en-US" sz="2500" b="1" dirty="0">
                <a:latin typeface="Times New Roman" panose="02020603050405020304" pitchFamily="18" charset="0"/>
                <a:ea typeface="楷体_GB2312" pitchFamily="49" charset="-122"/>
                <a:cs typeface="Courier New" panose="02070309020205020404" pitchFamily="49" charset="0"/>
              </a:rPr>
              <a:t>。和普</a:t>
            </a:r>
            <a:r>
              <a:rPr kumimoji="1" lang="zh-CN" altLang="en-US" sz="2500" b="1" dirty="0">
                <a:latin typeface="Times New Roman" panose="02020603050405020304" pitchFamily="18" charset="0"/>
                <a:ea typeface="楷体_GB2312" pitchFamily="49" charset="-122"/>
              </a:rPr>
              <a:t>通括号一样，这</a:t>
            </a:r>
            <a:r>
              <a:rPr kumimoji="1" lang="en-US" altLang="zh-CN" sz="2500" b="1" dirty="0">
                <a:latin typeface="Times New Roman" panose="02020603050405020304" pitchFamily="18" charset="0"/>
                <a:ea typeface="楷体_GB2312" pitchFamily="49" charset="-122"/>
              </a:rPr>
              <a:t>6</a:t>
            </a:r>
            <a:r>
              <a:rPr kumimoji="1" lang="zh-CN" altLang="en-US" sz="2500" b="1" dirty="0">
                <a:latin typeface="Times New Roman" panose="02020603050405020304" pitchFamily="18" charset="0"/>
                <a:ea typeface="楷体_GB2312" pitchFamily="49" charset="-122"/>
              </a:rPr>
              <a:t>个符号在文法中是两两成对出现。下面简单介绍这些符号的使用。</a:t>
            </a:r>
          </a:p>
        </p:txBody>
      </p:sp>
    </p:spTree>
    <p:extLst>
      <p:ext uri="{BB962C8B-B14F-4D97-AF65-F5344CB8AC3E}">
        <p14:creationId xmlns:p14="http://schemas.microsoft.com/office/powerpoint/2010/main" val="3050284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85382"/>
                                        </p:tgtEl>
                                        <p:attrNameLst>
                                          <p:attrName>style.visibility</p:attrName>
                                        </p:attrNameLst>
                                      </p:cBhvr>
                                      <p:to>
                                        <p:strVal val="visible"/>
                                      </p:to>
                                    </p:set>
                                    <p:anim calcmode="lin" valueType="num">
                                      <p:cBhvr additive="base">
                                        <p:cTn id="7" dur="500" fill="hold"/>
                                        <p:tgtEl>
                                          <p:spTgt spid="485382"/>
                                        </p:tgtEl>
                                        <p:attrNameLst>
                                          <p:attrName>ppt_x</p:attrName>
                                        </p:attrNameLst>
                                      </p:cBhvr>
                                      <p:tavLst>
                                        <p:tav tm="0">
                                          <p:val>
                                            <p:strVal val="0-#ppt_w/2"/>
                                          </p:val>
                                        </p:tav>
                                        <p:tav tm="100000">
                                          <p:val>
                                            <p:strVal val="#ppt_x"/>
                                          </p:val>
                                        </p:tav>
                                      </p:tavLst>
                                    </p:anim>
                                    <p:anim calcmode="lin" valueType="num">
                                      <p:cBhvr additive="base">
                                        <p:cTn id="8" dur="500" fill="hold"/>
                                        <p:tgtEl>
                                          <p:spTgt spid="48538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5382" grpId="0" bldLvl="0" animBg="1" autoUpdateAnimBg="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DE2DDDBB-A9A0-47A7-9359-8A050023AC8E}" type="datetime1">
              <a:rPr lang="zh-CN" altLang="en-US"/>
              <a:t>2021/3/11</a:t>
            </a:fld>
            <a:endParaRPr lang="zh-CN" altLang="en-US"/>
          </a:p>
        </p:txBody>
      </p:sp>
      <p:sp>
        <p:nvSpPr>
          <p:cNvPr id="18227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FD4566C0-6C7D-4EF7-89F9-21887B554405}" type="slidenum">
              <a:rPr lang="zh-CN" altLang="en-US" sz="1000">
                <a:solidFill>
                  <a:srgbClr val="9B9A98"/>
                </a:solidFill>
              </a:rPr>
              <a:t>53</a:t>
            </a:fld>
            <a:endParaRPr lang="zh-CN" altLang="en-US" sz="1000">
              <a:solidFill>
                <a:srgbClr val="9B9A98"/>
              </a:solidFill>
            </a:endParaRPr>
          </a:p>
        </p:txBody>
      </p:sp>
      <p:sp>
        <p:nvSpPr>
          <p:cNvPr id="486402" name="Rectangle 2"/>
          <p:cNvSpPr>
            <a:spLocks noChangeArrowheads="1"/>
          </p:cNvSpPr>
          <p:nvPr/>
        </p:nvSpPr>
        <p:spPr bwMode="auto">
          <a:xfrm>
            <a:off x="1676083" y="955675"/>
            <a:ext cx="8839200" cy="1517650"/>
          </a:xfrm>
          <a:prstGeom prst="rect">
            <a:avLst/>
          </a:prstGeom>
          <a:noFill/>
          <a:ln w="9525">
            <a:noFill/>
            <a:miter lim="800000"/>
          </a:ln>
          <a:effectLst/>
        </p:spPr>
        <p:txBody>
          <a:bodyPr/>
          <a:lstStyle/>
          <a:p>
            <a:pPr marL="419100" indent="-382905">
              <a:lnSpc>
                <a:spcPct val="120000"/>
              </a:lnSpc>
              <a:spcBef>
                <a:spcPct val="20000"/>
              </a:spcBef>
              <a:buClr>
                <a:schemeClr val="accent1"/>
              </a:buClr>
              <a:buSzPct val="80000"/>
              <a:defRPr/>
            </a:pPr>
            <a:r>
              <a:rPr lang="zh-CN" altLang="en-US" sz="3200" dirty="0">
                <a:latin typeface="Times New Roman" panose="02020603050405020304" pitchFamily="18" charset="0"/>
                <a:ea typeface="黑体" panose="02010609060101010101" pitchFamily="49" charset="-122"/>
              </a:rPr>
              <a:t>一、扩充的巴科斯范式（</a:t>
            </a:r>
            <a:r>
              <a:rPr lang="en-US" altLang="zh-CN" sz="3200" dirty="0">
                <a:latin typeface="Times New Roman" panose="02020603050405020304" pitchFamily="18" charset="0"/>
                <a:ea typeface="黑体" panose="02010609060101010101" pitchFamily="49" charset="-122"/>
              </a:rPr>
              <a:t>BNF</a:t>
            </a:r>
            <a:r>
              <a:rPr lang="zh-CN" altLang="en-US" sz="3200" dirty="0">
                <a:latin typeface="Times New Roman" panose="02020603050405020304" pitchFamily="18" charset="0"/>
                <a:ea typeface="黑体" panose="02010609060101010101" pitchFamily="49" charset="-122"/>
              </a:rPr>
              <a:t>）</a:t>
            </a:r>
          </a:p>
          <a:p>
            <a:pPr marL="419100" indent="-382905">
              <a:lnSpc>
                <a:spcPct val="120000"/>
              </a:lnSpc>
              <a:spcBef>
                <a:spcPct val="20000"/>
              </a:spcBef>
              <a:buClr>
                <a:schemeClr val="accent1"/>
              </a:buClr>
              <a:buSzPct val="80000"/>
              <a:defRPr/>
            </a:pPr>
            <a:r>
              <a:rPr lang="en-US" altLang="zh-CN" sz="2800" dirty="0">
                <a:latin typeface="楷体_GB2312" pitchFamily="49" charset="-122"/>
                <a:ea typeface="楷体_GB2312" pitchFamily="49" charset="-122"/>
              </a:rPr>
              <a:t>1</a:t>
            </a:r>
            <a:r>
              <a:rPr lang="zh-CN" altLang="en-US" sz="2800" dirty="0">
                <a:latin typeface="楷体_GB2312" pitchFamily="49" charset="-122"/>
                <a:ea typeface="楷体_GB2312" pitchFamily="49" charset="-122"/>
              </a:rPr>
              <a:t>、花括号 </a:t>
            </a:r>
            <a:r>
              <a:rPr lang="en-US" altLang="zh-CN" sz="2800" dirty="0">
                <a:latin typeface="楷体_GB2312" pitchFamily="49" charset="-122"/>
                <a:ea typeface="楷体_GB2312" pitchFamily="49" charset="-122"/>
              </a:rPr>
              <a:t>{  }</a:t>
            </a:r>
          </a:p>
        </p:txBody>
      </p:sp>
      <p:sp>
        <p:nvSpPr>
          <p:cNvPr id="486405" name="Text Box 5"/>
          <p:cNvSpPr txBox="1">
            <a:spLocks noChangeArrowheads="1"/>
          </p:cNvSpPr>
          <p:nvPr/>
        </p:nvSpPr>
        <p:spPr bwMode="auto">
          <a:xfrm>
            <a:off x="1873250" y="2473326"/>
            <a:ext cx="8320088" cy="2030095"/>
          </a:xfrm>
          <a:prstGeom prst="rect">
            <a:avLst/>
          </a:prstGeom>
          <a:noFill/>
          <a:ln w="9525">
            <a:noFill/>
            <a:miter lim="800000"/>
          </a:ln>
          <a:effectLst/>
        </p:spPr>
        <p:txBody>
          <a:bodyPr>
            <a:spAutoFit/>
          </a:bodyPr>
          <a:lstStyle/>
          <a:p>
            <a:pPr eaLnBrk="1" hangingPunct="1">
              <a:lnSpc>
                <a:spcPct val="150000"/>
              </a:lnSpc>
              <a:defRPr/>
            </a:pPr>
            <a:r>
              <a:rPr kumimoji="1" lang="en-US" altLang="zh-CN" sz="2800" dirty="0">
                <a:latin typeface="Times New Roman" panose="02020603050405020304" pitchFamily="18" charset="0"/>
                <a:ea typeface="楷体_GB2312" pitchFamily="49" charset="-122"/>
              </a:rPr>
              <a:t>(1)  {t}</a:t>
            </a:r>
            <a:r>
              <a:rPr kumimoji="1" lang="en-US" altLang="zh-CN" sz="2800" baseline="40000" dirty="0">
                <a:latin typeface="Times New Roman" panose="02020603050405020304" pitchFamily="18" charset="0"/>
                <a:ea typeface="楷体_GB2312" pitchFamily="49" charset="-122"/>
              </a:rPr>
              <a:t>n</a:t>
            </a:r>
            <a:r>
              <a:rPr kumimoji="1" lang="en-US" altLang="zh-CN" sz="2800" baseline="-25000" dirty="0">
                <a:latin typeface="Times New Roman" panose="02020603050405020304" pitchFamily="18" charset="0"/>
                <a:ea typeface="楷体_GB2312" pitchFamily="49" charset="-122"/>
              </a:rPr>
              <a:t>m</a:t>
            </a:r>
            <a:r>
              <a:rPr kumimoji="1" lang="en-US" altLang="zh-CN" sz="2800" dirty="0">
                <a:latin typeface="Times New Roman" panose="02020603050405020304" pitchFamily="18" charset="0"/>
                <a:ea typeface="楷体_GB2312" pitchFamily="49" charset="-122"/>
              </a:rPr>
              <a:t> </a:t>
            </a:r>
            <a:r>
              <a:rPr kumimoji="1" lang="zh-CN" altLang="en-US" sz="2800" dirty="0">
                <a:latin typeface="Times New Roman" panose="02020603050405020304" pitchFamily="18" charset="0"/>
                <a:ea typeface="楷体_GB2312" pitchFamily="49" charset="-122"/>
              </a:rPr>
              <a:t>表示符号串</a:t>
            </a:r>
            <a:r>
              <a:rPr kumimoji="1" lang="en-US" altLang="zh-CN" sz="2800" dirty="0">
                <a:latin typeface="Times New Roman" panose="02020603050405020304" pitchFamily="18" charset="0"/>
                <a:ea typeface="楷体_GB2312" pitchFamily="49" charset="-122"/>
              </a:rPr>
              <a:t>t </a:t>
            </a:r>
            <a:r>
              <a:rPr kumimoji="1" lang="zh-CN" altLang="en-US" sz="2800" dirty="0">
                <a:latin typeface="Times New Roman" panose="02020603050405020304" pitchFamily="18" charset="0"/>
                <a:ea typeface="楷体_GB2312" pitchFamily="49" charset="-122"/>
              </a:rPr>
              <a:t>可重复出现</a:t>
            </a:r>
            <a:r>
              <a:rPr kumimoji="1" lang="en-US" altLang="zh-CN" sz="2800" dirty="0">
                <a:latin typeface="Times New Roman" panose="02020603050405020304" pitchFamily="18" charset="0"/>
                <a:ea typeface="楷体_GB2312" pitchFamily="49" charset="-122"/>
              </a:rPr>
              <a:t>m</a:t>
            </a:r>
            <a:r>
              <a:rPr kumimoji="1" lang="zh-CN" altLang="en-US" sz="2800" dirty="0">
                <a:latin typeface="Times New Roman" panose="02020603050405020304" pitchFamily="18" charset="0"/>
                <a:ea typeface="楷体_GB2312" pitchFamily="49" charset="-122"/>
              </a:rPr>
              <a:t>次、</a:t>
            </a:r>
            <a:r>
              <a:rPr kumimoji="1" lang="en-US" altLang="zh-CN" sz="2800" dirty="0">
                <a:latin typeface="Times New Roman" panose="02020603050405020304" pitchFamily="18" charset="0"/>
                <a:ea typeface="楷体_GB2312" pitchFamily="49" charset="-122"/>
              </a:rPr>
              <a:t>m+1</a:t>
            </a:r>
            <a:r>
              <a:rPr kumimoji="1" lang="zh-CN" altLang="en-US" sz="2800" dirty="0">
                <a:latin typeface="Times New Roman" panose="02020603050405020304" pitchFamily="18" charset="0"/>
                <a:ea typeface="楷体_GB2312" pitchFamily="49" charset="-122"/>
              </a:rPr>
              <a:t>次、   </a:t>
            </a:r>
          </a:p>
          <a:p>
            <a:pPr eaLnBrk="1" hangingPunct="1">
              <a:lnSpc>
                <a:spcPct val="150000"/>
              </a:lnSpc>
              <a:defRPr/>
            </a:pPr>
            <a:r>
              <a:rPr kumimoji="1" lang="en-US" altLang="zh-CN" sz="2800" dirty="0">
                <a:latin typeface="Times New Roman" panose="02020603050405020304" pitchFamily="18" charset="0"/>
                <a:ea typeface="楷体_GB2312" pitchFamily="49" charset="-122"/>
              </a:rPr>
              <a:t>       m+2</a:t>
            </a:r>
            <a:r>
              <a:rPr kumimoji="1" lang="zh-CN" altLang="en-US" sz="2800" dirty="0">
                <a:latin typeface="Times New Roman" panose="02020603050405020304" pitchFamily="18" charset="0"/>
                <a:ea typeface="楷体_GB2312" pitchFamily="49" charset="-122"/>
              </a:rPr>
              <a:t>次</a:t>
            </a:r>
            <a:r>
              <a:rPr kumimoji="1" lang="en-US" altLang="zh-CN" sz="2800" dirty="0">
                <a:latin typeface="Times New Roman" panose="02020603050405020304" pitchFamily="18" charset="0"/>
                <a:ea typeface="楷体_GB2312" pitchFamily="49" charset="-122"/>
              </a:rPr>
              <a:t>,…,</a:t>
            </a:r>
            <a:r>
              <a:rPr kumimoji="1" lang="zh-CN" altLang="en-US" sz="2800" dirty="0">
                <a:latin typeface="Times New Roman" panose="02020603050405020304" pitchFamily="18" charset="0"/>
                <a:ea typeface="楷体_GB2312" pitchFamily="49" charset="-122"/>
              </a:rPr>
              <a:t>直到</a:t>
            </a:r>
            <a:r>
              <a:rPr kumimoji="1" lang="en-US" altLang="zh-CN" sz="2800" dirty="0">
                <a:latin typeface="Times New Roman" panose="02020603050405020304" pitchFamily="18" charset="0"/>
                <a:ea typeface="楷体_GB2312" pitchFamily="49" charset="-122"/>
              </a:rPr>
              <a:t>n</a:t>
            </a:r>
            <a:r>
              <a:rPr kumimoji="1" lang="zh-CN" altLang="en-US" sz="2800" dirty="0">
                <a:latin typeface="Times New Roman" panose="02020603050405020304" pitchFamily="18" charset="0"/>
                <a:ea typeface="楷体_GB2312" pitchFamily="49" charset="-122"/>
              </a:rPr>
              <a:t>次</a:t>
            </a:r>
          </a:p>
          <a:p>
            <a:pPr algn="just" eaLnBrk="1" hangingPunct="1">
              <a:lnSpc>
                <a:spcPct val="150000"/>
              </a:lnSpc>
              <a:defRPr/>
            </a:pPr>
            <a:r>
              <a:rPr kumimoji="1" lang="en-US" altLang="zh-CN" sz="2800" dirty="0">
                <a:latin typeface="Times New Roman" panose="02020603050405020304" pitchFamily="18" charset="0"/>
                <a:ea typeface="楷体_GB2312" pitchFamily="49" charset="-122"/>
              </a:rPr>
              <a:t>(2)  {t}</a:t>
            </a:r>
            <a:r>
              <a:rPr kumimoji="1" lang="en-US" altLang="zh-CN" sz="2800" baseline="30000" dirty="0">
                <a:latin typeface="Times New Roman" panose="02020603050405020304" pitchFamily="18" charset="0"/>
                <a:ea typeface="楷体_GB2312" pitchFamily="49" charset="-122"/>
              </a:rPr>
              <a:t>n</a:t>
            </a:r>
            <a:r>
              <a:rPr kumimoji="1" lang="en-US" altLang="zh-CN" sz="2800" dirty="0">
                <a:latin typeface="Times New Roman" panose="02020603050405020304" pitchFamily="18" charset="0"/>
                <a:ea typeface="楷体_GB2312" pitchFamily="49" charset="-122"/>
              </a:rPr>
              <a:t> </a:t>
            </a:r>
            <a:r>
              <a:rPr kumimoji="1" lang="zh-CN" altLang="en-US" sz="2800" dirty="0">
                <a:latin typeface="Times New Roman" panose="02020603050405020304" pitchFamily="18" charset="0"/>
                <a:ea typeface="楷体_GB2312" pitchFamily="49" charset="-122"/>
              </a:rPr>
              <a:t>表示符号串</a:t>
            </a:r>
            <a:r>
              <a:rPr kumimoji="1" lang="en-US" altLang="zh-CN" sz="2800" dirty="0">
                <a:latin typeface="Times New Roman" panose="02020603050405020304" pitchFamily="18" charset="0"/>
                <a:ea typeface="楷体_GB2312" pitchFamily="49" charset="-122"/>
              </a:rPr>
              <a:t>t</a:t>
            </a:r>
            <a:r>
              <a:rPr kumimoji="1" lang="zh-CN" altLang="en-US" sz="2800" dirty="0">
                <a:latin typeface="Times New Roman" panose="02020603050405020304" pitchFamily="18" charset="0"/>
                <a:ea typeface="楷体_GB2312" pitchFamily="49" charset="-122"/>
              </a:rPr>
              <a:t>不出现或至多出现</a:t>
            </a:r>
            <a:r>
              <a:rPr kumimoji="1" lang="en-US" altLang="zh-CN" sz="2800" dirty="0">
                <a:latin typeface="Times New Roman" panose="02020603050405020304" pitchFamily="18" charset="0"/>
                <a:ea typeface="楷体_GB2312" pitchFamily="49" charset="-122"/>
              </a:rPr>
              <a:t>n</a:t>
            </a:r>
            <a:r>
              <a:rPr kumimoji="1" lang="zh-CN" altLang="en-US" sz="2800" dirty="0">
                <a:latin typeface="Times New Roman" panose="02020603050405020304" pitchFamily="18" charset="0"/>
                <a:ea typeface="楷体_GB2312" pitchFamily="49" charset="-122"/>
              </a:rPr>
              <a:t>次</a:t>
            </a:r>
            <a:r>
              <a:rPr kumimoji="1" lang="zh-CN" altLang="en-US" sz="2800" dirty="0" smtClean="0">
                <a:latin typeface="Times New Roman" panose="02020603050405020304" pitchFamily="18" charset="0"/>
                <a:ea typeface="楷体_GB2312" pitchFamily="49" charset="-122"/>
              </a:rPr>
              <a:t></a:t>
            </a:r>
            <a:endParaRPr kumimoji="1" lang="zh-CN" altLang="en-US" sz="2800" dirty="0">
              <a:latin typeface="Times New Roman" panose="02020603050405020304" pitchFamily="18" charset="0"/>
              <a:ea typeface="楷体_GB2312" pitchFamily="49" charset="-122"/>
            </a:endParaRPr>
          </a:p>
        </p:txBody>
      </p:sp>
      <p:sp>
        <p:nvSpPr>
          <p:cNvPr id="2" name="矩形 1"/>
          <p:cNvSpPr/>
          <p:nvPr/>
        </p:nvSpPr>
        <p:spPr>
          <a:xfrm>
            <a:off x="1880870" y="4652645"/>
            <a:ext cx="7048500" cy="1383665"/>
          </a:xfrm>
          <a:prstGeom prst="rect">
            <a:avLst/>
          </a:prstGeom>
        </p:spPr>
        <p:txBody>
          <a:bodyPr wrap="square">
            <a:spAutoFit/>
          </a:bodyPr>
          <a:lstStyle/>
          <a:p>
            <a:pPr algn="just">
              <a:lnSpc>
                <a:spcPct val="150000"/>
              </a:lnSpc>
              <a:defRPr/>
            </a:pPr>
            <a:r>
              <a:rPr kumimoji="1" lang="en-US" altLang="zh-CN" sz="2800" dirty="0">
                <a:latin typeface="Times New Roman" panose="02020603050405020304" pitchFamily="18" charset="0"/>
                <a:ea typeface="楷体_GB2312" pitchFamily="49" charset="-122"/>
              </a:rPr>
              <a:t>(3)  {t}</a:t>
            </a:r>
            <a:r>
              <a:rPr kumimoji="1" lang="en-US" altLang="zh-CN" sz="2800" baseline="-25000" dirty="0">
                <a:latin typeface="Times New Roman" panose="02020603050405020304" pitchFamily="18" charset="0"/>
                <a:ea typeface="楷体_GB2312" pitchFamily="49" charset="-122"/>
              </a:rPr>
              <a:t>m </a:t>
            </a:r>
            <a:r>
              <a:rPr kumimoji="1" lang="zh-CN" altLang="en-US" sz="2800" dirty="0">
                <a:latin typeface="Times New Roman" panose="02020603050405020304" pitchFamily="18" charset="0"/>
                <a:ea typeface="楷体_GB2312" pitchFamily="49" charset="-122"/>
              </a:rPr>
              <a:t>表示符号串</a:t>
            </a:r>
            <a:r>
              <a:rPr kumimoji="1" lang="en-US" altLang="zh-CN" sz="2800" dirty="0">
                <a:latin typeface="Times New Roman" panose="02020603050405020304" pitchFamily="18" charset="0"/>
                <a:ea typeface="楷体_GB2312" pitchFamily="49" charset="-122"/>
              </a:rPr>
              <a:t>t</a:t>
            </a:r>
            <a:r>
              <a:rPr kumimoji="1" lang="zh-CN" altLang="en-US" sz="2800" dirty="0">
                <a:latin typeface="Times New Roman" panose="02020603050405020304" pitchFamily="18" charset="0"/>
                <a:ea typeface="楷体_GB2312" pitchFamily="49" charset="-122"/>
              </a:rPr>
              <a:t>至少重复</a:t>
            </a:r>
            <a:r>
              <a:rPr kumimoji="1" lang="en-US" altLang="zh-CN" sz="2800" dirty="0">
                <a:latin typeface="Times New Roman" panose="02020603050405020304" pitchFamily="18" charset="0"/>
                <a:ea typeface="楷体_GB2312" pitchFamily="49" charset="-122"/>
              </a:rPr>
              <a:t>m</a:t>
            </a:r>
            <a:r>
              <a:rPr kumimoji="1" lang="zh-CN" altLang="en-US" sz="2800" dirty="0">
                <a:latin typeface="Times New Roman" panose="02020603050405020304" pitchFamily="18" charset="0"/>
                <a:ea typeface="楷体_GB2312" pitchFamily="49" charset="-122"/>
              </a:rPr>
              <a:t>次</a:t>
            </a:r>
          </a:p>
          <a:p>
            <a:pPr algn="just">
              <a:lnSpc>
                <a:spcPct val="150000"/>
              </a:lnSpc>
              <a:defRPr/>
            </a:pPr>
            <a:r>
              <a:rPr kumimoji="1" lang="en-US" altLang="zh-CN" sz="2800" dirty="0">
                <a:latin typeface="Times New Roman" panose="02020603050405020304" pitchFamily="18" charset="0"/>
                <a:ea typeface="楷体_GB2312" pitchFamily="49" charset="-122"/>
              </a:rPr>
              <a:t>(4)  {t} </a:t>
            </a:r>
            <a:r>
              <a:rPr kumimoji="1" lang="zh-CN" altLang="en-US" sz="2800" dirty="0">
                <a:latin typeface="Times New Roman" panose="02020603050405020304" pitchFamily="18" charset="0"/>
                <a:ea typeface="楷体_GB2312" pitchFamily="49" charset="-122"/>
              </a:rPr>
              <a:t>表示符号串</a:t>
            </a:r>
            <a:r>
              <a:rPr kumimoji="1" lang="en-US" altLang="zh-CN" sz="2800" dirty="0">
                <a:latin typeface="Times New Roman" panose="02020603050405020304" pitchFamily="18" charset="0"/>
                <a:ea typeface="楷体_GB2312" pitchFamily="49" charset="-122"/>
              </a:rPr>
              <a:t>t</a:t>
            </a:r>
            <a:r>
              <a:rPr kumimoji="1" lang="zh-CN" altLang="en-US" sz="2800" dirty="0">
                <a:latin typeface="Times New Roman" panose="02020603050405020304" pitchFamily="18" charset="0"/>
                <a:ea typeface="楷体_GB2312" pitchFamily="49" charset="-122"/>
              </a:rPr>
              <a:t>不出现或出现任意多次 </a:t>
            </a:r>
          </a:p>
        </p:txBody>
      </p:sp>
    </p:spTree>
    <p:extLst>
      <p:ext uri="{BB962C8B-B14F-4D97-AF65-F5344CB8AC3E}">
        <p14:creationId xmlns:p14="http://schemas.microsoft.com/office/powerpoint/2010/main" val="1215680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86405"/>
                                        </p:tgtEl>
                                        <p:attrNameLst>
                                          <p:attrName>style.visibility</p:attrName>
                                        </p:attrNameLst>
                                      </p:cBhvr>
                                      <p:to>
                                        <p:strVal val="visible"/>
                                      </p:to>
                                    </p:set>
                                    <p:anim calcmode="lin" valueType="num">
                                      <p:cBhvr additive="base">
                                        <p:cTn id="7" dur="500" fill="hold"/>
                                        <p:tgtEl>
                                          <p:spTgt spid="486405"/>
                                        </p:tgtEl>
                                        <p:attrNameLst>
                                          <p:attrName>ppt_x</p:attrName>
                                        </p:attrNameLst>
                                      </p:cBhvr>
                                      <p:tavLst>
                                        <p:tav tm="0">
                                          <p:val>
                                            <p:strVal val="0-#ppt_w/2"/>
                                          </p:val>
                                        </p:tav>
                                        <p:tav tm="100000">
                                          <p:val>
                                            <p:strVal val="#ppt_x"/>
                                          </p:val>
                                        </p:tav>
                                      </p:tavLst>
                                    </p:anim>
                                    <p:anim calcmode="lin" valueType="num">
                                      <p:cBhvr additive="base">
                                        <p:cTn id="8" dur="500" fill="hold"/>
                                        <p:tgtEl>
                                          <p:spTgt spid="48640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640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6405" grpId="0" bldLvl="0" animBg="1" autoUpdateAnimBg="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B61D90DB-A4B9-459B-AF62-FEC8334F6706}" type="datetime1">
              <a:rPr lang="zh-CN" altLang="en-US"/>
              <a:t>2021/3/11</a:t>
            </a:fld>
            <a:endParaRPr lang="zh-CN" altLang="en-US"/>
          </a:p>
        </p:txBody>
      </p:sp>
      <p:sp>
        <p:nvSpPr>
          <p:cNvPr id="18329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63EB7C2F-C347-447A-9016-DBFCC896972E}" type="slidenum">
              <a:rPr lang="zh-CN" altLang="en-US" sz="1000">
                <a:solidFill>
                  <a:srgbClr val="9B9A98"/>
                </a:solidFill>
              </a:rPr>
              <a:t>54</a:t>
            </a:fld>
            <a:endParaRPr lang="zh-CN" altLang="en-US" sz="1000" dirty="0">
              <a:solidFill>
                <a:srgbClr val="9B9A98"/>
              </a:solidFill>
            </a:endParaRPr>
          </a:p>
        </p:txBody>
      </p:sp>
      <p:sp>
        <p:nvSpPr>
          <p:cNvPr id="487428" name="Rectangle 4"/>
          <p:cNvSpPr>
            <a:spLocks noChangeArrowheads="1"/>
          </p:cNvSpPr>
          <p:nvPr/>
        </p:nvSpPr>
        <p:spPr bwMode="auto">
          <a:xfrm>
            <a:off x="1606551" y="1286829"/>
            <a:ext cx="9326563" cy="3863975"/>
          </a:xfrm>
          <a:prstGeom prst="rect">
            <a:avLst/>
          </a:prstGeom>
          <a:noFill/>
          <a:ln w="9525">
            <a:noFill/>
            <a:miter lim="800000"/>
          </a:ln>
          <a:effectLst/>
        </p:spPr>
        <p:txBody>
          <a:bodyPr/>
          <a:lstStyle/>
          <a:p>
            <a:pPr marL="419100" indent="-382905" algn="just">
              <a:lnSpc>
                <a:spcPct val="130000"/>
              </a:lnSpc>
              <a:spcBef>
                <a:spcPct val="20000"/>
              </a:spcBef>
              <a:buClr>
                <a:schemeClr val="accent1"/>
              </a:buClr>
              <a:buSzPct val="80000"/>
              <a:defRPr/>
            </a:pPr>
            <a:r>
              <a:rPr lang="zh-CN" altLang="en-US" sz="2400" b="1" dirty="0">
                <a:latin typeface="Times New Roman" panose="02020603050405020304" pitchFamily="18" charset="0"/>
                <a:ea typeface="楷体_GB2312" pitchFamily="49" charset="-122"/>
              </a:rPr>
              <a:t>例如，用</a:t>
            </a:r>
            <a:r>
              <a:rPr lang="en-US" altLang="zh-CN" sz="2400" b="1" dirty="0">
                <a:latin typeface="Times New Roman" panose="02020603050405020304" pitchFamily="18" charset="0"/>
                <a:ea typeface="楷体_GB2312" pitchFamily="49" charset="-122"/>
              </a:rPr>
              <a:t>BNF</a:t>
            </a:r>
            <a:r>
              <a:rPr lang="zh-CN" altLang="en-US" sz="2400" b="1" dirty="0">
                <a:latin typeface="Times New Roman" panose="02020603050405020304" pitchFamily="18" charset="0"/>
                <a:ea typeface="楷体_GB2312" pitchFamily="49" charset="-122"/>
              </a:rPr>
              <a:t>表示下列文法规则：</a:t>
            </a:r>
          </a:p>
          <a:p>
            <a:pPr marL="419100" indent="-382905" algn="just">
              <a:lnSpc>
                <a:spcPct val="130000"/>
              </a:lnSpc>
              <a:spcBef>
                <a:spcPct val="20000"/>
              </a:spcBef>
              <a:buClr>
                <a:schemeClr val="accent1"/>
              </a:buClr>
              <a:buSzPct val="80000"/>
              <a:defRPr/>
            </a:pP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标识符</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字母</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标识符</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字母</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标识符</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数字</a:t>
            </a:r>
            <a:r>
              <a:rPr lang="en-US" altLang="zh-CN" sz="2400" b="1" dirty="0">
                <a:latin typeface="Times New Roman" panose="02020603050405020304" pitchFamily="18" charset="0"/>
                <a:ea typeface="楷体_GB2312" pitchFamily="49" charset="-122"/>
              </a:rPr>
              <a:t>〉</a:t>
            </a:r>
          </a:p>
          <a:p>
            <a:pPr marL="419100" indent="-382905" algn="just">
              <a:lnSpc>
                <a:spcPct val="130000"/>
              </a:lnSpc>
              <a:spcBef>
                <a:spcPct val="20000"/>
              </a:spcBef>
              <a:buClr>
                <a:schemeClr val="accent1"/>
              </a:buClr>
              <a:buSzPct val="80000"/>
              <a:defRPr/>
            </a:pPr>
            <a:r>
              <a:rPr lang="zh-CN" altLang="en-US" sz="2400" b="1" dirty="0" smtClean="0">
                <a:latin typeface="Times New Roman" panose="02020603050405020304" pitchFamily="18" charset="0"/>
                <a:ea typeface="楷体_GB2312" pitchFamily="49" charset="-122"/>
              </a:rPr>
              <a:t>引入</a:t>
            </a:r>
            <a:r>
              <a:rPr lang="zh-CN" altLang="en-US" sz="2400" b="1" dirty="0">
                <a:latin typeface="Times New Roman" panose="02020603050405020304" pitchFamily="18" charset="0"/>
                <a:ea typeface="楷体_GB2312" pitchFamily="49" charset="-122"/>
              </a:rPr>
              <a:t>花括号，用扩展</a:t>
            </a:r>
            <a:r>
              <a:rPr lang="en-US" altLang="zh-CN" sz="2400" b="1" dirty="0">
                <a:latin typeface="Times New Roman" panose="02020603050405020304" pitchFamily="18" charset="0"/>
                <a:ea typeface="楷体_GB2312" pitchFamily="49" charset="-122"/>
              </a:rPr>
              <a:t>BNF</a:t>
            </a:r>
            <a:r>
              <a:rPr lang="zh-CN" altLang="en-US" sz="2400" b="1" dirty="0">
                <a:latin typeface="Times New Roman" panose="02020603050405020304" pitchFamily="18" charset="0"/>
                <a:ea typeface="楷体_GB2312" pitchFamily="49" charset="-122"/>
              </a:rPr>
              <a:t>表示上面同样文法规则为</a:t>
            </a:r>
          </a:p>
          <a:p>
            <a:pPr marL="419100" indent="-382905" algn="just">
              <a:lnSpc>
                <a:spcPct val="130000"/>
              </a:lnSpc>
              <a:spcBef>
                <a:spcPct val="20000"/>
              </a:spcBef>
              <a:buClr>
                <a:schemeClr val="accent1"/>
              </a:buClr>
              <a:buSzPct val="80000"/>
              <a:defRPr/>
            </a:pPr>
            <a:r>
              <a:rPr lang="zh-CN" altLang="en-US" sz="2400" b="1" dirty="0">
                <a:solidFill>
                  <a:srgbClr val="FFFF00"/>
                </a:solidFill>
                <a:latin typeface="Times New Roman" panose="02020603050405020304" pitchFamily="18" charset="0"/>
                <a:ea typeface="楷体_GB2312" pitchFamily="49" charset="-122"/>
              </a:rPr>
              <a:t> </a:t>
            </a:r>
            <a:r>
              <a:rPr lang="en-US" altLang="zh-CN" sz="2400" b="1" dirty="0">
                <a:solidFill>
                  <a:srgbClr val="FFC000"/>
                </a:solidFill>
                <a:latin typeface="Times New Roman" panose="02020603050405020304" pitchFamily="18" charset="0"/>
                <a:ea typeface="楷体_GB2312" pitchFamily="49" charset="-122"/>
              </a:rPr>
              <a:t>〈</a:t>
            </a:r>
            <a:r>
              <a:rPr lang="zh-CN" altLang="en-US" sz="2400" b="1" dirty="0">
                <a:solidFill>
                  <a:srgbClr val="FFC000"/>
                </a:solidFill>
                <a:latin typeface="Times New Roman" panose="02020603050405020304" pitchFamily="18" charset="0"/>
                <a:ea typeface="楷体_GB2312" pitchFamily="49" charset="-122"/>
              </a:rPr>
              <a:t>标识符</a:t>
            </a:r>
            <a:r>
              <a:rPr lang="en-US" altLang="zh-CN" sz="2400" b="1" dirty="0">
                <a:solidFill>
                  <a:srgbClr val="FFC000"/>
                </a:solidFill>
                <a:latin typeface="Times New Roman" panose="02020603050405020304" pitchFamily="18" charset="0"/>
                <a:ea typeface="楷体_GB2312" pitchFamily="49" charset="-122"/>
              </a:rPr>
              <a:t>〉∷=〈</a:t>
            </a:r>
            <a:r>
              <a:rPr lang="zh-CN" altLang="en-US" sz="2400" b="1" dirty="0">
                <a:solidFill>
                  <a:srgbClr val="FFC000"/>
                </a:solidFill>
                <a:latin typeface="Times New Roman" panose="02020603050405020304" pitchFamily="18" charset="0"/>
                <a:ea typeface="楷体_GB2312" pitchFamily="49" charset="-122"/>
              </a:rPr>
              <a:t>字母</a:t>
            </a:r>
            <a:r>
              <a:rPr lang="en-US" altLang="zh-CN" sz="2400" b="1" dirty="0">
                <a:solidFill>
                  <a:srgbClr val="FFC000"/>
                </a:solidFill>
                <a:latin typeface="Times New Roman" panose="02020603050405020304" pitchFamily="18" charset="0"/>
                <a:ea typeface="楷体_GB2312" pitchFamily="49" charset="-122"/>
              </a:rPr>
              <a:t>〉{〈</a:t>
            </a:r>
            <a:r>
              <a:rPr lang="zh-CN" altLang="en-US" sz="2400" b="1" dirty="0">
                <a:solidFill>
                  <a:srgbClr val="FFC000"/>
                </a:solidFill>
                <a:latin typeface="Times New Roman" panose="02020603050405020304" pitchFamily="18" charset="0"/>
                <a:ea typeface="楷体_GB2312" pitchFamily="49" charset="-122"/>
              </a:rPr>
              <a:t>字母</a:t>
            </a:r>
            <a:r>
              <a:rPr lang="en-US" altLang="zh-CN" sz="2400" b="1" dirty="0">
                <a:solidFill>
                  <a:srgbClr val="FFC000"/>
                </a:solidFill>
                <a:latin typeface="Times New Roman" panose="02020603050405020304" pitchFamily="18" charset="0"/>
                <a:ea typeface="楷体_GB2312" pitchFamily="49" charset="-122"/>
              </a:rPr>
              <a:t>〉|〈</a:t>
            </a:r>
            <a:r>
              <a:rPr lang="zh-CN" altLang="en-US" sz="2400" b="1" dirty="0">
                <a:solidFill>
                  <a:srgbClr val="FFC000"/>
                </a:solidFill>
                <a:latin typeface="Times New Roman" panose="02020603050405020304" pitchFamily="18" charset="0"/>
                <a:ea typeface="楷体_GB2312" pitchFamily="49" charset="-122"/>
              </a:rPr>
              <a:t>数字</a:t>
            </a:r>
            <a:r>
              <a:rPr lang="en-US" altLang="zh-CN" sz="2400" b="1" dirty="0">
                <a:solidFill>
                  <a:srgbClr val="FFC000"/>
                </a:solidFill>
                <a:latin typeface="Times New Roman" panose="02020603050405020304" pitchFamily="18" charset="0"/>
                <a:ea typeface="楷体_GB2312" pitchFamily="49" charset="-122"/>
              </a:rPr>
              <a:t>〉}</a:t>
            </a:r>
          </a:p>
          <a:p>
            <a:pPr marL="419100" indent="-382905" algn="just">
              <a:lnSpc>
                <a:spcPct val="130000"/>
              </a:lnSpc>
              <a:spcBef>
                <a:spcPct val="20000"/>
              </a:spcBef>
              <a:buClr>
                <a:schemeClr val="accent1"/>
              </a:buClr>
              <a:buSzPct val="80000"/>
              <a:defRPr/>
            </a:pPr>
            <a:r>
              <a:rPr lang="en-US" altLang="zh-CN" sz="2400" b="1" dirty="0">
                <a:solidFill>
                  <a:srgbClr val="FFC000"/>
                </a:solidFill>
                <a:latin typeface="Times New Roman" panose="02020603050405020304" pitchFamily="18" charset="0"/>
                <a:ea typeface="楷体_GB2312" pitchFamily="49" charset="-122"/>
              </a:rPr>
              <a:t>  </a:t>
            </a:r>
            <a:endParaRPr lang="zh-CN" altLang="en-US" sz="2400" b="1" dirty="0">
              <a:solidFill>
                <a:srgbClr val="FFFF00"/>
              </a:solidFill>
              <a:latin typeface="Times New Roman" panose="02020603050405020304" pitchFamily="18" charset="0"/>
              <a:ea typeface="楷体_GB2312" pitchFamily="49" charset="-122"/>
            </a:endParaRPr>
          </a:p>
        </p:txBody>
      </p:sp>
      <p:sp>
        <p:nvSpPr>
          <p:cNvPr id="487429" name="Text Box 5"/>
          <p:cNvSpPr txBox="1">
            <a:spLocks noChangeArrowheads="1"/>
          </p:cNvSpPr>
          <p:nvPr/>
        </p:nvSpPr>
        <p:spPr bwMode="auto">
          <a:xfrm>
            <a:off x="1606550" y="4173539"/>
            <a:ext cx="8866188" cy="977265"/>
          </a:xfrm>
          <a:prstGeom prst="rect">
            <a:avLst/>
          </a:prstGeom>
          <a:noFill/>
          <a:ln w="9525">
            <a:noFill/>
            <a:miter lim="800000"/>
          </a:ln>
          <a:effectLst/>
        </p:spPr>
        <p:txBody>
          <a:bodyPr>
            <a:spAutoFit/>
          </a:bodyPr>
          <a:lstStyle/>
          <a:p>
            <a:pPr eaLnBrk="1" hangingPunct="1">
              <a:lnSpc>
                <a:spcPct val="120000"/>
              </a:lnSpc>
              <a:spcBef>
                <a:spcPct val="20000"/>
              </a:spcBef>
              <a:buClr>
                <a:schemeClr val="folHlink"/>
              </a:buClr>
              <a:buSzPct val="60000"/>
              <a:buFont typeface="Wingdings" panose="05000000000000000000" pitchFamily="2" charset="2"/>
              <a:buNone/>
              <a:defRPr/>
            </a:pPr>
            <a:r>
              <a:rPr lang="zh-CN" altLang="en-US" sz="2400" b="1" dirty="0">
                <a:latin typeface="Times New Roman" panose="02020603050405020304" pitchFamily="18" charset="0"/>
                <a:ea typeface="楷体_GB2312" pitchFamily="49" charset="-122"/>
              </a:rPr>
              <a:t>采用花括号表示文法，除能方便表示重复次数外，还能消除文法中左递归，这在采用自顶向下语法分析时将是十分有用的。</a:t>
            </a:r>
          </a:p>
        </p:txBody>
      </p:sp>
    </p:spTree>
    <p:extLst>
      <p:ext uri="{BB962C8B-B14F-4D97-AF65-F5344CB8AC3E}">
        <p14:creationId xmlns:p14="http://schemas.microsoft.com/office/powerpoint/2010/main" val="266857427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2EA01396-66ED-433E-BC47-6FD2218AF951}" type="datetime1">
              <a:rPr lang="zh-CN" altLang="en-US"/>
              <a:t>2021/3/11</a:t>
            </a:fld>
            <a:endParaRPr lang="zh-CN" altLang="en-US"/>
          </a:p>
        </p:txBody>
      </p:sp>
      <p:sp>
        <p:nvSpPr>
          <p:cNvPr id="184323"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4343A30D-62BF-4F15-AB8D-99D0216B6D28}" type="slidenum">
              <a:rPr lang="zh-CN" altLang="en-US" sz="1000">
                <a:solidFill>
                  <a:srgbClr val="9B9A98"/>
                </a:solidFill>
              </a:rPr>
              <a:t>55</a:t>
            </a:fld>
            <a:endParaRPr lang="zh-CN" altLang="en-US" sz="1000">
              <a:solidFill>
                <a:srgbClr val="9B9A98"/>
              </a:solidFill>
            </a:endParaRPr>
          </a:p>
        </p:txBody>
      </p:sp>
      <p:sp>
        <p:nvSpPr>
          <p:cNvPr id="488450" name="Rectangle 2"/>
          <p:cNvSpPr>
            <a:spLocks noChangeArrowheads="1"/>
          </p:cNvSpPr>
          <p:nvPr/>
        </p:nvSpPr>
        <p:spPr bwMode="auto">
          <a:xfrm>
            <a:off x="1574483" y="1397000"/>
            <a:ext cx="8839200" cy="1517650"/>
          </a:xfrm>
          <a:prstGeom prst="rect">
            <a:avLst/>
          </a:prstGeom>
          <a:noFill/>
          <a:ln w="9525">
            <a:noFill/>
            <a:miter lim="800000"/>
          </a:ln>
          <a:effectLst/>
        </p:spPr>
        <p:txBody>
          <a:bodyPr/>
          <a:lstStyle/>
          <a:p>
            <a:pPr marL="419100" indent="-382905">
              <a:lnSpc>
                <a:spcPct val="120000"/>
              </a:lnSpc>
              <a:spcBef>
                <a:spcPct val="20000"/>
              </a:spcBef>
              <a:buClr>
                <a:schemeClr val="accent1"/>
              </a:buClr>
              <a:buSzPct val="80000"/>
              <a:defRPr/>
            </a:pPr>
            <a:r>
              <a:rPr lang="en-US" altLang="zh-CN" sz="2800" b="1" dirty="0">
                <a:latin typeface="楷体_GB2312" pitchFamily="49" charset="-122"/>
                <a:ea typeface="楷体_GB2312" pitchFamily="49" charset="-122"/>
              </a:rPr>
              <a:t>2</a:t>
            </a:r>
            <a:r>
              <a:rPr lang="zh-CN" altLang="en-US" sz="2800" b="1" dirty="0">
                <a:latin typeface="楷体_GB2312" pitchFamily="49" charset="-122"/>
                <a:ea typeface="楷体_GB2312" pitchFamily="49" charset="-122"/>
              </a:rPr>
              <a:t>、方括号 </a:t>
            </a:r>
            <a:r>
              <a:rPr lang="en-US" altLang="zh-CN" sz="2800" b="1" dirty="0">
                <a:latin typeface="楷体_GB2312" pitchFamily="49" charset="-122"/>
                <a:ea typeface="楷体_GB2312" pitchFamily="49" charset="-122"/>
              </a:rPr>
              <a:t>[  ]</a:t>
            </a:r>
          </a:p>
        </p:txBody>
      </p:sp>
      <p:sp>
        <p:nvSpPr>
          <p:cNvPr id="184325" name="Rectangle 5"/>
          <p:cNvSpPr>
            <a:spLocks noChangeArrowheads="1"/>
          </p:cNvSpPr>
          <p:nvPr/>
        </p:nvSpPr>
        <p:spPr bwMode="auto">
          <a:xfrm>
            <a:off x="1974851" y="2235200"/>
            <a:ext cx="8570913" cy="67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905">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120000"/>
              </a:lnSpc>
              <a:spcBef>
                <a:spcPct val="0"/>
              </a:spcBef>
              <a:buClr>
                <a:schemeClr val="bg1"/>
              </a:buClr>
              <a:buFontTx/>
              <a:buNone/>
            </a:pPr>
            <a:r>
              <a:rPr lang="en-US" altLang="zh-CN" sz="2400" b="1" dirty="0">
                <a:latin typeface="Times New Roman" panose="02020603050405020304" pitchFamily="18" charset="0"/>
                <a:ea typeface="楷体_GB2312" pitchFamily="49" charset="-122"/>
              </a:rPr>
              <a:t>  </a:t>
            </a:r>
            <a:r>
              <a:rPr lang="zh-CN" altLang="en-US" sz="2400" b="1" dirty="0">
                <a:latin typeface="Times New Roman" panose="02020603050405020304" pitchFamily="18" charset="0"/>
                <a:ea typeface="楷体_GB2312" pitchFamily="49" charset="-122"/>
              </a:rPr>
              <a:t>方括号用来表示可供选择的符号串，即［</a:t>
            </a:r>
            <a:r>
              <a:rPr lang="en-US" altLang="zh-CN" sz="2400" b="1" dirty="0">
                <a:latin typeface="Times New Roman" panose="02020603050405020304" pitchFamily="18" charset="0"/>
                <a:ea typeface="楷体_GB2312" pitchFamily="49" charset="-122"/>
              </a:rPr>
              <a:t>t</a:t>
            </a:r>
            <a:r>
              <a:rPr lang="zh-CN" altLang="en-US" sz="2400" b="1" dirty="0">
                <a:latin typeface="Times New Roman" panose="02020603050405020304" pitchFamily="18" charset="0"/>
                <a:ea typeface="楷体_GB2312" pitchFamily="49" charset="-122"/>
              </a:rPr>
              <a:t>］</a:t>
            </a:r>
            <a:r>
              <a:rPr lang="en-US" altLang="zh-CN" sz="2400" b="1" dirty="0">
                <a:latin typeface="Times New Roman" panose="02020603050405020304" pitchFamily="18" charset="0"/>
                <a:ea typeface="楷体_GB2312" pitchFamily="49" charset="-122"/>
              </a:rPr>
              <a:t>=ε</a:t>
            </a:r>
            <a:r>
              <a:rPr lang="zh-CN" altLang="en-US" sz="2400" b="1" dirty="0">
                <a:latin typeface="Times New Roman" panose="02020603050405020304" pitchFamily="18" charset="0"/>
                <a:ea typeface="楷体_GB2312" pitchFamily="49" charset="-122"/>
              </a:rPr>
              <a:t>或</a:t>
            </a:r>
            <a:r>
              <a:rPr lang="en-US" altLang="zh-CN" sz="2400" b="1" dirty="0" smtClean="0">
                <a:latin typeface="Times New Roman" panose="02020603050405020304" pitchFamily="18" charset="0"/>
                <a:ea typeface="楷体_GB2312" pitchFamily="49" charset="-122"/>
              </a:rPr>
              <a:t>t=</a:t>
            </a:r>
            <a:r>
              <a:rPr kumimoji="1" lang="en-US" altLang="zh-CN" sz="2400" b="1" dirty="0">
                <a:effectLst>
                  <a:outerShdw blurRad="38100" dist="38100" dir="2700000" algn="tl">
                    <a:srgbClr val="000000"/>
                  </a:outerShdw>
                </a:effectLst>
                <a:latin typeface="Times New Roman" panose="02020603050405020304" pitchFamily="18" charset="0"/>
                <a:ea typeface="楷体_GB2312" pitchFamily="49" charset="-122"/>
              </a:rPr>
              <a:t> {</a:t>
            </a:r>
            <a:r>
              <a:rPr kumimoji="1" lang="en-US" altLang="zh-CN" sz="2400" b="1" dirty="0" smtClean="0">
                <a:effectLst>
                  <a:outerShdw blurRad="38100" dist="38100" dir="2700000" algn="tl">
                    <a:srgbClr val="000000"/>
                  </a:outerShdw>
                </a:effectLst>
                <a:latin typeface="Times New Roman" panose="02020603050405020304" pitchFamily="18" charset="0"/>
                <a:ea typeface="楷体_GB2312" pitchFamily="49" charset="-122"/>
              </a:rPr>
              <a:t>t}</a:t>
            </a:r>
            <a:r>
              <a:rPr kumimoji="1" lang="en-US" altLang="zh-CN" sz="2400" b="1" baseline="40000" dirty="0" smtClean="0">
                <a:effectLst>
                  <a:outerShdw blurRad="38100" dist="38100" dir="2700000" algn="tl">
                    <a:srgbClr val="000000"/>
                  </a:outerShdw>
                </a:effectLst>
                <a:latin typeface="Times New Roman" panose="02020603050405020304" pitchFamily="18" charset="0"/>
                <a:ea typeface="楷体_GB2312" pitchFamily="49" charset="-122"/>
              </a:rPr>
              <a:t>1</a:t>
            </a:r>
            <a:r>
              <a:rPr kumimoji="1" lang="en-US" altLang="zh-CN" sz="2400" b="1" baseline="-25000" dirty="0" smtClean="0">
                <a:effectLst>
                  <a:outerShdw blurRad="38100" dist="38100" dir="2700000" algn="tl">
                    <a:srgbClr val="000000"/>
                  </a:outerShdw>
                </a:effectLst>
                <a:latin typeface="Times New Roman" panose="02020603050405020304" pitchFamily="18" charset="0"/>
                <a:ea typeface="楷体_GB2312" pitchFamily="49" charset="-122"/>
              </a:rPr>
              <a:t>0</a:t>
            </a:r>
            <a:r>
              <a:rPr lang="en-US" altLang="zh-CN" sz="2400" b="1" dirty="0" smtClean="0">
                <a:latin typeface="Times New Roman" panose="02020603050405020304" pitchFamily="18" charset="0"/>
                <a:ea typeface="楷体_GB2312" pitchFamily="49" charset="-122"/>
              </a:rPr>
              <a:t> </a:t>
            </a:r>
            <a:endParaRPr lang="en-US" altLang="zh-CN" sz="2400" b="1" dirty="0">
              <a:latin typeface="Times New Roman" panose="02020603050405020304" pitchFamily="18" charset="0"/>
              <a:ea typeface="楷体_GB2312" pitchFamily="49" charset="-122"/>
            </a:endParaRPr>
          </a:p>
        </p:txBody>
      </p:sp>
      <p:sp>
        <p:nvSpPr>
          <p:cNvPr id="488454" name="Text Box 6"/>
          <p:cNvSpPr txBox="1">
            <a:spLocks noChangeArrowheads="1"/>
          </p:cNvSpPr>
          <p:nvPr/>
        </p:nvSpPr>
        <p:spPr bwMode="auto">
          <a:xfrm>
            <a:off x="2124076" y="2689226"/>
            <a:ext cx="8289925" cy="4081117"/>
          </a:xfrm>
          <a:prstGeom prst="rect">
            <a:avLst/>
          </a:prstGeom>
          <a:noFill/>
          <a:ln w="9525">
            <a:noFill/>
            <a:miter lim="800000"/>
          </a:ln>
          <a:effectLst/>
        </p:spPr>
        <p:txBody>
          <a:bodyPr>
            <a:spAutoFit/>
          </a:bodyPr>
          <a:lstStyle/>
          <a:p>
            <a:pPr algn="just" eaLnBrk="1" hangingPunct="1">
              <a:lnSpc>
                <a:spcPct val="120000"/>
              </a:lnSpc>
              <a:defRPr/>
            </a:pPr>
            <a:r>
              <a:rPr lang="zh-CN" altLang="en-US" sz="2400" b="1" dirty="0">
                <a:latin typeface="Times New Roman" panose="02020603050405020304" pitchFamily="18" charset="0"/>
                <a:ea typeface="楷体_GB2312" pitchFamily="49" charset="-122"/>
              </a:rPr>
              <a:t>例如，关于</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语句</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的</a:t>
            </a:r>
            <a:r>
              <a:rPr lang="en-US" altLang="zh-CN" sz="2400" b="1" dirty="0">
                <a:latin typeface="Times New Roman" panose="02020603050405020304" pitchFamily="18" charset="0"/>
                <a:ea typeface="楷体_GB2312" pitchFamily="49" charset="-122"/>
              </a:rPr>
              <a:t>BNF</a:t>
            </a:r>
            <a:r>
              <a:rPr lang="zh-CN" altLang="en-US" sz="2400" b="1" dirty="0">
                <a:latin typeface="Times New Roman" panose="02020603050405020304" pitchFamily="18" charset="0"/>
                <a:ea typeface="楷体_GB2312" pitchFamily="49" charset="-122"/>
              </a:rPr>
              <a:t>表示为</a:t>
            </a:r>
          </a:p>
          <a:p>
            <a:pPr algn="just" eaLnBrk="1" hangingPunct="1">
              <a:lnSpc>
                <a:spcPct val="120000"/>
              </a:lnSpc>
              <a:defRPr/>
            </a:pP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语句</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变量</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表达式</a:t>
            </a:r>
            <a:r>
              <a:rPr lang="en-US" altLang="zh-CN" sz="2400" b="1" dirty="0">
                <a:latin typeface="Times New Roman" panose="02020603050405020304" pitchFamily="18" charset="0"/>
                <a:ea typeface="楷体_GB2312" pitchFamily="49" charset="-122"/>
              </a:rPr>
              <a:t>〉| IF〈</a:t>
            </a:r>
            <a:r>
              <a:rPr lang="zh-CN" altLang="en-US" sz="2400" b="1" dirty="0">
                <a:latin typeface="Times New Roman" panose="02020603050405020304" pitchFamily="18" charset="0"/>
                <a:ea typeface="楷体_GB2312" pitchFamily="49" charset="-122"/>
              </a:rPr>
              <a:t>布尔表达式</a:t>
            </a:r>
            <a:r>
              <a:rPr lang="en-US" altLang="zh-CN" sz="2400" b="1" dirty="0">
                <a:latin typeface="Times New Roman" panose="02020603050405020304" pitchFamily="18" charset="0"/>
                <a:ea typeface="楷体_GB2312" pitchFamily="49" charset="-122"/>
              </a:rPr>
              <a:t>〉THEN〈</a:t>
            </a:r>
            <a:r>
              <a:rPr lang="zh-CN" altLang="en-US" sz="2400" b="1" dirty="0">
                <a:latin typeface="Times New Roman" panose="02020603050405020304" pitchFamily="18" charset="0"/>
                <a:ea typeface="楷体_GB2312" pitchFamily="49" charset="-122"/>
              </a:rPr>
              <a:t>语句</a:t>
            </a:r>
            <a:r>
              <a:rPr lang="en-US" altLang="zh-CN" sz="2400" b="1" dirty="0">
                <a:latin typeface="Times New Roman" panose="02020603050405020304" pitchFamily="18" charset="0"/>
                <a:ea typeface="楷体_GB2312" pitchFamily="49" charset="-122"/>
              </a:rPr>
              <a:t>〉| IF〈</a:t>
            </a:r>
            <a:r>
              <a:rPr lang="zh-CN" altLang="en-US" sz="2400" b="1" dirty="0">
                <a:latin typeface="Times New Roman" panose="02020603050405020304" pitchFamily="18" charset="0"/>
                <a:ea typeface="楷体_GB2312" pitchFamily="49" charset="-122"/>
              </a:rPr>
              <a:t>布尔表达式</a:t>
            </a:r>
            <a:r>
              <a:rPr lang="en-US" altLang="zh-CN" sz="2400" b="1" dirty="0">
                <a:latin typeface="Times New Roman" panose="02020603050405020304" pitchFamily="18" charset="0"/>
                <a:ea typeface="楷体_GB2312" pitchFamily="49" charset="-122"/>
              </a:rPr>
              <a:t>〉THEN〈</a:t>
            </a:r>
            <a:r>
              <a:rPr lang="zh-CN" altLang="en-US" sz="2400" b="1" dirty="0">
                <a:latin typeface="Times New Roman" panose="02020603050405020304" pitchFamily="18" charset="0"/>
                <a:ea typeface="楷体_GB2312" pitchFamily="49" charset="-122"/>
              </a:rPr>
              <a:t>语句</a:t>
            </a:r>
            <a:r>
              <a:rPr lang="en-US" altLang="zh-CN" sz="2400" b="1" dirty="0">
                <a:latin typeface="Times New Roman" panose="02020603050405020304" pitchFamily="18" charset="0"/>
                <a:ea typeface="楷体_GB2312" pitchFamily="49" charset="-122"/>
              </a:rPr>
              <a:t>〉ELSE〈</a:t>
            </a:r>
            <a:r>
              <a:rPr lang="zh-CN" altLang="en-US" sz="2400" b="1" dirty="0">
                <a:latin typeface="Times New Roman" panose="02020603050405020304" pitchFamily="18" charset="0"/>
                <a:ea typeface="楷体_GB2312" pitchFamily="49" charset="-122"/>
              </a:rPr>
              <a:t>语句</a:t>
            </a:r>
            <a:r>
              <a:rPr lang="en-US" altLang="zh-CN" sz="2400" b="1" dirty="0">
                <a:latin typeface="Times New Roman" panose="02020603050405020304" pitchFamily="18" charset="0"/>
                <a:ea typeface="楷体_GB2312" pitchFamily="49" charset="-122"/>
              </a:rPr>
              <a:t>〉</a:t>
            </a:r>
          </a:p>
          <a:p>
            <a:pPr algn="just" eaLnBrk="1" hangingPunct="1">
              <a:lnSpc>
                <a:spcPct val="120000"/>
              </a:lnSpc>
              <a:defRPr/>
            </a:pP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变量</a:t>
            </a:r>
            <a:r>
              <a:rPr lang="en-US" altLang="zh-CN" sz="2400" b="1" dirty="0">
                <a:latin typeface="Times New Roman" panose="02020603050405020304" pitchFamily="18" charset="0"/>
                <a:ea typeface="楷体_GB2312" pitchFamily="49" charset="-122"/>
              </a:rPr>
              <a:t>〉∷=</a:t>
            </a:r>
            <a:r>
              <a:rPr lang="en-US" altLang="zh-CN" sz="2400" b="1" dirty="0" err="1">
                <a:latin typeface="Times New Roman" panose="02020603050405020304" pitchFamily="18" charset="0"/>
                <a:ea typeface="楷体_GB2312" pitchFamily="49" charset="-122"/>
              </a:rPr>
              <a:t>i</a:t>
            </a:r>
            <a:r>
              <a:rPr lang="en-US" altLang="zh-CN" sz="2400" b="1" dirty="0">
                <a:latin typeface="Times New Roman" panose="02020603050405020304" pitchFamily="18" charset="0"/>
                <a:ea typeface="楷体_GB2312" pitchFamily="49" charset="-122"/>
              </a:rPr>
              <a:t> | </a:t>
            </a:r>
            <a:r>
              <a:rPr lang="en-US" altLang="zh-CN" sz="2400" b="1" dirty="0" err="1">
                <a:latin typeface="Times New Roman" panose="02020603050405020304" pitchFamily="18" charset="0"/>
                <a:ea typeface="楷体_GB2312" pitchFamily="49" charset="-122"/>
              </a:rPr>
              <a:t>i</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表达式</a:t>
            </a:r>
            <a:r>
              <a:rPr lang="en-US" altLang="zh-CN" sz="2400" b="1" dirty="0">
                <a:latin typeface="Times New Roman" panose="02020603050405020304" pitchFamily="18" charset="0"/>
                <a:ea typeface="楷体_GB2312" pitchFamily="49" charset="-122"/>
              </a:rPr>
              <a:t>〉)</a:t>
            </a:r>
          </a:p>
          <a:p>
            <a:pPr algn="just" eaLnBrk="1" hangingPunct="1">
              <a:lnSpc>
                <a:spcPct val="120000"/>
              </a:lnSpc>
              <a:defRPr/>
            </a:pPr>
            <a:r>
              <a:rPr lang="zh-CN" altLang="en-US" sz="2400" b="1" dirty="0">
                <a:latin typeface="Times New Roman" panose="02020603050405020304" pitchFamily="18" charset="0"/>
                <a:ea typeface="楷体_GB2312" pitchFamily="49" charset="-122"/>
              </a:rPr>
              <a:t>引入方括号以后，可表示为</a:t>
            </a:r>
          </a:p>
          <a:p>
            <a:pPr algn="just" eaLnBrk="1" hangingPunct="1">
              <a:lnSpc>
                <a:spcPct val="120000"/>
              </a:lnSpc>
              <a:defRPr/>
            </a:pP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语句</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变量</a:t>
            </a: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表达式</a:t>
            </a:r>
            <a:r>
              <a:rPr lang="en-US" altLang="zh-CN" sz="2400" b="1" dirty="0">
                <a:latin typeface="Times New Roman" panose="02020603050405020304" pitchFamily="18" charset="0"/>
                <a:ea typeface="楷体_GB2312" pitchFamily="49" charset="-122"/>
              </a:rPr>
              <a:t>〉| IF〈</a:t>
            </a:r>
            <a:r>
              <a:rPr lang="zh-CN" altLang="en-US" sz="2400" b="1" dirty="0">
                <a:latin typeface="Times New Roman" panose="02020603050405020304" pitchFamily="18" charset="0"/>
                <a:ea typeface="楷体_GB2312" pitchFamily="49" charset="-122"/>
              </a:rPr>
              <a:t>布尔表达式</a:t>
            </a:r>
            <a:r>
              <a:rPr lang="en-US" altLang="zh-CN" sz="2400" b="1" dirty="0">
                <a:latin typeface="Times New Roman" panose="02020603050405020304" pitchFamily="18" charset="0"/>
                <a:ea typeface="楷体_GB2312" pitchFamily="49" charset="-122"/>
              </a:rPr>
              <a:t>〉THEN〈</a:t>
            </a:r>
            <a:r>
              <a:rPr lang="zh-CN" altLang="en-US" sz="2400" b="1" dirty="0">
                <a:latin typeface="Times New Roman" panose="02020603050405020304" pitchFamily="18" charset="0"/>
                <a:ea typeface="楷体_GB2312" pitchFamily="49" charset="-122"/>
              </a:rPr>
              <a:t>语句</a:t>
            </a:r>
            <a:r>
              <a:rPr lang="en-US" altLang="zh-CN" sz="2400" b="1" dirty="0">
                <a:latin typeface="Times New Roman" panose="02020603050405020304" pitchFamily="18" charset="0"/>
                <a:ea typeface="楷体_GB2312" pitchFamily="49" charset="-122"/>
              </a:rPr>
              <a:t>〉</a:t>
            </a:r>
            <a:r>
              <a:rPr lang="zh-CN" altLang="en-US" sz="2400" b="1" dirty="0">
                <a:solidFill>
                  <a:srgbClr val="FF0000"/>
                </a:solidFill>
                <a:latin typeface="Times New Roman" panose="02020603050405020304" pitchFamily="18" charset="0"/>
                <a:ea typeface="楷体_GB2312" pitchFamily="49" charset="-122"/>
              </a:rPr>
              <a:t>［</a:t>
            </a:r>
            <a:r>
              <a:rPr lang="en-US" altLang="zh-CN" sz="2400" b="1" dirty="0">
                <a:solidFill>
                  <a:srgbClr val="FF0000"/>
                </a:solidFill>
                <a:latin typeface="Times New Roman" panose="02020603050405020304" pitchFamily="18" charset="0"/>
                <a:ea typeface="楷体_GB2312" pitchFamily="49" charset="-122"/>
              </a:rPr>
              <a:t>ELSE〈</a:t>
            </a:r>
            <a:r>
              <a:rPr lang="zh-CN" altLang="en-US" sz="2400" b="1" dirty="0">
                <a:solidFill>
                  <a:srgbClr val="FF0000"/>
                </a:solidFill>
                <a:latin typeface="Times New Roman" panose="02020603050405020304" pitchFamily="18" charset="0"/>
                <a:ea typeface="楷体_GB2312" pitchFamily="49" charset="-122"/>
              </a:rPr>
              <a:t>语句</a:t>
            </a:r>
            <a:r>
              <a:rPr lang="en-US" altLang="zh-CN" sz="2400" b="1" dirty="0">
                <a:solidFill>
                  <a:srgbClr val="FF0000"/>
                </a:solidFill>
                <a:latin typeface="Times New Roman" panose="02020603050405020304" pitchFamily="18" charset="0"/>
                <a:ea typeface="楷体_GB2312" pitchFamily="49" charset="-122"/>
              </a:rPr>
              <a:t>〉</a:t>
            </a:r>
            <a:r>
              <a:rPr lang="zh-CN" altLang="en-US" sz="2400" b="1" dirty="0">
                <a:solidFill>
                  <a:srgbClr val="FF0000"/>
                </a:solidFill>
                <a:latin typeface="Times New Roman" panose="02020603050405020304" pitchFamily="18" charset="0"/>
                <a:ea typeface="楷体_GB2312" pitchFamily="49" charset="-122"/>
              </a:rPr>
              <a:t>］</a:t>
            </a:r>
          </a:p>
          <a:p>
            <a:pPr algn="just" eaLnBrk="1" hangingPunct="1">
              <a:lnSpc>
                <a:spcPct val="120000"/>
              </a:lnSpc>
              <a:defRPr/>
            </a:pPr>
            <a:r>
              <a:rPr lang="en-US" altLang="zh-CN" sz="2400" b="1" dirty="0">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变量</a:t>
            </a:r>
            <a:r>
              <a:rPr lang="en-US" altLang="zh-CN" sz="2400" b="1" dirty="0">
                <a:latin typeface="Times New Roman" panose="02020603050405020304" pitchFamily="18" charset="0"/>
                <a:ea typeface="楷体_GB2312" pitchFamily="49" charset="-122"/>
              </a:rPr>
              <a:t>〉∷=</a:t>
            </a:r>
            <a:r>
              <a:rPr lang="en-US" altLang="zh-CN" sz="2400" b="1" dirty="0" err="1">
                <a:latin typeface="Times New Roman" panose="02020603050405020304" pitchFamily="18" charset="0"/>
                <a:ea typeface="楷体_GB2312" pitchFamily="49" charset="-122"/>
              </a:rPr>
              <a:t>i</a:t>
            </a:r>
            <a:r>
              <a:rPr lang="zh-CN" altLang="en-US" sz="2400" b="1" dirty="0">
                <a:solidFill>
                  <a:srgbClr val="FF0000"/>
                </a:solidFill>
                <a:latin typeface="Times New Roman" panose="02020603050405020304" pitchFamily="18" charset="0"/>
                <a:ea typeface="楷体_GB2312" pitchFamily="49" charset="-122"/>
              </a:rPr>
              <a:t>［</a:t>
            </a:r>
            <a:r>
              <a:rPr lang="en-US" altLang="zh-CN" sz="2400" b="1" dirty="0">
                <a:solidFill>
                  <a:srgbClr val="FF0000"/>
                </a:solidFill>
                <a:latin typeface="Times New Roman" panose="02020603050405020304" pitchFamily="18" charset="0"/>
                <a:ea typeface="楷体_GB2312" pitchFamily="49" charset="-122"/>
              </a:rPr>
              <a:t>(〈</a:t>
            </a:r>
            <a:r>
              <a:rPr lang="zh-CN" altLang="en-US" sz="2400" b="1" dirty="0">
                <a:solidFill>
                  <a:srgbClr val="FF0000"/>
                </a:solidFill>
                <a:latin typeface="Times New Roman" panose="02020603050405020304" pitchFamily="18" charset="0"/>
                <a:ea typeface="楷体_GB2312" pitchFamily="49" charset="-122"/>
              </a:rPr>
              <a:t>表达式</a:t>
            </a:r>
            <a:r>
              <a:rPr lang="en-US" altLang="zh-CN" sz="2400" b="1" dirty="0">
                <a:solidFill>
                  <a:srgbClr val="FF0000"/>
                </a:solidFill>
                <a:latin typeface="Times New Roman" panose="02020603050405020304" pitchFamily="18" charset="0"/>
                <a:ea typeface="楷体_GB2312" pitchFamily="49" charset="-122"/>
              </a:rPr>
              <a:t>〉)</a:t>
            </a:r>
            <a:r>
              <a:rPr lang="zh-CN" altLang="en-US" sz="2400" b="1" dirty="0">
                <a:solidFill>
                  <a:srgbClr val="FF0000"/>
                </a:solidFill>
                <a:latin typeface="Times New Roman" panose="02020603050405020304" pitchFamily="18" charset="0"/>
                <a:ea typeface="楷体_GB2312" pitchFamily="49" charset="-122"/>
              </a:rPr>
              <a:t>］</a:t>
            </a:r>
            <a:r>
              <a:rPr lang="zh-CN" altLang="en-US" sz="2400" b="1" dirty="0">
                <a:latin typeface="Times New Roman" panose="02020603050405020304" pitchFamily="18" charset="0"/>
                <a:ea typeface="楷体_GB2312" pitchFamily="49" charset="-122"/>
              </a:rPr>
              <a:t></a:t>
            </a:r>
            <a:r>
              <a:rPr kumimoji="1" lang="zh-CN" altLang="en-US" sz="2000" dirty="0">
                <a:latin typeface="Times New Roman" panose="02020603050405020304" pitchFamily="18" charset="0"/>
              </a:rPr>
              <a:t> </a:t>
            </a:r>
          </a:p>
        </p:txBody>
      </p:sp>
    </p:spTree>
    <p:extLst>
      <p:ext uri="{BB962C8B-B14F-4D97-AF65-F5344CB8AC3E}">
        <p14:creationId xmlns:p14="http://schemas.microsoft.com/office/powerpoint/2010/main" val="2319783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88454"/>
                                        </p:tgtEl>
                                        <p:attrNameLst>
                                          <p:attrName>style.visibility</p:attrName>
                                        </p:attrNameLst>
                                      </p:cBhvr>
                                      <p:to>
                                        <p:strVal val="visible"/>
                                      </p:to>
                                    </p:set>
                                    <p:anim calcmode="lin" valueType="num">
                                      <p:cBhvr additive="base">
                                        <p:cTn id="7" dur="500" fill="hold"/>
                                        <p:tgtEl>
                                          <p:spTgt spid="488454"/>
                                        </p:tgtEl>
                                        <p:attrNameLst>
                                          <p:attrName>ppt_x</p:attrName>
                                        </p:attrNameLst>
                                      </p:cBhvr>
                                      <p:tavLst>
                                        <p:tav tm="0">
                                          <p:val>
                                            <p:strVal val="0-#ppt_w/2"/>
                                          </p:val>
                                        </p:tav>
                                        <p:tav tm="100000">
                                          <p:val>
                                            <p:strVal val="#ppt_x"/>
                                          </p:val>
                                        </p:tav>
                                      </p:tavLst>
                                    </p:anim>
                                    <p:anim calcmode="lin" valueType="num">
                                      <p:cBhvr additive="base">
                                        <p:cTn id="8" dur="500" fill="hold"/>
                                        <p:tgtEl>
                                          <p:spTgt spid="4884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8454" grpId="0" autoUpdateAnimBg="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0FE99B76-A224-4CF7-A24C-62E476B0DE82}" type="datetime1">
              <a:rPr lang="zh-CN" altLang="en-US"/>
              <a:t>2021/3/11</a:t>
            </a:fld>
            <a:endParaRPr lang="zh-CN" altLang="en-US"/>
          </a:p>
        </p:txBody>
      </p:sp>
      <p:sp>
        <p:nvSpPr>
          <p:cNvPr id="18534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5F50E50A-C181-4896-AC7C-5DC3D583E624}" type="slidenum">
              <a:rPr lang="zh-CN" altLang="en-US" sz="1000">
                <a:solidFill>
                  <a:srgbClr val="9B9A98"/>
                </a:solidFill>
              </a:rPr>
              <a:t>56</a:t>
            </a:fld>
            <a:endParaRPr lang="zh-CN" altLang="en-US" sz="1000">
              <a:solidFill>
                <a:srgbClr val="9B9A98"/>
              </a:solidFill>
            </a:endParaRPr>
          </a:p>
        </p:txBody>
      </p:sp>
      <p:sp>
        <p:nvSpPr>
          <p:cNvPr id="489474" name="Rectangle 2"/>
          <p:cNvSpPr>
            <a:spLocks noChangeArrowheads="1"/>
          </p:cNvSpPr>
          <p:nvPr/>
        </p:nvSpPr>
        <p:spPr bwMode="auto">
          <a:xfrm>
            <a:off x="1676083" y="1355725"/>
            <a:ext cx="8839200" cy="1517650"/>
          </a:xfrm>
          <a:prstGeom prst="rect">
            <a:avLst/>
          </a:prstGeom>
          <a:noFill/>
          <a:ln w="9525">
            <a:noFill/>
            <a:miter lim="800000"/>
          </a:ln>
          <a:effectLst/>
        </p:spPr>
        <p:txBody>
          <a:bodyPr/>
          <a:lstStyle/>
          <a:p>
            <a:pPr marL="419100" indent="-382905">
              <a:lnSpc>
                <a:spcPct val="120000"/>
              </a:lnSpc>
              <a:spcBef>
                <a:spcPct val="20000"/>
              </a:spcBef>
              <a:buClr>
                <a:schemeClr val="accent1"/>
              </a:buClr>
              <a:buSzPct val="80000"/>
              <a:defRPr/>
            </a:pPr>
            <a:r>
              <a:rPr lang="en-US" altLang="zh-CN" sz="2800" b="1" dirty="0">
                <a:latin typeface="楷体_GB2312" pitchFamily="49" charset="-122"/>
                <a:ea typeface="楷体_GB2312" pitchFamily="49" charset="-122"/>
              </a:rPr>
              <a:t>3</a:t>
            </a:r>
            <a:r>
              <a:rPr lang="zh-CN" altLang="en-US" sz="2800" b="1" dirty="0">
                <a:latin typeface="楷体_GB2312" pitchFamily="49" charset="-122"/>
                <a:ea typeface="楷体_GB2312" pitchFamily="49" charset="-122"/>
              </a:rPr>
              <a:t>、圆括号 （</a:t>
            </a:r>
            <a:r>
              <a:rPr lang="en-US" altLang="zh-CN" sz="2800" b="1" dirty="0">
                <a:latin typeface="楷体_GB2312" pitchFamily="49" charset="-122"/>
                <a:ea typeface="楷体_GB2312" pitchFamily="49" charset="-122"/>
              </a:rPr>
              <a:t>  </a:t>
            </a:r>
            <a:r>
              <a:rPr lang="zh-CN" altLang="en-US" sz="2800" b="1" dirty="0">
                <a:latin typeface="楷体_GB2312" pitchFamily="49" charset="-122"/>
                <a:ea typeface="楷体_GB2312" pitchFamily="49" charset="-122"/>
              </a:rPr>
              <a:t>）</a:t>
            </a:r>
          </a:p>
        </p:txBody>
      </p:sp>
      <p:sp>
        <p:nvSpPr>
          <p:cNvPr id="489477" name="Text Box 5"/>
          <p:cNvSpPr txBox="1">
            <a:spLocks noChangeArrowheads="1"/>
          </p:cNvSpPr>
          <p:nvPr/>
        </p:nvSpPr>
        <p:spPr bwMode="auto">
          <a:xfrm>
            <a:off x="1736408" y="3651250"/>
            <a:ext cx="7315200" cy="1643527"/>
          </a:xfrm>
          <a:prstGeom prst="rect">
            <a:avLst/>
          </a:prstGeom>
          <a:noFill/>
          <a:ln w="9525">
            <a:noFill/>
            <a:miter lim="800000"/>
          </a:ln>
          <a:effectLst/>
        </p:spPr>
        <p:txBody>
          <a:bodyPr>
            <a:spAutoFit/>
          </a:bodyPr>
          <a:lstStyle/>
          <a:p>
            <a:pPr algn="just" eaLnBrk="1" hangingPunct="1">
              <a:lnSpc>
                <a:spcPct val="140000"/>
              </a:lnSpc>
              <a:defRPr/>
            </a:pPr>
            <a:r>
              <a:rPr kumimoji="1" lang="zh-CN" altLang="en-US" sz="2400" b="1" dirty="0" smtClean="0">
                <a:latin typeface="Times New Roman" panose="02020603050405020304" pitchFamily="18" charset="0"/>
                <a:ea typeface="楷体_GB2312" pitchFamily="49" charset="-122"/>
              </a:rPr>
              <a:t>例如：</a:t>
            </a:r>
            <a:endParaRPr kumimoji="1" lang="en-US" altLang="zh-CN" sz="2400" b="1" dirty="0" smtClean="0">
              <a:latin typeface="Times New Roman" panose="02020603050405020304" pitchFamily="18" charset="0"/>
              <a:ea typeface="楷体_GB2312" pitchFamily="49" charset="-122"/>
            </a:endParaRPr>
          </a:p>
          <a:p>
            <a:pPr algn="just" eaLnBrk="1" hangingPunct="1">
              <a:lnSpc>
                <a:spcPct val="140000"/>
              </a:lnSpc>
              <a:defRPr/>
            </a:pPr>
            <a:r>
              <a:rPr kumimoji="1" lang="zh-CN" altLang="en-US" sz="2400" b="1" dirty="0" smtClean="0">
                <a:latin typeface="Times New Roman" panose="02020603050405020304" pitchFamily="18" charset="0"/>
                <a:ea typeface="楷体_GB2312" pitchFamily="49" charset="-122"/>
              </a:rPr>
              <a:t>设</a:t>
            </a:r>
            <a:r>
              <a:rPr kumimoji="1" lang="zh-CN" altLang="en-US" sz="2400" b="1" dirty="0">
                <a:latin typeface="Times New Roman" panose="02020603050405020304" pitchFamily="18" charset="0"/>
                <a:ea typeface="楷体_GB2312" pitchFamily="49" charset="-122"/>
              </a:rPr>
              <a:t>文法规则</a:t>
            </a:r>
            <a:r>
              <a:rPr kumimoji="1" lang="en-US" altLang="zh-CN" sz="2400" b="1" dirty="0">
                <a:latin typeface="Times New Roman" panose="02020603050405020304" pitchFamily="18" charset="0"/>
                <a:ea typeface="楷体_GB2312" pitchFamily="49" charset="-122"/>
              </a:rPr>
              <a:t>Z∷=AB|AC</a:t>
            </a:r>
            <a:r>
              <a:rPr kumimoji="1" lang="zh-CN" altLang="en-US" sz="2400" b="1" dirty="0">
                <a:latin typeface="Times New Roman" panose="02020603050405020304" pitchFamily="18" charset="0"/>
                <a:ea typeface="楷体_GB2312" pitchFamily="49" charset="-122"/>
              </a:rPr>
              <a:t>，可以表示成</a:t>
            </a:r>
            <a:r>
              <a:rPr kumimoji="1" lang="en-US" altLang="zh-CN" sz="2400" b="1" dirty="0">
                <a:latin typeface="Times New Roman" panose="02020603050405020304" pitchFamily="18" charset="0"/>
                <a:ea typeface="楷体_GB2312" pitchFamily="49" charset="-122"/>
              </a:rPr>
              <a:t>Z∷=A(B|C)</a:t>
            </a:r>
            <a:r>
              <a:rPr kumimoji="1" lang="zh-CN" altLang="en-US" sz="2400" b="1" dirty="0">
                <a:latin typeface="Times New Roman" panose="02020603050405020304" pitchFamily="18" charset="0"/>
                <a:ea typeface="楷体_GB2312" pitchFamily="49" charset="-122"/>
              </a:rPr>
              <a:t>，规则含义</a:t>
            </a:r>
            <a:r>
              <a:rPr kumimoji="1" lang="zh-CN" altLang="en-US" sz="2400" b="1" dirty="0" smtClean="0">
                <a:latin typeface="Times New Roman" panose="02020603050405020304" pitchFamily="18" charset="0"/>
                <a:ea typeface="楷体_GB2312" pitchFamily="49" charset="-122"/>
              </a:rPr>
              <a:t>不变</a:t>
            </a:r>
            <a:endParaRPr kumimoji="1" lang="zh-CN" altLang="en-US" sz="2400" b="1" dirty="0">
              <a:latin typeface="Times New Roman" panose="02020603050405020304" pitchFamily="18" charset="0"/>
              <a:ea typeface="楷体_GB2312" pitchFamily="49" charset="-122"/>
            </a:endParaRPr>
          </a:p>
        </p:txBody>
      </p:sp>
      <p:sp>
        <p:nvSpPr>
          <p:cNvPr id="185350" name="Rectangle 6"/>
          <p:cNvSpPr>
            <a:spLocks noChangeArrowheads="1"/>
          </p:cNvSpPr>
          <p:nvPr/>
        </p:nvSpPr>
        <p:spPr bwMode="auto">
          <a:xfrm>
            <a:off x="1352550" y="2039938"/>
            <a:ext cx="889635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905">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just">
              <a:lnSpc>
                <a:spcPct val="90000"/>
              </a:lnSpc>
              <a:buFont typeface="Wingdings 2" panose="05020102010507070707" pitchFamily="18" charset="2"/>
              <a:buNone/>
            </a:pPr>
            <a:endParaRPr lang="en-US" altLang="zh-CN" sz="1900" b="1" dirty="0">
              <a:solidFill>
                <a:srgbClr val="FFFF00"/>
              </a:solidFill>
              <a:latin typeface="Times New Roman" panose="02020603050405020304" pitchFamily="18" charset="0"/>
              <a:ea typeface="宋体" panose="02010600030101010101" pitchFamily="2" charset="-122"/>
            </a:endParaRPr>
          </a:p>
          <a:p>
            <a:pPr algn="just">
              <a:lnSpc>
                <a:spcPct val="130000"/>
              </a:lnSpc>
              <a:buFont typeface="Wingdings 2" panose="05020102010507070707" pitchFamily="18" charset="2"/>
              <a:buNone/>
            </a:pPr>
            <a:r>
              <a:rPr lang="en-US" altLang="zh-CN" sz="2400" b="1" dirty="0">
                <a:latin typeface="Times New Roman" panose="02020603050405020304" pitchFamily="18" charset="0"/>
                <a:ea typeface="宋体" panose="02010600030101010101" pitchFamily="2" charset="-122"/>
              </a:rPr>
              <a:t>     </a:t>
            </a:r>
            <a:r>
              <a:rPr lang="zh-CN" altLang="en-US" sz="2400" b="1" dirty="0">
                <a:latin typeface="Times New Roman" panose="02020603050405020304" pitchFamily="18" charset="0"/>
                <a:ea typeface="楷体_GB2312" pitchFamily="49" charset="-122"/>
              </a:rPr>
              <a:t>引入圆括号以后，可以在规则中提取因子，但是要注意不要把元语言符号圆括号和规则中出现的 </a:t>
            </a:r>
            <a:r>
              <a:rPr lang="en-US" altLang="zh-CN" sz="2400" b="1" dirty="0">
                <a:latin typeface="Times New Roman" panose="02020603050405020304" pitchFamily="18" charset="0"/>
                <a:ea typeface="楷体_GB2312" pitchFamily="49" charset="-122"/>
              </a:rPr>
              <a:t>( </a:t>
            </a:r>
            <a:r>
              <a:rPr lang="zh-CN" altLang="en-US" sz="2400" b="1" dirty="0">
                <a:latin typeface="Times New Roman" panose="02020603050405020304" pitchFamily="18" charset="0"/>
                <a:ea typeface="楷体_GB2312" pitchFamily="49" charset="-122"/>
              </a:rPr>
              <a:t>和 </a:t>
            </a:r>
            <a:r>
              <a:rPr lang="en-US" altLang="zh-CN" sz="2400" b="1" dirty="0">
                <a:latin typeface="Times New Roman" panose="02020603050405020304" pitchFamily="18" charset="0"/>
                <a:ea typeface="楷体_GB2312" pitchFamily="49" charset="-122"/>
              </a:rPr>
              <a:t>) </a:t>
            </a:r>
            <a:r>
              <a:rPr lang="zh-CN" altLang="en-US" sz="2400" b="1" dirty="0">
                <a:latin typeface="Times New Roman" panose="02020603050405020304" pitchFamily="18" charset="0"/>
                <a:ea typeface="楷体_GB2312" pitchFamily="49" charset="-122"/>
              </a:rPr>
              <a:t>终结符相混。 </a:t>
            </a:r>
          </a:p>
        </p:txBody>
      </p:sp>
    </p:spTree>
    <p:extLst>
      <p:ext uri="{BB962C8B-B14F-4D97-AF65-F5344CB8AC3E}">
        <p14:creationId xmlns:p14="http://schemas.microsoft.com/office/powerpoint/2010/main" val="3434680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89477"/>
                                        </p:tgtEl>
                                        <p:attrNameLst>
                                          <p:attrName>style.visibility</p:attrName>
                                        </p:attrNameLst>
                                      </p:cBhvr>
                                      <p:to>
                                        <p:strVal val="visible"/>
                                      </p:to>
                                    </p:set>
                                    <p:anim calcmode="lin" valueType="num">
                                      <p:cBhvr additive="base">
                                        <p:cTn id="7" dur="500" fill="hold"/>
                                        <p:tgtEl>
                                          <p:spTgt spid="489477"/>
                                        </p:tgtEl>
                                        <p:attrNameLst>
                                          <p:attrName>ppt_x</p:attrName>
                                        </p:attrNameLst>
                                      </p:cBhvr>
                                      <p:tavLst>
                                        <p:tav tm="0">
                                          <p:val>
                                            <p:strVal val="0-#ppt_w/2"/>
                                          </p:val>
                                        </p:tav>
                                        <p:tav tm="100000">
                                          <p:val>
                                            <p:strVal val="#ppt_x"/>
                                          </p:val>
                                        </p:tav>
                                      </p:tavLst>
                                    </p:anim>
                                    <p:anim calcmode="lin" valueType="num">
                                      <p:cBhvr additive="base">
                                        <p:cTn id="8" dur="500" fill="hold"/>
                                        <p:tgtEl>
                                          <p:spTgt spid="48947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9477" grpId="0" bldLvl="0" animBg="1" autoUpdateAnimBg="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日期占位符 9"/>
          <p:cNvSpPr>
            <a:spLocks noGrp="1"/>
          </p:cNvSpPr>
          <p:nvPr>
            <p:ph type="dt" sz="quarter" idx="10"/>
          </p:nvPr>
        </p:nvSpPr>
        <p:spPr/>
        <p:txBody>
          <a:bodyPr/>
          <a:lstStyle/>
          <a:p>
            <a:pPr>
              <a:defRPr/>
            </a:pPr>
            <a:fld id="{B491E9F7-E6F2-4400-A8EB-0902D787D68B}" type="datetime1">
              <a:rPr lang="zh-CN" altLang="en-US"/>
              <a:t>2021/3/11</a:t>
            </a:fld>
            <a:endParaRPr lang="zh-CN" altLang="en-US"/>
          </a:p>
        </p:txBody>
      </p:sp>
      <p:sp>
        <p:nvSpPr>
          <p:cNvPr id="18637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940823F5-A15F-4DE9-9CBD-C7A0F15AC528}" type="slidenum">
              <a:rPr lang="zh-CN" altLang="en-US" sz="1000">
                <a:solidFill>
                  <a:srgbClr val="9B9A98"/>
                </a:solidFill>
              </a:rPr>
              <a:t>57</a:t>
            </a:fld>
            <a:endParaRPr lang="zh-CN" altLang="en-US" sz="1000">
              <a:solidFill>
                <a:srgbClr val="9B9A98"/>
              </a:solidFill>
            </a:endParaRPr>
          </a:p>
        </p:txBody>
      </p:sp>
      <p:sp>
        <p:nvSpPr>
          <p:cNvPr id="490498" name="Rectangle 2"/>
          <p:cNvSpPr>
            <a:spLocks noChangeArrowheads="1"/>
          </p:cNvSpPr>
          <p:nvPr/>
        </p:nvSpPr>
        <p:spPr bwMode="auto">
          <a:xfrm>
            <a:off x="1676083" y="894080"/>
            <a:ext cx="8839200" cy="1517650"/>
          </a:xfrm>
          <a:prstGeom prst="rect">
            <a:avLst/>
          </a:prstGeom>
          <a:noFill/>
          <a:ln w="9525">
            <a:noFill/>
            <a:miter lim="800000"/>
          </a:ln>
          <a:effectLst/>
        </p:spPr>
        <p:txBody>
          <a:bodyPr/>
          <a:lstStyle/>
          <a:p>
            <a:pPr marL="419100" indent="-382905">
              <a:lnSpc>
                <a:spcPct val="120000"/>
              </a:lnSpc>
              <a:spcBef>
                <a:spcPct val="20000"/>
              </a:spcBef>
              <a:buClr>
                <a:schemeClr val="accent1"/>
              </a:buClr>
              <a:buSzPct val="80000"/>
              <a:defRPr/>
            </a:pPr>
            <a:r>
              <a:rPr lang="zh-CN" altLang="en-US" sz="3200" b="1" dirty="0">
                <a:latin typeface="Times New Roman" panose="02020603050405020304" pitchFamily="18" charset="0"/>
                <a:ea typeface="黑体" panose="02010609060101010101" pitchFamily="49" charset="-122"/>
              </a:rPr>
              <a:t>二、语法图</a:t>
            </a:r>
          </a:p>
          <a:p>
            <a:pPr marL="419100" indent="-382905">
              <a:lnSpc>
                <a:spcPct val="120000"/>
              </a:lnSpc>
              <a:spcBef>
                <a:spcPct val="20000"/>
              </a:spcBef>
              <a:buClr>
                <a:schemeClr val="accent1"/>
              </a:buClr>
              <a:buSzPct val="80000"/>
              <a:defRPr/>
            </a:pPr>
            <a:r>
              <a:rPr lang="en-US" altLang="zh-CN" sz="2800" b="1" dirty="0">
                <a:latin typeface="楷体_GB2312" pitchFamily="49" charset="-122"/>
                <a:ea typeface="楷体_GB2312" pitchFamily="49" charset="-122"/>
              </a:rPr>
              <a:t>1</a:t>
            </a:r>
            <a:r>
              <a:rPr lang="zh-CN" altLang="en-US" sz="2800" b="1" dirty="0">
                <a:latin typeface="楷体_GB2312" pitchFamily="49" charset="-122"/>
                <a:ea typeface="楷体_GB2312" pitchFamily="49" charset="-122"/>
              </a:rPr>
              <a:t>、定义</a:t>
            </a:r>
          </a:p>
        </p:txBody>
      </p:sp>
      <p:sp>
        <p:nvSpPr>
          <p:cNvPr id="490501" name="Rectangle 5"/>
          <p:cNvSpPr>
            <a:spLocks noChangeArrowheads="1"/>
          </p:cNvSpPr>
          <p:nvPr/>
        </p:nvSpPr>
        <p:spPr bwMode="auto">
          <a:xfrm>
            <a:off x="2281238" y="2411413"/>
            <a:ext cx="6311900" cy="457200"/>
          </a:xfrm>
          <a:prstGeom prst="rect">
            <a:avLst/>
          </a:prstGeom>
          <a:noFill/>
          <a:ln w="9525">
            <a:noFill/>
            <a:miter lim="800000"/>
          </a:ln>
          <a:effectLst/>
        </p:spPr>
        <p:txBody>
          <a:bodyPr wrap="none">
            <a:spAutoFit/>
          </a:bodyPr>
          <a:lstStyle/>
          <a:p>
            <a:pPr eaLnBrk="1" hangingPunct="1">
              <a:defRPr/>
            </a:pPr>
            <a:r>
              <a:rPr kumimoji="1" lang="zh-CN" altLang="en-US" sz="2400" b="1">
                <a:latin typeface="Arial" panose="020B0604020202020204" pitchFamily="34" charset="0"/>
                <a:ea typeface="楷体_GB2312" pitchFamily="49" charset="-122"/>
              </a:rPr>
              <a:t>用图形结构来表示语言文法关系，称语法图。</a:t>
            </a:r>
          </a:p>
        </p:txBody>
      </p:sp>
      <p:sp>
        <p:nvSpPr>
          <p:cNvPr id="490502" name="Rectangle 6"/>
          <p:cNvSpPr>
            <a:spLocks noChangeArrowheads="1"/>
          </p:cNvSpPr>
          <p:nvPr/>
        </p:nvSpPr>
        <p:spPr bwMode="auto">
          <a:xfrm>
            <a:off x="1793875" y="2492376"/>
            <a:ext cx="8229600" cy="5592763"/>
          </a:xfrm>
          <a:prstGeom prst="rect">
            <a:avLst/>
          </a:prstGeom>
          <a:noFill/>
          <a:ln w="9525">
            <a:noFill/>
            <a:miter lim="800000"/>
          </a:ln>
          <a:effectLst/>
        </p:spPr>
        <p:txBody>
          <a:bodyPr/>
          <a:lstStyle/>
          <a:p>
            <a:pPr marL="419100" indent="-382905">
              <a:spcBef>
                <a:spcPct val="20000"/>
              </a:spcBef>
              <a:buClr>
                <a:schemeClr val="accent1"/>
              </a:buClr>
              <a:buSzPct val="80000"/>
              <a:defRPr/>
            </a:pPr>
            <a:endParaRPr kumimoji="1" lang="zh-CN" altLang="en-US" sz="3900" b="1" dirty="0">
              <a:solidFill>
                <a:srgbClr val="FFFF00"/>
              </a:solidFill>
              <a:latin typeface="Times New Roman" panose="02020603050405020304" pitchFamily="18" charset="0"/>
            </a:endParaRPr>
          </a:p>
          <a:p>
            <a:pPr marL="419100" indent="-382905">
              <a:buClr>
                <a:schemeClr val="bg1"/>
              </a:buClr>
              <a:buSzPct val="80000"/>
              <a:defRPr/>
            </a:pPr>
            <a:r>
              <a:rPr lang="en-US" altLang="zh-CN" sz="2800" b="1" dirty="0">
                <a:latin typeface="楷体_GB2312" pitchFamily="49" charset="-122"/>
                <a:ea typeface="楷体_GB2312" pitchFamily="49" charset="-122"/>
              </a:rPr>
              <a:t>2</a:t>
            </a:r>
            <a:r>
              <a:rPr lang="zh-CN" altLang="en-US" sz="2800" b="1" dirty="0">
                <a:latin typeface="楷体_GB2312" pitchFamily="49" charset="-122"/>
                <a:ea typeface="楷体_GB2312" pitchFamily="49" charset="-122"/>
              </a:rPr>
              <a:t>、语法图表示法</a:t>
            </a:r>
          </a:p>
          <a:p>
            <a:pPr marL="419100" indent="-382905">
              <a:spcBef>
                <a:spcPct val="20000"/>
              </a:spcBef>
              <a:buClr>
                <a:schemeClr val="accent1"/>
              </a:buClr>
              <a:buSzPct val="80000"/>
              <a:defRPr/>
            </a:pPr>
            <a:r>
              <a:rPr kumimoji="1" lang="zh-CN" altLang="en-US" sz="3000" dirty="0">
                <a:latin typeface="Times New Roman" panose="02020603050405020304" pitchFamily="18" charset="0"/>
              </a:rPr>
              <a:t> </a:t>
            </a:r>
            <a:r>
              <a:rPr kumimoji="1" lang="zh-CN" altLang="en-US" sz="2400" b="1" dirty="0">
                <a:latin typeface="楷体_GB2312" pitchFamily="49" charset="-122"/>
                <a:ea typeface="楷体_GB2312" pitchFamily="49" charset="-122"/>
              </a:rPr>
              <a:t>语法图表示法由以下三种符号组成</a:t>
            </a:r>
            <a:r>
              <a:rPr kumimoji="1" lang="en-US" altLang="zh-CN" sz="2400" b="1" dirty="0">
                <a:latin typeface="Times New Roman" panose="02020603050405020304"/>
                <a:ea typeface="楷体_GB2312" pitchFamily="49" charset="-122"/>
              </a:rPr>
              <a:t>——</a:t>
            </a:r>
            <a:endParaRPr kumimoji="1" lang="en-US" altLang="zh-CN" sz="2400" b="1" dirty="0">
              <a:latin typeface="楷体_GB2312" pitchFamily="49" charset="-122"/>
              <a:ea typeface="楷体_GB2312" pitchFamily="49" charset="-122"/>
            </a:endParaRPr>
          </a:p>
          <a:p>
            <a:pPr marL="419100" indent="-382905">
              <a:spcBef>
                <a:spcPct val="20000"/>
              </a:spcBef>
              <a:buClr>
                <a:schemeClr val="accent1"/>
              </a:buClr>
              <a:buSzPct val="80000"/>
              <a:defRPr/>
            </a:pPr>
            <a:endParaRPr kumimoji="1" lang="zh-CN" altLang="en-US" sz="800" b="1" dirty="0">
              <a:latin typeface="楷体_GB2312" pitchFamily="49" charset="-122"/>
              <a:ea typeface="楷体_GB2312" pitchFamily="49" charset="-122"/>
            </a:endParaRPr>
          </a:p>
          <a:p>
            <a:pPr marL="419100" indent="-382905">
              <a:lnSpc>
                <a:spcPct val="180000"/>
              </a:lnSpc>
              <a:spcBef>
                <a:spcPct val="20000"/>
              </a:spcBef>
              <a:buClr>
                <a:schemeClr val="accent1"/>
              </a:buClr>
              <a:buSzPct val="80000"/>
              <a:defRPr/>
            </a:pPr>
            <a:r>
              <a:rPr kumimoji="1" lang="zh-CN" altLang="en-US" sz="2400" b="1" dirty="0">
                <a:latin typeface="楷体_GB2312" pitchFamily="49" charset="-122"/>
                <a:ea typeface="楷体_GB2312" pitchFamily="49" charset="-122"/>
              </a:rPr>
              <a:t>矩形：                        表示文法的非终结符</a:t>
            </a:r>
          </a:p>
          <a:p>
            <a:pPr marL="419100" indent="-382905">
              <a:lnSpc>
                <a:spcPct val="180000"/>
              </a:lnSpc>
              <a:spcBef>
                <a:spcPct val="20000"/>
              </a:spcBef>
              <a:buClr>
                <a:schemeClr val="accent1"/>
              </a:buClr>
              <a:buSzPct val="80000"/>
              <a:defRPr/>
            </a:pPr>
            <a:r>
              <a:rPr kumimoji="1" lang="zh-CN" altLang="en-US" sz="2400" b="1" dirty="0">
                <a:latin typeface="楷体_GB2312" pitchFamily="49" charset="-122"/>
                <a:ea typeface="楷体_GB2312" pitchFamily="49" charset="-122"/>
              </a:rPr>
              <a:t>圆形：                        表示文法的终结符号</a:t>
            </a:r>
          </a:p>
          <a:p>
            <a:pPr marL="419100" indent="-382905">
              <a:lnSpc>
                <a:spcPct val="180000"/>
              </a:lnSpc>
              <a:spcBef>
                <a:spcPct val="20000"/>
              </a:spcBef>
              <a:buClr>
                <a:schemeClr val="accent1"/>
              </a:buClr>
              <a:buSzPct val="80000"/>
              <a:defRPr/>
            </a:pPr>
            <a:r>
              <a:rPr kumimoji="1" lang="zh-CN" altLang="en-US" sz="2400" b="1" dirty="0">
                <a:latin typeface="楷体_GB2312" pitchFamily="49" charset="-122"/>
                <a:ea typeface="楷体_GB2312" pitchFamily="49" charset="-122"/>
              </a:rPr>
              <a:t>流向线：                      表示</a:t>
            </a:r>
            <a:r>
              <a:rPr kumimoji="1" lang="zh-CN" altLang="en-US" sz="2400" b="1" dirty="0" smtClean="0">
                <a:latin typeface="楷体_GB2312" pitchFamily="49" charset="-122"/>
                <a:ea typeface="楷体_GB2312" pitchFamily="49" charset="-122"/>
              </a:rPr>
              <a:t>文法产生式的</a:t>
            </a:r>
            <a:r>
              <a:rPr kumimoji="1" lang="zh-CN" altLang="en-US" sz="2400" b="1" dirty="0">
                <a:latin typeface="楷体_GB2312" pitchFamily="49" charset="-122"/>
                <a:ea typeface="楷体_GB2312" pitchFamily="49" charset="-122"/>
              </a:rPr>
              <a:t>路径</a:t>
            </a:r>
          </a:p>
        </p:txBody>
      </p:sp>
      <p:sp>
        <p:nvSpPr>
          <p:cNvPr id="186375" name="Rectangle 7"/>
          <p:cNvSpPr>
            <a:spLocks noChangeArrowheads="1"/>
          </p:cNvSpPr>
          <p:nvPr/>
        </p:nvSpPr>
        <p:spPr bwMode="auto">
          <a:xfrm>
            <a:off x="3495675" y="4557713"/>
            <a:ext cx="2178050" cy="463550"/>
          </a:xfrm>
          <a:prstGeom prst="rect">
            <a:avLst/>
          </a:prstGeom>
          <a:noFill/>
          <a:ln w="25400">
            <a:solidFill>
              <a:schemeClr val="tx1"/>
            </a:solidFill>
            <a:miter lim="800000"/>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eaLnBrk="1" hangingPunct="1">
              <a:spcBef>
                <a:spcPct val="0"/>
              </a:spcBef>
              <a:buClrTx/>
              <a:buSzTx/>
              <a:buFontTx/>
              <a:buNone/>
            </a:pPr>
            <a:endParaRPr lang="zh-CN" altLang="en-US" sz="1800">
              <a:ea typeface="宋体" panose="02010600030101010101" pitchFamily="2" charset="-122"/>
            </a:endParaRPr>
          </a:p>
        </p:txBody>
      </p:sp>
      <p:sp>
        <p:nvSpPr>
          <p:cNvPr id="186376" name="Oval 8"/>
          <p:cNvSpPr>
            <a:spLocks noChangeArrowheads="1"/>
          </p:cNvSpPr>
          <p:nvPr/>
        </p:nvSpPr>
        <p:spPr bwMode="auto">
          <a:xfrm>
            <a:off x="3513138" y="5313364"/>
            <a:ext cx="2235200" cy="465137"/>
          </a:xfrm>
          <a:prstGeom prst="ellipse">
            <a:avLst/>
          </a:prstGeom>
          <a:noFill/>
          <a:ln w="25400" algn="ctr">
            <a:solidFill>
              <a:schemeClr val="tx1"/>
            </a:solidFill>
            <a:rou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eaLnBrk="1" hangingPunct="1">
              <a:spcBef>
                <a:spcPct val="0"/>
              </a:spcBef>
              <a:buClrTx/>
              <a:buSzTx/>
              <a:buFontTx/>
              <a:buNone/>
            </a:pPr>
            <a:endParaRPr lang="zh-CN" altLang="en-US" sz="1800">
              <a:ea typeface="宋体" panose="02010600030101010101" pitchFamily="2" charset="-122"/>
            </a:endParaRPr>
          </a:p>
        </p:txBody>
      </p:sp>
      <p:sp>
        <p:nvSpPr>
          <p:cNvPr id="186377" name="Line 9"/>
          <p:cNvSpPr>
            <a:spLocks noChangeShapeType="1"/>
          </p:cNvSpPr>
          <p:nvPr/>
        </p:nvSpPr>
        <p:spPr bwMode="auto">
          <a:xfrm>
            <a:off x="3584576" y="6299200"/>
            <a:ext cx="2119313" cy="0"/>
          </a:xfrm>
          <a:prstGeom prst="line">
            <a:avLst/>
          </a:prstGeom>
          <a:noFill/>
          <a:ln w="25400">
            <a:solidFill>
              <a:schemeClr val="tx1"/>
            </a:solidFill>
            <a:round/>
            <a:tailEnd type="stealth" w="lg" len="lg"/>
          </a:ln>
          <a:extLst>
            <a:ext uri="{909E8E84-426E-40DD-AFC4-6F175D3DCCD1}">
              <a14:hiddenFill xmlns:a14="http://schemas.microsoft.com/office/drawing/2010/main">
                <a:noFill/>
              </a14:hiddenFill>
            </a:ext>
          </a:extLst>
        </p:spPr>
        <p:txBody>
          <a:bodyPr/>
          <a:lstStyle/>
          <a:p>
            <a:endParaRPr lang="zh-CN" altLang="en-US"/>
          </a:p>
        </p:txBody>
      </p:sp>
    </p:spTree>
    <p:extLst>
      <p:ext uri="{BB962C8B-B14F-4D97-AF65-F5344CB8AC3E}">
        <p14:creationId xmlns:p14="http://schemas.microsoft.com/office/powerpoint/2010/main" val="374779365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日期占位符 9"/>
          <p:cNvSpPr>
            <a:spLocks noGrp="1"/>
          </p:cNvSpPr>
          <p:nvPr>
            <p:ph type="dt" sz="quarter" idx="10"/>
          </p:nvPr>
        </p:nvSpPr>
        <p:spPr/>
        <p:txBody>
          <a:bodyPr/>
          <a:lstStyle/>
          <a:p>
            <a:pPr>
              <a:defRPr/>
            </a:pPr>
            <a:fld id="{29AFE37F-3E1C-4DBE-A2E1-A679A7B888A4}" type="datetime1">
              <a:rPr lang="zh-CN" altLang="en-US"/>
              <a:t>2021/3/11</a:t>
            </a:fld>
            <a:endParaRPr lang="zh-CN" altLang="en-US"/>
          </a:p>
        </p:txBody>
      </p:sp>
      <p:sp>
        <p:nvSpPr>
          <p:cNvPr id="18739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DEE27102-9490-42D5-AA1F-AF8F36D1994D}" type="slidenum">
              <a:rPr lang="zh-CN" altLang="en-US" sz="1000">
                <a:solidFill>
                  <a:srgbClr val="9B9A98"/>
                </a:solidFill>
              </a:rPr>
              <a:t>58</a:t>
            </a:fld>
            <a:endParaRPr lang="zh-CN" altLang="en-US" sz="1000">
              <a:solidFill>
                <a:srgbClr val="9B9A98"/>
              </a:solidFill>
            </a:endParaRPr>
          </a:p>
        </p:txBody>
      </p:sp>
      <p:sp>
        <p:nvSpPr>
          <p:cNvPr id="187397" name="Text Box 8"/>
          <p:cNvSpPr txBox="1">
            <a:spLocks noChangeArrowheads="1"/>
          </p:cNvSpPr>
          <p:nvPr/>
        </p:nvSpPr>
        <p:spPr bwMode="auto">
          <a:xfrm>
            <a:off x="2197100" y="2290763"/>
            <a:ext cx="24828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eaLnBrk="1" hangingPunct="1">
              <a:spcBef>
                <a:spcPct val="50000"/>
              </a:spcBef>
              <a:buClrTx/>
              <a:buSzTx/>
              <a:buFontTx/>
              <a:buNone/>
            </a:pPr>
            <a:r>
              <a:rPr lang="zh-CN" altLang="en-US" sz="2400" b="1">
                <a:latin typeface="Times New Roman" panose="02020603050405020304" pitchFamily="18" charset="0"/>
                <a:ea typeface="楷体_GB2312" pitchFamily="49" charset="-122"/>
              </a:rPr>
              <a:t>如：</a:t>
            </a:r>
            <a:r>
              <a:rPr lang="en-US" altLang="zh-CN" sz="2400" b="1">
                <a:latin typeface="Times New Roman" panose="02020603050405020304" pitchFamily="18" charset="0"/>
                <a:ea typeface="楷体_GB2312" pitchFamily="49" charset="-122"/>
              </a:rPr>
              <a:t>A::=BC</a:t>
            </a:r>
          </a:p>
        </p:txBody>
      </p:sp>
      <p:sp>
        <p:nvSpPr>
          <p:cNvPr id="187398" name="Rectangle 9"/>
          <p:cNvSpPr>
            <a:spLocks noChangeArrowheads="1"/>
          </p:cNvSpPr>
          <p:nvPr/>
        </p:nvSpPr>
        <p:spPr bwMode="auto">
          <a:xfrm>
            <a:off x="5532438" y="2381251"/>
            <a:ext cx="576262" cy="35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lgn="ctr" eaLnBrk="1" hangingPunct="1">
              <a:spcBef>
                <a:spcPct val="0"/>
              </a:spcBef>
              <a:buClrTx/>
              <a:buSzTx/>
              <a:buFontTx/>
              <a:buNone/>
            </a:pPr>
            <a:r>
              <a:rPr lang="en-US" altLang="zh-CN" sz="2400" b="1">
                <a:ea typeface="宋体" panose="02010600030101010101" pitchFamily="2" charset="-122"/>
              </a:rPr>
              <a:t>A</a:t>
            </a:r>
          </a:p>
        </p:txBody>
      </p:sp>
      <p:sp>
        <p:nvSpPr>
          <p:cNvPr id="491530" name="Rectangle 10"/>
          <p:cNvSpPr>
            <a:spLocks noChangeArrowheads="1"/>
          </p:cNvSpPr>
          <p:nvPr/>
        </p:nvSpPr>
        <p:spPr bwMode="auto">
          <a:xfrm>
            <a:off x="6251576" y="2597151"/>
            <a:ext cx="576263" cy="358775"/>
          </a:xfrm>
          <a:prstGeom prst="rect">
            <a:avLst/>
          </a:prstGeom>
          <a:noFill/>
          <a:ln w="25400">
            <a:solidFill>
              <a:schemeClr val="tx1"/>
            </a:solidFill>
            <a:miter lim="800000"/>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2400" b="1"/>
              <a:t>B</a:t>
            </a:r>
          </a:p>
        </p:txBody>
      </p:sp>
      <p:sp>
        <p:nvSpPr>
          <p:cNvPr id="491531" name="Rectangle 11"/>
          <p:cNvSpPr>
            <a:spLocks noChangeArrowheads="1"/>
          </p:cNvSpPr>
          <p:nvPr/>
        </p:nvSpPr>
        <p:spPr bwMode="auto">
          <a:xfrm>
            <a:off x="7620001" y="2597151"/>
            <a:ext cx="576263" cy="358775"/>
          </a:xfrm>
          <a:prstGeom prst="rect">
            <a:avLst/>
          </a:prstGeom>
          <a:noFill/>
          <a:ln w="25400">
            <a:solidFill>
              <a:schemeClr val="tx1"/>
            </a:solidFill>
            <a:miter lim="800000"/>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2400" b="1"/>
              <a:t>C</a:t>
            </a:r>
          </a:p>
        </p:txBody>
      </p:sp>
      <p:sp>
        <p:nvSpPr>
          <p:cNvPr id="187401" name="Line 12"/>
          <p:cNvSpPr>
            <a:spLocks noChangeShapeType="1"/>
          </p:cNvSpPr>
          <p:nvPr/>
        </p:nvSpPr>
        <p:spPr bwMode="auto">
          <a:xfrm>
            <a:off x="5459413" y="2740025"/>
            <a:ext cx="792162" cy="0"/>
          </a:xfrm>
          <a:prstGeom prst="line">
            <a:avLst/>
          </a:prstGeom>
          <a:noFill/>
          <a:ln w="38100">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
        <p:nvSpPr>
          <p:cNvPr id="187402" name="Line 13"/>
          <p:cNvSpPr>
            <a:spLocks noChangeShapeType="1"/>
          </p:cNvSpPr>
          <p:nvPr/>
        </p:nvSpPr>
        <p:spPr bwMode="auto">
          <a:xfrm>
            <a:off x="6827838" y="2740025"/>
            <a:ext cx="792162" cy="0"/>
          </a:xfrm>
          <a:prstGeom prst="line">
            <a:avLst/>
          </a:prstGeom>
          <a:noFill/>
          <a:ln w="38100">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
        <p:nvSpPr>
          <p:cNvPr id="187403" name="Line 14"/>
          <p:cNvSpPr>
            <a:spLocks noChangeShapeType="1"/>
          </p:cNvSpPr>
          <p:nvPr/>
        </p:nvSpPr>
        <p:spPr bwMode="auto">
          <a:xfrm>
            <a:off x="8196263" y="2740025"/>
            <a:ext cx="792162" cy="0"/>
          </a:xfrm>
          <a:prstGeom prst="line">
            <a:avLst/>
          </a:prstGeom>
          <a:noFill/>
          <a:ln w="38100">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Tree>
    <p:extLst>
      <p:ext uri="{BB962C8B-B14F-4D97-AF65-F5344CB8AC3E}">
        <p14:creationId xmlns:p14="http://schemas.microsoft.com/office/powerpoint/2010/main" val="171812060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日期占位符 9"/>
          <p:cNvSpPr>
            <a:spLocks noGrp="1"/>
          </p:cNvSpPr>
          <p:nvPr>
            <p:ph type="dt" sz="quarter" idx="10"/>
          </p:nvPr>
        </p:nvSpPr>
        <p:spPr/>
        <p:txBody>
          <a:bodyPr/>
          <a:lstStyle/>
          <a:p>
            <a:pPr>
              <a:defRPr/>
            </a:pPr>
            <a:fld id="{9BB615F6-E5ED-4ADA-9C63-2BDF8DE6878B}" type="datetime1">
              <a:rPr lang="zh-CN" altLang="en-US"/>
              <a:t>2021/3/11</a:t>
            </a:fld>
            <a:endParaRPr lang="zh-CN" altLang="en-US"/>
          </a:p>
        </p:txBody>
      </p:sp>
      <p:sp>
        <p:nvSpPr>
          <p:cNvPr id="18841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FABC6498-C54C-46D9-96E1-52AC25949AF3}" type="slidenum">
              <a:rPr lang="zh-CN" altLang="en-US" sz="1000">
                <a:solidFill>
                  <a:srgbClr val="9B9A98"/>
                </a:solidFill>
              </a:rPr>
              <a:t>59</a:t>
            </a:fld>
            <a:endParaRPr lang="zh-CN" altLang="en-US" sz="1000">
              <a:solidFill>
                <a:srgbClr val="9B9A98"/>
              </a:solidFill>
            </a:endParaRPr>
          </a:p>
        </p:txBody>
      </p:sp>
      <p:sp>
        <p:nvSpPr>
          <p:cNvPr id="188421" name="Rectangle 23"/>
          <p:cNvSpPr>
            <a:spLocks noChangeArrowheads="1"/>
          </p:cNvSpPr>
          <p:nvPr/>
        </p:nvSpPr>
        <p:spPr bwMode="auto">
          <a:xfrm>
            <a:off x="2171700" y="2312988"/>
            <a:ext cx="7740650" cy="185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19100" indent="-382905">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buFont typeface="Wingdings 2" panose="05020102010507070707" pitchFamily="18" charset="2"/>
              <a:buNone/>
            </a:pPr>
            <a:r>
              <a:rPr kumimoji="1" lang="zh-CN" altLang="en-US" sz="2600" b="1" dirty="0">
                <a:latin typeface="Times New Roman" panose="02020603050405020304" pitchFamily="18" charset="0"/>
                <a:ea typeface="楷体_GB2312" pitchFamily="49" charset="-122"/>
              </a:rPr>
              <a:t>例如：</a:t>
            </a:r>
          </a:p>
          <a:p>
            <a:pPr>
              <a:buFont typeface="Wingdings 2" panose="05020102010507070707" pitchFamily="18" charset="2"/>
              <a:buNone/>
            </a:pPr>
            <a:r>
              <a:rPr kumimoji="1" lang="en-US" altLang="zh-CN" sz="2600" b="1" dirty="0">
                <a:latin typeface="Times New Roman" panose="02020603050405020304" pitchFamily="18" charset="0"/>
                <a:ea typeface="楷体_GB2312" pitchFamily="49" charset="-122"/>
              </a:rPr>
              <a:t>A::=a | </a:t>
            </a:r>
            <a:r>
              <a:rPr kumimoji="1" lang="en-US" altLang="zh-CN" sz="2600" b="1" dirty="0" err="1">
                <a:latin typeface="Times New Roman" panose="02020603050405020304" pitchFamily="18" charset="0"/>
                <a:ea typeface="楷体_GB2312" pitchFamily="49" charset="-122"/>
              </a:rPr>
              <a:t>cBd</a:t>
            </a:r>
            <a:r>
              <a:rPr kumimoji="1" lang="en-US" altLang="zh-CN" sz="2600" b="1" dirty="0">
                <a:latin typeface="Times New Roman" panose="02020603050405020304" pitchFamily="18" charset="0"/>
                <a:ea typeface="楷体_GB2312" pitchFamily="49" charset="-122"/>
              </a:rPr>
              <a:t> , </a:t>
            </a:r>
            <a:r>
              <a:rPr kumimoji="1" lang="zh-CN" altLang="en-US" sz="2600" b="1" dirty="0">
                <a:latin typeface="Times New Roman" panose="02020603050405020304" pitchFamily="18" charset="0"/>
                <a:ea typeface="楷体_GB2312" pitchFamily="49" charset="-122"/>
              </a:rPr>
              <a:t>其语法图如下图：</a:t>
            </a:r>
            <a:endParaRPr kumimoji="1" lang="en-US" altLang="zh-CN" sz="2600" b="1" dirty="0">
              <a:latin typeface="Times New Roman" panose="02020603050405020304" pitchFamily="18" charset="0"/>
              <a:ea typeface="楷体_GB2312" pitchFamily="49" charset="-122"/>
            </a:endParaRPr>
          </a:p>
        </p:txBody>
      </p:sp>
      <p:sp>
        <p:nvSpPr>
          <p:cNvPr id="492568" name="Rectangle 24"/>
          <p:cNvSpPr>
            <a:spLocks noChangeArrowheads="1"/>
          </p:cNvSpPr>
          <p:nvPr/>
        </p:nvSpPr>
        <p:spPr bwMode="auto">
          <a:xfrm>
            <a:off x="3632201" y="3860801"/>
            <a:ext cx="576263" cy="358775"/>
          </a:xfrm>
          <a:prstGeom prst="rect">
            <a:avLst/>
          </a:prstGeom>
          <a:noFill/>
          <a:ln w="9525">
            <a:noFill/>
            <a:miter lim="800000"/>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2400" b="1"/>
              <a:t>A</a:t>
            </a:r>
          </a:p>
        </p:txBody>
      </p:sp>
      <p:sp>
        <p:nvSpPr>
          <p:cNvPr id="188423" name="Line 25"/>
          <p:cNvSpPr>
            <a:spLocks noChangeShapeType="1"/>
          </p:cNvSpPr>
          <p:nvPr/>
        </p:nvSpPr>
        <p:spPr bwMode="auto">
          <a:xfrm>
            <a:off x="3271839" y="4362450"/>
            <a:ext cx="2376487" cy="1588"/>
          </a:xfrm>
          <a:prstGeom prst="line">
            <a:avLst/>
          </a:prstGeom>
          <a:noFill/>
          <a:ln w="50800">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
        <p:nvSpPr>
          <p:cNvPr id="492570" name="Oval 26"/>
          <p:cNvSpPr>
            <a:spLocks noChangeArrowheads="1"/>
          </p:cNvSpPr>
          <p:nvPr/>
        </p:nvSpPr>
        <p:spPr bwMode="auto">
          <a:xfrm>
            <a:off x="5719764" y="4148139"/>
            <a:ext cx="503237" cy="504825"/>
          </a:xfrm>
          <a:prstGeom prst="ellipse">
            <a:avLst/>
          </a:prstGeom>
          <a:noFill/>
          <a:ln w="25400">
            <a:solidFill>
              <a:schemeClr val="tx1"/>
            </a:solidFill>
            <a:miter lim="800000"/>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2400" b="1"/>
              <a:t>a</a:t>
            </a:r>
          </a:p>
        </p:txBody>
      </p:sp>
      <p:sp>
        <p:nvSpPr>
          <p:cNvPr id="188425" name="Line 27"/>
          <p:cNvSpPr>
            <a:spLocks noChangeShapeType="1"/>
          </p:cNvSpPr>
          <p:nvPr/>
        </p:nvSpPr>
        <p:spPr bwMode="auto">
          <a:xfrm>
            <a:off x="6296025" y="4364039"/>
            <a:ext cx="2376488" cy="1587"/>
          </a:xfrm>
          <a:prstGeom prst="line">
            <a:avLst/>
          </a:prstGeom>
          <a:noFill/>
          <a:ln w="50800">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
        <p:nvSpPr>
          <p:cNvPr id="492572" name="Oval 28"/>
          <p:cNvSpPr>
            <a:spLocks noChangeArrowheads="1"/>
          </p:cNvSpPr>
          <p:nvPr/>
        </p:nvSpPr>
        <p:spPr bwMode="auto">
          <a:xfrm>
            <a:off x="4568825" y="4867276"/>
            <a:ext cx="503238" cy="504825"/>
          </a:xfrm>
          <a:prstGeom prst="ellipse">
            <a:avLst/>
          </a:prstGeom>
          <a:noFill/>
          <a:ln w="25400">
            <a:solidFill>
              <a:schemeClr val="tx1"/>
            </a:solidFill>
            <a:miter lim="800000"/>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2400" b="1"/>
              <a:t>c</a:t>
            </a:r>
          </a:p>
        </p:txBody>
      </p:sp>
      <p:sp>
        <p:nvSpPr>
          <p:cNvPr id="492573" name="Oval 29"/>
          <p:cNvSpPr>
            <a:spLocks noChangeArrowheads="1"/>
          </p:cNvSpPr>
          <p:nvPr/>
        </p:nvSpPr>
        <p:spPr bwMode="auto">
          <a:xfrm>
            <a:off x="6945314" y="4867276"/>
            <a:ext cx="503237" cy="504825"/>
          </a:xfrm>
          <a:prstGeom prst="ellipse">
            <a:avLst/>
          </a:prstGeom>
          <a:noFill/>
          <a:ln w="25400">
            <a:solidFill>
              <a:schemeClr val="tx1"/>
            </a:solidFill>
            <a:miter lim="800000"/>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2400" b="1"/>
              <a:t>d</a:t>
            </a:r>
          </a:p>
        </p:txBody>
      </p:sp>
      <p:sp>
        <p:nvSpPr>
          <p:cNvPr id="492574" name="Rectangle 30"/>
          <p:cNvSpPr>
            <a:spLocks noChangeArrowheads="1"/>
          </p:cNvSpPr>
          <p:nvPr/>
        </p:nvSpPr>
        <p:spPr bwMode="auto">
          <a:xfrm>
            <a:off x="5575300" y="4940301"/>
            <a:ext cx="865188" cy="358775"/>
          </a:xfrm>
          <a:prstGeom prst="rect">
            <a:avLst/>
          </a:prstGeom>
          <a:noFill/>
          <a:ln w="25400">
            <a:solidFill>
              <a:schemeClr val="tx1"/>
            </a:solidFill>
            <a:miter lim="800000"/>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en-US" altLang="zh-CN" sz="2400" b="1"/>
              <a:t>B</a:t>
            </a:r>
          </a:p>
        </p:txBody>
      </p:sp>
      <p:sp>
        <p:nvSpPr>
          <p:cNvPr id="188429" name="Line 31"/>
          <p:cNvSpPr>
            <a:spLocks noChangeShapeType="1"/>
          </p:cNvSpPr>
          <p:nvPr/>
        </p:nvSpPr>
        <p:spPr bwMode="auto">
          <a:xfrm>
            <a:off x="5072064" y="5084763"/>
            <a:ext cx="503237" cy="0"/>
          </a:xfrm>
          <a:prstGeom prst="line">
            <a:avLst/>
          </a:prstGeom>
          <a:noFill/>
          <a:ln w="50800">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
        <p:nvSpPr>
          <p:cNvPr id="188430" name="Line 32"/>
          <p:cNvSpPr>
            <a:spLocks noChangeShapeType="1"/>
          </p:cNvSpPr>
          <p:nvPr/>
        </p:nvSpPr>
        <p:spPr bwMode="auto">
          <a:xfrm>
            <a:off x="6440489" y="5084763"/>
            <a:ext cx="503237" cy="0"/>
          </a:xfrm>
          <a:prstGeom prst="line">
            <a:avLst/>
          </a:prstGeom>
          <a:noFill/>
          <a:ln w="50800">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
        <p:nvSpPr>
          <p:cNvPr id="188431" name="Line 33"/>
          <p:cNvSpPr>
            <a:spLocks noChangeShapeType="1"/>
          </p:cNvSpPr>
          <p:nvPr/>
        </p:nvSpPr>
        <p:spPr bwMode="auto">
          <a:xfrm>
            <a:off x="4064000" y="5084763"/>
            <a:ext cx="503238" cy="0"/>
          </a:xfrm>
          <a:prstGeom prst="line">
            <a:avLst/>
          </a:prstGeom>
          <a:noFill/>
          <a:ln w="50800">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
        <p:nvSpPr>
          <p:cNvPr id="188432" name="Line 34"/>
          <p:cNvSpPr>
            <a:spLocks noChangeShapeType="1"/>
          </p:cNvSpPr>
          <p:nvPr/>
        </p:nvSpPr>
        <p:spPr bwMode="auto">
          <a:xfrm>
            <a:off x="7448550" y="5084763"/>
            <a:ext cx="503238" cy="0"/>
          </a:xfrm>
          <a:prstGeom prst="line">
            <a:avLst/>
          </a:prstGeom>
          <a:noFill/>
          <a:ln w="50800">
            <a:solidFill>
              <a:schemeClr val="tx1"/>
            </a:solidFill>
            <a:miter lim="800000"/>
            <a:tailEnd type="none" w="lg" len="lg"/>
          </a:ln>
          <a:extLst>
            <a:ext uri="{909E8E84-426E-40DD-AFC4-6F175D3DCCD1}">
              <a14:hiddenFill xmlns:a14="http://schemas.microsoft.com/office/drawing/2010/main">
                <a:noFill/>
              </a14:hiddenFill>
            </a:ext>
          </a:extLst>
        </p:spPr>
        <p:txBody>
          <a:bodyPr wrap="none"/>
          <a:lstStyle/>
          <a:p>
            <a:endParaRPr lang="zh-CN" altLang="en-US"/>
          </a:p>
        </p:txBody>
      </p:sp>
      <p:sp>
        <p:nvSpPr>
          <p:cNvPr id="188433" name="Line 35"/>
          <p:cNvSpPr>
            <a:spLocks noChangeShapeType="1"/>
          </p:cNvSpPr>
          <p:nvPr/>
        </p:nvSpPr>
        <p:spPr bwMode="auto">
          <a:xfrm>
            <a:off x="4064000" y="4364039"/>
            <a:ext cx="0" cy="720725"/>
          </a:xfrm>
          <a:prstGeom prst="line">
            <a:avLst/>
          </a:prstGeom>
          <a:noFill/>
          <a:ln w="50800">
            <a:solidFill>
              <a:schemeClr val="tx1"/>
            </a:solidFill>
            <a:miter lim="800000"/>
            <a:tailEnd type="none" w="lg" len="lg"/>
          </a:ln>
          <a:extLst>
            <a:ext uri="{909E8E84-426E-40DD-AFC4-6F175D3DCCD1}">
              <a14:hiddenFill xmlns:a14="http://schemas.microsoft.com/office/drawing/2010/main">
                <a:noFill/>
              </a14:hiddenFill>
            </a:ext>
          </a:extLst>
        </p:spPr>
        <p:txBody>
          <a:bodyPr wrap="none"/>
          <a:lstStyle/>
          <a:p>
            <a:endParaRPr lang="zh-CN" altLang="en-US"/>
          </a:p>
        </p:txBody>
      </p:sp>
      <p:sp>
        <p:nvSpPr>
          <p:cNvPr id="188434" name="Line 36"/>
          <p:cNvSpPr>
            <a:spLocks noChangeShapeType="1"/>
          </p:cNvSpPr>
          <p:nvPr/>
        </p:nvSpPr>
        <p:spPr bwMode="auto">
          <a:xfrm>
            <a:off x="7951788" y="4364039"/>
            <a:ext cx="0" cy="720725"/>
          </a:xfrm>
          <a:prstGeom prst="line">
            <a:avLst/>
          </a:prstGeom>
          <a:noFill/>
          <a:ln w="50800">
            <a:solidFill>
              <a:schemeClr val="tx1"/>
            </a:solidFill>
            <a:miter lim="800000"/>
            <a:headEnd type="stealth" w="lg" len="lg"/>
            <a:tailEnd type="none" w="lg" len="lg"/>
          </a:ln>
          <a:extLst>
            <a:ext uri="{909E8E84-426E-40DD-AFC4-6F175D3DCCD1}">
              <a14:hiddenFill xmlns:a14="http://schemas.microsoft.com/office/drawing/2010/main">
                <a:noFill/>
              </a14:hiddenFill>
            </a:ext>
          </a:extLst>
        </p:spPr>
        <p:txBody>
          <a:bodyPr wrap="none"/>
          <a:lstStyle/>
          <a:p>
            <a:endParaRPr lang="zh-CN" altLang="en-US"/>
          </a:p>
        </p:txBody>
      </p:sp>
    </p:spTree>
    <p:extLst>
      <p:ext uri="{BB962C8B-B14F-4D97-AF65-F5344CB8AC3E}">
        <p14:creationId xmlns:p14="http://schemas.microsoft.com/office/powerpoint/2010/main" val="18460431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E2A00DB2-83CD-4AF5-95B7-04B3742D1483}" type="datetime1">
              <a:rPr lang="zh-CN" altLang="en-US"/>
              <a:pPr>
                <a:defRPr/>
              </a:pPr>
              <a:t>2021/3/11</a:t>
            </a:fld>
            <a:endParaRPr lang="zh-CN" altLang="en-US"/>
          </a:p>
        </p:txBody>
      </p:sp>
      <p:sp>
        <p:nvSpPr>
          <p:cNvPr id="10649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66D15467-0D03-41C9-9C87-4482171983D9}" type="slidenum">
              <a:rPr lang="zh-CN" altLang="en-US" sz="1000">
                <a:solidFill>
                  <a:srgbClr val="9B9A98"/>
                </a:solidFill>
              </a:rPr>
              <a:pPr>
                <a:spcBef>
                  <a:spcPct val="0"/>
                </a:spcBef>
                <a:buClrTx/>
                <a:buSzTx/>
                <a:buFontTx/>
                <a:buNone/>
              </a:pPr>
              <a:t>6</a:t>
            </a:fld>
            <a:endParaRPr lang="zh-CN" altLang="en-US" sz="1000">
              <a:solidFill>
                <a:srgbClr val="9B9A98"/>
              </a:solidFill>
            </a:endParaRPr>
          </a:p>
        </p:txBody>
      </p:sp>
      <p:sp>
        <p:nvSpPr>
          <p:cNvPr id="412675" name="Rectangle 3"/>
          <p:cNvSpPr>
            <a:spLocks noChangeArrowheads="1"/>
          </p:cNvSpPr>
          <p:nvPr/>
        </p:nvSpPr>
        <p:spPr bwMode="auto">
          <a:xfrm>
            <a:off x="1752600" y="1638300"/>
            <a:ext cx="8674100" cy="609600"/>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zh-CN" altLang="en-US" sz="2800" b="1" dirty="0" smtClean="0">
                <a:effectLst>
                  <a:outerShdw blurRad="38100" dist="38100" dir="2700000" algn="tl">
                    <a:srgbClr val="000000"/>
                  </a:outerShdw>
                </a:effectLst>
                <a:latin typeface="Times New Roman" pitchFamily="18" charset="0"/>
                <a:ea typeface="楷体_GB2312" pitchFamily="49" charset="-122"/>
              </a:rPr>
              <a:t>      </a:t>
            </a:r>
            <a:endParaRPr lang="zh-CN" altLang="en-US" sz="2800" b="1" dirty="0">
              <a:effectLst>
                <a:outerShdw blurRad="38100" dist="38100" dir="2700000" algn="tl">
                  <a:srgbClr val="000000"/>
                </a:outerShdw>
              </a:effectLst>
              <a:latin typeface="Times New Roman" pitchFamily="18" charset="0"/>
              <a:ea typeface="楷体_GB2312" pitchFamily="49" charset="-122"/>
            </a:endParaRPr>
          </a:p>
        </p:txBody>
      </p:sp>
      <p:sp>
        <p:nvSpPr>
          <p:cNvPr id="412677" name="Rectangle 5"/>
          <p:cNvSpPr>
            <a:spLocks noChangeArrowheads="1"/>
          </p:cNvSpPr>
          <p:nvPr/>
        </p:nvSpPr>
        <p:spPr bwMode="auto">
          <a:xfrm>
            <a:off x="838200" y="1808018"/>
            <a:ext cx="8737600" cy="3527425"/>
          </a:xfrm>
          <a:prstGeom prst="rect">
            <a:avLst/>
          </a:prstGeom>
          <a:noFill/>
          <a:ln w="9525">
            <a:noFill/>
            <a:miter lim="800000"/>
            <a:headEnd/>
            <a:tailEnd/>
          </a:ln>
          <a:effectLst/>
        </p:spPr>
        <p:txBody>
          <a:bodyPr/>
          <a:lstStyle/>
          <a:p>
            <a:pPr marL="419100" indent="-382588" algn="just">
              <a:lnSpc>
                <a:spcPct val="120000"/>
              </a:lnSpc>
              <a:spcBef>
                <a:spcPct val="20000"/>
              </a:spcBef>
              <a:buClr>
                <a:schemeClr val="accent1"/>
              </a:buClr>
              <a:buSzPct val="80000"/>
              <a:defRPr/>
            </a:pPr>
            <a:r>
              <a:rPr lang="en-US" altLang="zh-CN" sz="2300" b="1" dirty="0">
                <a:effectLst>
                  <a:outerShdw blurRad="38100" dist="38100" dir="2700000" algn="tl">
                    <a:srgbClr val="000000"/>
                  </a:outerShdw>
                </a:effectLst>
                <a:latin typeface="Times New Roman" pitchFamily="18" charset="0"/>
                <a:ea typeface="楷体_GB2312" pitchFamily="49" charset="-122"/>
              </a:rPr>
              <a:t>1</a:t>
            </a:r>
            <a:r>
              <a:rPr lang="zh-CN" altLang="en-US" sz="2300" b="1" dirty="0">
                <a:effectLst>
                  <a:outerShdw blurRad="38100" dist="38100" dir="2700000" algn="tl">
                    <a:srgbClr val="000000"/>
                  </a:outerShdw>
                </a:effectLst>
                <a:latin typeface="Times New Roman" pitchFamily="18" charset="0"/>
                <a:ea typeface="楷体_GB2312" pitchFamily="49" charset="-122"/>
              </a:rPr>
              <a:t>）语法树形式定义</a:t>
            </a:r>
          </a:p>
          <a:p>
            <a:pPr marL="419100" indent="-382588" algn="just">
              <a:lnSpc>
                <a:spcPct val="120000"/>
              </a:lnSpc>
              <a:spcBef>
                <a:spcPct val="20000"/>
              </a:spcBef>
              <a:buClr>
                <a:schemeClr val="accent1"/>
              </a:buClr>
              <a:buSzPct val="80000"/>
              <a:defRPr/>
            </a:pPr>
            <a:r>
              <a:rPr lang="zh-CN" altLang="en-US" sz="2300" b="1" dirty="0">
                <a:effectLst>
                  <a:outerShdw blurRad="38100" dist="38100" dir="2700000" algn="tl">
                    <a:srgbClr val="000000"/>
                  </a:outerShdw>
                </a:effectLst>
                <a:latin typeface="Times New Roman" pitchFamily="18" charset="0"/>
                <a:ea typeface="楷体_GB2312" pitchFamily="49" charset="-122"/>
              </a:rPr>
              <a:t>       设有文法</a:t>
            </a:r>
            <a:r>
              <a:rPr lang="en-US" altLang="zh-CN" sz="2300" b="1" dirty="0">
                <a:effectLst>
                  <a:outerShdw blurRad="38100" dist="38100" dir="2700000" algn="tl">
                    <a:srgbClr val="000000"/>
                  </a:outerShdw>
                </a:effectLst>
                <a:latin typeface="Times New Roman" pitchFamily="18" charset="0"/>
                <a:ea typeface="楷体_GB2312" pitchFamily="49" charset="-122"/>
              </a:rPr>
              <a:t>G=</a:t>
            </a:r>
            <a:r>
              <a:rPr lang="zh-CN" altLang="en-US" sz="2300" b="1" dirty="0">
                <a:effectLst>
                  <a:outerShdw blurRad="38100" dist="38100" dir="2700000" algn="tl">
                    <a:srgbClr val="000000"/>
                  </a:outerShdw>
                </a:effectLst>
                <a:latin typeface="Times New Roman" pitchFamily="18" charset="0"/>
                <a:ea typeface="楷体_GB2312" pitchFamily="49" charset="-122"/>
              </a:rPr>
              <a:t>（</a:t>
            </a:r>
            <a:r>
              <a:rPr lang="en-US" altLang="zh-CN" sz="2300" b="1" dirty="0">
                <a:effectLst>
                  <a:outerShdw blurRad="38100" dist="38100" dir="2700000" algn="tl">
                    <a:srgbClr val="000000"/>
                  </a:outerShdw>
                </a:effectLst>
                <a:latin typeface="Times New Roman" pitchFamily="18" charset="0"/>
                <a:ea typeface="楷体_GB2312" pitchFamily="49" charset="-122"/>
              </a:rPr>
              <a:t>V</a:t>
            </a:r>
            <a:r>
              <a:rPr lang="en-US" altLang="zh-CN" sz="2300" b="1" baseline="-25000" dirty="0">
                <a:effectLst>
                  <a:outerShdw blurRad="38100" dist="38100" dir="2700000" algn="tl">
                    <a:srgbClr val="000000"/>
                  </a:outerShdw>
                </a:effectLst>
                <a:latin typeface="Times New Roman" pitchFamily="18" charset="0"/>
                <a:ea typeface="楷体_GB2312" pitchFamily="49" charset="-122"/>
              </a:rPr>
              <a:t>N</a:t>
            </a:r>
            <a:r>
              <a:rPr lang="zh-CN" altLang="en-US" sz="2300" b="1" dirty="0">
                <a:effectLst>
                  <a:outerShdw blurRad="38100" dist="38100" dir="2700000" algn="tl">
                    <a:srgbClr val="000000"/>
                  </a:outerShdw>
                </a:effectLst>
                <a:latin typeface="Times New Roman" pitchFamily="18" charset="0"/>
                <a:ea typeface="楷体_GB2312" pitchFamily="49" charset="-122"/>
              </a:rPr>
              <a:t>，</a:t>
            </a:r>
            <a:r>
              <a:rPr lang="en-US" altLang="zh-CN" sz="2300" b="1" dirty="0">
                <a:effectLst>
                  <a:outerShdw blurRad="38100" dist="38100" dir="2700000" algn="tl">
                    <a:srgbClr val="000000"/>
                  </a:outerShdw>
                </a:effectLst>
                <a:latin typeface="Times New Roman" pitchFamily="18" charset="0"/>
                <a:ea typeface="楷体_GB2312" pitchFamily="49" charset="-122"/>
              </a:rPr>
              <a:t>V</a:t>
            </a:r>
            <a:r>
              <a:rPr lang="en-US" altLang="zh-CN" sz="2300" b="1" baseline="-25000" dirty="0">
                <a:effectLst>
                  <a:outerShdw blurRad="38100" dist="38100" dir="2700000" algn="tl">
                    <a:srgbClr val="000000"/>
                  </a:outerShdw>
                </a:effectLst>
                <a:latin typeface="Times New Roman" pitchFamily="18" charset="0"/>
                <a:ea typeface="楷体_GB2312" pitchFamily="49" charset="-122"/>
              </a:rPr>
              <a:t>T</a:t>
            </a:r>
            <a:r>
              <a:rPr lang="zh-CN" altLang="en-US" sz="2300" b="1" dirty="0">
                <a:effectLst>
                  <a:outerShdw blurRad="38100" dist="38100" dir="2700000" algn="tl">
                    <a:srgbClr val="000000"/>
                  </a:outerShdw>
                </a:effectLst>
                <a:latin typeface="Times New Roman" pitchFamily="18" charset="0"/>
                <a:ea typeface="楷体_GB2312" pitchFamily="49" charset="-122"/>
              </a:rPr>
              <a:t>，</a:t>
            </a:r>
            <a:r>
              <a:rPr lang="en-US" altLang="zh-CN" sz="2300" b="1" dirty="0">
                <a:effectLst>
                  <a:outerShdw blurRad="38100" dist="38100" dir="2700000" algn="tl">
                    <a:srgbClr val="000000"/>
                  </a:outerShdw>
                </a:effectLst>
                <a:latin typeface="Times New Roman" pitchFamily="18" charset="0"/>
                <a:ea typeface="楷体_GB2312" pitchFamily="49" charset="-122"/>
              </a:rPr>
              <a:t>P</a:t>
            </a:r>
            <a:r>
              <a:rPr lang="zh-CN" altLang="en-US" sz="2300" b="1" dirty="0">
                <a:effectLst>
                  <a:outerShdw blurRad="38100" dist="38100" dir="2700000" algn="tl">
                    <a:srgbClr val="000000"/>
                  </a:outerShdw>
                </a:effectLst>
                <a:latin typeface="Times New Roman" pitchFamily="18" charset="0"/>
                <a:ea typeface="楷体_GB2312" pitchFamily="49" charset="-122"/>
              </a:rPr>
              <a:t>，</a:t>
            </a:r>
            <a:r>
              <a:rPr lang="en-US" altLang="zh-CN" sz="2300" b="1" dirty="0">
                <a:effectLst>
                  <a:outerShdw blurRad="38100" dist="38100" dir="2700000" algn="tl">
                    <a:srgbClr val="000000"/>
                  </a:outerShdw>
                </a:effectLst>
                <a:latin typeface="Times New Roman" pitchFamily="18" charset="0"/>
                <a:ea typeface="楷体_GB2312" pitchFamily="49" charset="-122"/>
              </a:rPr>
              <a:t>Z</a:t>
            </a:r>
            <a:r>
              <a:rPr lang="zh-CN" altLang="en-US" sz="2300" b="1" dirty="0">
                <a:effectLst>
                  <a:outerShdw blurRad="38100" dist="38100" dir="2700000" algn="tl">
                    <a:srgbClr val="000000"/>
                  </a:outerShdw>
                </a:effectLst>
                <a:latin typeface="Times New Roman" pitchFamily="18" charset="0"/>
                <a:ea typeface="楷体_GB2312" pitchFamily="49" charset="-122"/>
              </a:rPr>
              <a:t>），满足下列条件的树即为一个</a:t>
            </a:r>
          </a:p>
          <a:p>
            <a:pPr marL="419100" indent="-382588" algn="just">
              <a:lnSpc>
                <a:spcPct val="120000"/>
              </a:lnSpc>
              <a:spcBef>
                <a:spcPct val="20000"/>
              </a:spcBef>
              <a:buClr>
                <a:schemeClr val="accent1"/>
              </a:buClr>
              <a:buSzPct val="80000"/>
              <a:defRPr/>
            </a:pPr>
            <a:r>
              <a:rPr lang="zh-CN" altLang="en-US" sz="2300" b="1" dirty="0">
                <a:solidFill>
                  <a:srgbClr val="FFC000"/>
                </a:solidFill>
                <a:latin typeface="Times New Roman" pitchFamily="18" charset="0"/>
                <a:ea typeface="楷体_GB2312" pitchFamily="49" charset="-122"/>
              </a:rPr>
              <a:t>语法树</a:t>
            </a:r>
          </a:p>
          <a:p>
            <a:pPr marL="419100" indent="-382588" algn="just">
              <a:lnSpc>
                <a:spcPct val="120000"/>
              </a:lnSpc>
              <a:spcBef>
                <a:spcPct val="20000"/>
              </a:spcBef>
              <a:buClr>
                <a:schemeClr val="accent1"/>
              </a:buClr>
              <a:buSzPct val="80000"/>
              <a:defRPr/>
            </a:pPr>
            <a:r>
              <a:rPr lang="zh-CN" altLang="en-US" sz="2300" b="1" dirty="0">
                <a:solidFill>
                  <a:srgbClr val="FFC000"/>
                </a:solidFill>
                <a:latin typeface="Times New Roman" pitchFamily="18" charset="0"/>
                <a:ea typeface="楷体_GB2312" pitchFamily="49" charset="-122"/>
              </a:rPr>
              <a:t>（</a:t>
            </a:r>
            <a:r>
              <a:rPr lang="en-US" altLang="zh-CN" sz="2300" b="1" dirty="0">
                <a:solidFill>
                  <a:srgbClr val="FFC000"/>
                </a:solidFill>
                <a:latin typeface="Times New Roman" pitchFamily="18" charset="0"/>
                <a:ea typeface="楷体_GB2312" pitchFamily="49" charset="-122"/>
              </a:rPr>
              <a:t>1</a:t>
            </a:r>
            <a:r>
              <a:rPr lang="zh-CN" altLang="en-US" sz="2300" b="1" dirty="0">
                <a:solidFill>
                  <a:srgbClr val="FFC000"/>
                </a:solidFill>
                <a:latin typeface="Times New Roman" pitchFamily="18" charset="0"/>
                <a:ea typeface="楷体_GB2312" pitchFamily="49" charset="-122"/>
              </a:rPr>
              <a:t>）树中每一个结点都有标记，且该标记是</a:t>
            </a:r>
            <a:r>
              <a:rPr lang="en-US" altLang="zh-CN" sz="2300" b="1" dirty="0">
                <a:solidFill>
                  <a:srgbClr val="FFC000"/>
                </a:solidFill>
                <a:latin typeface="Times New Roman" pitchFamily="18" charset="0"/>
                <a:ea typeface="楷体_GB2312" pitchFamily="49" charset="-122"/>
              </a:rPr>
              <a:t>V</a:t>
            </a:r>
            <a:r>
              <a:rPr lang="en-US" altLang="zh-CN" sz="2300" b="1" baseline="-25000" dirty="0">
                <a:solidFill>
                  <a:srgbClr val="FFC000"/>
                </a:solidFill>
                <a:latin typeface="Times New Roman" pitchFamily="18" charset="0"/>
                <a:ea typeface="楷体_GB2312" pitchFamily="49" charset="-122"/>
              </a:rPr>
              <a:t>N</a:t>
            </a:r>
            <a:r>
              <a:rPr lang="en-US" altLang="zh-CN" sz="2300" b="1" dirty="0">
                <a:solidFill>
                  <a:srgbClr val="FFC000"/>
                </a:solidFill>
                <a:latin typeface="Times New Roman" pitchFamily="18" charset="0"/>
                <a:ea typeface="楷体_GB2312" pitchFamily="49" charset="-122"/>
              </a:rPr>
              <a:t>∪V</a:t>
            </a:r>
            <a:r>
              <a:rPr lang="en-US" altLang="zh-CN" sz="2300" b="1" baseline="-25000" dirty="0">
                <a:solidFill>
                  <a:srgbClr val="FFC000"/>
                </a:solidFill>
                <a:latin typeface="Times New Roman" pitchFamily="18" charset="0"/>
                <a:ea typeface="楷体_GB2312" pitchFamily="49" charset="-122"/>
              </a:rPr>
              <a:t>T</a:t>
            </a:r>
            <a:r>
              <a:rPr lang="zh-CN" altLang="en-US" sz="2300" b="1" dirty="0">
                <a:solidFill>
                  <a:srgbClr val="FFC000"/>
                </a:solidFill>
                <a:latin typeface="Times New Roman" pitchFamily="18" charset="0"/>
                <a:ea typeface="楷体_GB2312" pitchFamily="49" charset="-122"/>
              </a:rPr>
              <a:t>中某一符号</a:t>
            </a:r>
          </a:p>
          <a:p>
            <a:pPr marL="419100" indent="-382588" algn="just">
              <a:lnSpc>
                <a:spcPct val="120000"/>
              </a:lnSpc>
              <a:spcBef>
                <a:spcPct val="20000"/>
              </a:spcBef>
              <a:buClr>
                <a:schemeClr val="accent1"/>
              </a:buClr>
              <a:buSzPct val="80000"/>
              <a:defRPr/>
            </a:pPr>
            <a:r>
              <a:rPr lang="zh-CN" altLang="en-US" sz="2300" b="1" dirty="0">
                <a:solidFill>
                  <a:srgbClr val="FFC000"/>
                </a:solidFill>
                <a:latin typeface="Times New Roman" pitchFamily="18" charset="0"/>
                <a:ea typeface="楷体_GB2312" pitchFamily="49" charset="-122"/>
              </a:rPr>
              <a:t>（</a:t>
            </a:r>
            <a:r>
              <a:rPr lang="en-US" altLang="zh-CN" sz="2300" b="1" dirty="0">
                <a:solidFill>
                  <a:srgbClr val="FFC000"/>
                </a:solidFill>
                <a:latin typeface="Times New Roman" pitchFamily="18" charset="0"/>
                <a:ea typeface="楷体_GB2312" pitchFamily="49" charset="-122"/>
              </a:rPr>
              <a:t>2</a:t>
            </a:r>
            <a:r>
              <a:rPr lang="zh-CN" altLang="en-US" sz="2300" b="1" dirty="0">
                <a:solidFill>
                  <a:srgbClr val="FFC000"/>
                </a:solidFill>
                <a:latin typeface="Times New Roman" pitchFamily="18" charset="0"/>
                <a:ea typeface="楷体_GB2312" pitchFamily="49" charset="-122"/>
              </a:rPr>
              <a:t>）树根标记是识别符号</a:t>
            </a:r>
          </a:p>
          <a:p>
            <a:pPr marL="419100" indent="-382588" algn="just">
              <a:lnSpc>
                <a:spcPct val="120000"/>
              </a:lnSpc>
              <a:spcBef>
                <a:spcPct val="20000"/>
              </a:spcBef>
              <a:buClr>
                <a:schemeClr val="accent1"/>
              </a:buClr>
              <a:buSzPct val="80000"/>
              <a:defRPr/>
            </a:pPr>
            <a:r>
              <a:rPr lang="zh-CN" altLang="en-US" sz="2300" b="1" dirty="0">
                <a:solidFill>
                  <a:srgbClr val="FFC000"/>
                </a:solidFill>
                <a:latin typeface="Times New Roman" pitchFamily="18" charset="0"/>
                <a:ea typeface="楷体_GB2312" pitchFamily="49" charset="-122"/>
              </a:rPr>
              <a:t>（</a:t>
            </a:r>
            <a:r>
              <a:rPr lang="en-US" altLang="zh-CN" sz="2300" b="1" dirty="0">
                <a:solidFill>
                  <a:srgbClr val="FFC000"/>
                </a:solidFill>
                <a:latin typeface="Times New Roman" pitchFamily="18" charset="0"/>
                <a:ea typeface="楷体_GB2312" pitchFamily="49" charset="-122"/>
              </a:rPr>
              <a:t>3</a:t>
            </a:r>
            <a:r>
              <a:rPr lang="zh-CN" altLang="en-US" sz="2300" b="1" dirty="0">
                <a:solidFill>
                  <a:srgbClr val="FFC000"/>
                </a:solidFill>
                <a:latin typeface="Times New Roman" pitchFamily="18" charset="0"/>
                <a:ea typeface="楷体_GB2312" pitchFamily="49" charset="-122"/>
              </a:rPr>
              <a:t>）若有一个结点至少有一个后继结点，则该结点标记必为非终    </a:t>
            </a:r>
          </a:p>
          <a:p>
            <a:pPr marL="419100" indent="-382588" algn="just">
              <a:lnSpc>
                <a:spcPct val="120000"/>
              </a:lnSpc>
              <a:spcBef>
                <a:spcPct val="20000"/>
              </a:spcBef>
              <a:buClr>
                <a:schemeClr val="accent1"/>
              </a:buClr>
              <a:buSzPct val="80000"/>
              <a:defRPr/>
            </a:pPr>
            <a:r>
              <a:rPr lang="zh-CN" altLang="en-US" sz="2300" b="1" dirty="0">
                <a:solidFill>
                  <a:srgbClr val="FFC000"/>
                </a:solidFill>
                <a:latin typeface="Times New Roman" pitchFamily="18" charset="0"/>
                <a:ea typeface="楷体_GB2312" pitchFamily="49" charset="-122"/>
              </a:rPr>
              <a:t>           结符</a:t>
            </a:r>
          </a:p>
          <a:p>
            <a:pPr marL="419100" indent="-382588" algn="just">
              <a:lnSpc>
                <a:spcPct val="120000"/>
              </a:lnSpc>
              <a:spcBef>
                <a:spcPct val="20000"/>
              </a:spcBef>
              <a:buClr>
                <a:schemeClr val="accent1"/>
              </a:buClr>
              <a:buSzPct val="80000"/>
              <a:defRPr/>
            </a:pPr>
            <a:r>
              <a:rPr lang="zh-CN" altLang="en-US" sz="2300" b="1" dirty="0">
                <a:solidFill>
                  <a:srgbClr val="FFC000"/>
                </a:solidFill>
                <a:latin typeface="Times New Roman" pitchFamily="18" charset="0"/>
                <a:ea typeface="楷体_GB2312" pitchFamily="49" charset="-122"/>
              </a:rPr>
              <a:t>（</a:t>
            </a:r>
            <a:r>
              <a:rPr lang="en-US" altLang="zh-CN" sz="2300" b="1" dirty="0">
                <a:solidFill>
                  <a:srgbClr val="FFC000"/>
                </a:solidFill>
                <a:latin typeface="Times New Roman" pitchFamily="18" charset="0"/>
                <a:ea typeface="楷体_GB2312" pitchFamily="49" charset="-122"/>
              </a:rPr>
              <a:t>4</a:t>
            </a:r>
            <a:r>
              <a:rPr lang="zh-CN" altLang="en-US" sz="2300" b="1" dirty="0">
                <a:solidFill>
                  <a:srgbClr val="FFC000"/>
                </a:solidFill>
                <a:latin typeface="Times New Roman" pitchFamily="18" charset="0"/>
                <a:ea typeface="楷体_GB2312" pitchFamily="49" charset="-122"/>
              </a:rPr>
              <a:t>）若一个标记为</a:t>
            </a:r>
            <a:r>
              <a:rPr lang="en-US" altLang="zh-CN" sz="2300" b="1" dirty="0">
                <a:solidFill>
                  <a:srgbClr val="FFC000"/>
                </a:solidFill>
                <a:latin typeface="Times New Roman" pitchFamily="18" charset="0"/>
                <a:ea typeface="楷体_GB2312" pitchFamily="49" charset="-122"/>
              </a:rPr>
              <a:t>U</a:t>
            </a:r>
            <a:r>
              <a:rPr lang="zh-CN" altLang="en-US" sz="2300" b="1" dirty="0">
                <a:solidFill>
                  <a:srgbClr val="FFC000"/>
                </a:solidFill>
                <a:latin typeface="Times New Roman" pitchFamily="18" charset="0"/>
                <a:ea typeface="楷体_GB2312" pitchFamily="49" charset="-122"/>
              </a:rPr>
              <a:t>的结点，它有标记依次为</a:t>
            </a:r>
            <a:r>
              <a:rPr lang="en-US" altLang="zh-CN" sz="2300" b="1" dirty="0">
                <a:solidFill>
                  <a:srgbClr val="FFC000"/>
                </a:solidFill>
                <a:latin typeface="Times New Roman" pitchFamily="18" charset="0"/>
                <a:ea typeface="楷体_GB2312" pitchFamily="49" charset="-122"/>
              </a:rPr>
              <a:t>X</a:t>
            </a:r>
            <a:r>
              <a:rPr lang="en-US" altLang="zh-CN" sz="2300" b="1" baseline="-25000" dirty="0">
                <a:solidFill>
                  <a:srgbClr val="FFC000"/>
                </a:solidFill>
                <a:latin typeface="Times New Roman" pitchFamily="18" charset="0"/>
                <a:ea typeface="楷体_GB2312" pitchFamily="49" charset="-122"/>
              </a:rPr>
              <a:t>1</a:t>
            </a:r>
            <a:r>
              <a:rPr lang="zh-CN" altLang="en-US" sz="2300" b="1" dirty="0">
                <a:solidFill>
                  <a:srgbClr val="FFC000"/>
                </a:solidFill>
                <a:latin typeface="Times New Roman" pitchFamily="18" charset="0"/>
                <a:ea typeface="楷体_GB2312" pitchFamily="49" charset="-122"/>
              </a:rPr>
              <a:t>，</a:t>
            </a:r>
            <a:r>
              <a:rPr lang="en-US" altLang="zh-CN" sz="2300" b="1" dirty="0">
                <a:solidFill>
                  <a:srgbClr val="FFC000"/>
                </a:solidFill>
                <a:latin typeface="Times New Roman" pitchFamily="18" charset="0"/>
                <a:ea typeface="楷体_GB2312" pitchFamily="49" charset="-122"/>
              </a:rPr>
              <a:t>X</a:t>
            </a:r>
            <a:r>
              <a:rPr lang="en-US" altLang="zh-CN" sz="2300" b="1" baseline="-25000" dirty="0">
                <a:solidFill>
                  <a:srgbClr val="FFC000"/>
                </a:solidFill>
                <a:latin typeface="Times New Roman" pitchFamily="18" charset="0"/>
                <a:ea typeface="楷体_GB2312" pitchFamily="49" charset="-122"/>
              </a:rPr>
              <a:t>2</a:t>
            </a:r>
            <a:r>
              <a:rPr lang="zh-CN" altLang="en-US" sz="2300" b="1" dirty="0">
                <a:solidFill>
                  <a:srgbClr val="FFC000"/>
                </a:solidFill>
                <a:latin typeface="Times New Roman" pitchFamily="18" charset="0"/>
                <a:ea typeface="楷体_GB2312" pitchFamily="49" charset="-122"/>
              </a:rPr>
              <a:t>，</a:t>
            </a:r>
            <a:r>
              <a:rPr lang="en-US" altLang="zh-CN" sz="2300" b="1" dirty="0">
                <a:solidFill>
                  <a:srgbClr val="FFC000"/>
                </a:solidFill>
                <a:latin typeface="Times New Roman" pitchFamily="18" charset="0"/>
                <a:ea typeface="楷体_GB2312" pitchFamily="49" charset="-122"/>
              </a:rPr>
              <a:t>X</a:t>
            </a:r>
            <a:r>
              <a:rPr lang="en-US" altLang="zh-CN" sz="2300" b="1" baseline="-25000" dirty="0">
                <a:solidFill>
                  <a:srgbClr val="FFC000"/>
                </a:solidFill>
                <a:latin typeface="Times New Roman" pitchFamily="18" charset="0"/>
                <a:ea typeface="楷体_GB2312" pitchFamily="49" charset="-122"/>
              </a:rPr>
              <a:t>3</a:t>
            </a:r>
            <a:r>
              <a:rPr lang="zh-CN" altLang="en-US" sz="2300" b="1" dirty="0">
                <a:solidFill>
                  <a:srgbClr val="FFC000"/>
                </a:solidFill>
                <a:latin typeface="Times New Roman" pitchFamily="18" charset="0"/>
                <a:ea typeface="楷体_GB2312" pitchFamily="49" charset="-122"/>
              </a:rPr>
              <a:t>，</a:t>
            </a:r>
            <a:r>
              <a:rPr lang="en-US" altLang="zh-CN" sz="2300" b="1" dirty="0">
                <a:solidFill>
                  <a:srgbClr val="FFC000"/>
                </a:solidFill>
                <a:latin typeface="Times New Roman" pitchFamily="18" charset="0"/>
                <a:ea typeface="楷体_GB2312" pitchFamily="49" charset="-122"/>
              </a:rPr>
              <a:t>…</a:t>
            </a:r>
            <a:r>
              <a:rPr lang="zh-CN" altLang="en-US" sz="2300" b="1" dirty="0">
                <a:solidFill>
                  <a:srgbClr val="FFC000"/>
                </a:solidFill>
                <a:latin typeface="Times New Roman" pitchFamily="18" charset="0"/>
                <a:ea typeface="楷体_GB2312" pitchFamily="49" charset="-122"/>
              </a:rPr>
              <a:t>，  </a:t>
            </a:r>
          </a:p>
          <a:p>
            <a:pPr marL="419100" indent="-382588" algn="just">
              <a:lnSpc>
                <a:spcPct val="120000"/>
              </a:lnSpc>
              <a:spcBef>
                <a:spcPct val="20000"/>
              </a:spcBef>
              <a:buClr>
                <a:schemeClr val="accent1"/>
              </a:buClr>
              <a:buSzPct val="80000"/>
              <a:defRPr/>
            </a:pPr>
            <a:r>
              <a:rPr lang="en-US" altLang="zh-CN" sz="2300" b="1" dirty="0">
                <a:solidFill>
                  <a:srgbClr val="FFC000"/>
                </a:solidFill>
                <a:latin typeface="Times New Roman" pitchFamily="18" charset="0"/>
                <a:ea typeface="楷体_GB2312" pitchFamily="49" charset="-122"/>
              </a:rPr>
              <a:t>           </a:t>
            </a:r>
            <a:r>
              <a:rPr lang="en-US" altLang="zh-CN" sz="2300" b="1" dirty="0" err="1">
                <a:solidFill>
                  <a:srgbClr val="FFC000"/>
                </a:solidFill>
                <a:latin typeface="Times New Roman" pitchFamily="18" charset="0"/>
                <a:ea typeface="楷体_GB2312" pitchFamily="49" charset="-122"/>
              </a:rPr>
              <a:t>X</a:t>
            </a:r>
            <a:r>
              <a:rPr lang="en-US" altLang="zh-CN" sz="2300" b="1" baseline="-25000" dirty="0" err="1">
                <a:solidFill>
                  <a:srgbClr val="FFC000"/>
                </a:solidFill>
                <a:latin typeface="Times New Roman" pitchFamily="18" charset="0"/>
                <a:ea typeface="楷体_GB2312" pitchFamily="49" charset="-122"/>
              </a:rPr>
              <a:t>n</a:t>
            </a:r>
            <a:r>
              <a:rPr lang="zh-CN" altLang="en-US" sz="2300" b="1" dirty="0">
                <a:solidFill>
                  <a:srgbClr val="FFC000"/>
                </a:solidFill>
                <a:latin typeface="Times New Roman" pitchFamily="18" charset="0"/>
                <a:ea typeface="楷体_GB2312" pitchFamily="49" charset="-122"/>
              </a:rPr>
              <a:t>的直接后继结点，则</a:t>
            </a:r>
            <a:r>
              <a:rPr lang="en-US" altLang="zh-CN" sz="2300" b="1" dirty="0">
                <a:solidFill>
                  <a:srgbClr val="FFC000"/>
                </a:solidFill>
                <a:latin typeface="Times New Roman" pitchFamily="18" charset="0"/>
                <a:ea typeface="楷体_GB2312" pitchFamily="49" charset="-122"/>
              </a:rPr>
              <a:t>U∷=X</a:t>
            </a:r>
            <a:r>
              <a:rPr lang="en-US" altLang="zh-CN" sz="2300" b="1" baseline="-25000" dirty="0">
                <a:solidFill>
                  <a:srgbClr val="FFC000"/>
                </a:solidFill>
                <a:latin typeface="Times New Roman" pitchFamily="18" charset="0"/>
                <a:ea typeface="楷体_GB2312" pitchFamily="49" charset="-122"/>
              </a:rPr>
              <a:t>1</a:t>
            </a:r>
            <a:r>
              <a:rPr lang="en-US" altLang="zh-CN" sz="2300" b="1" dirty="0">
                <a:solidFill>
                  <a:srgbClr val="FFC000"/>
                </a:solidFill>
                <a:latin typeface="Times New Roman" pitchFamily="18" charset="0"/>
                <a:ea typeface="楷体_GB2312" pitchFamily="49" charset="-122"/>
              </a:rPr>
              <a:t>X</a:t>
            </a:r>
            <a:r>
              <a:rPr lang="en-US" altLang="zh-CN" sz="2300" b="1" baseline="-25000" dirty="0">
                <a:solidFill>
                  <a:srgbClr val="FFC000"/>
                </a:solidFill>
                <a:latin typeface="Times New Roman" pitchFamily="18" charset="0"/>
                <a:ea typeface="楷体_GB2312" pitchFamily="49" charset="-122"/>
              </a:rPr>
              <a:t>2</a:t>
            </a:r>
            <a:r>
              <a:rPr lang="en-US" altLang="zh-CN" sz="2300" b="1" dirty="0">
                <a:solidFill>
                  <a:srgbClr val="FFC000"/>
                </a:solidFill>
                <a:latin typeface="Times New Roman" pitchFamily="18" charset="0"/>
                <a:ea typeface="楷体_GB2312" pitchFamily="49" charset="-122"/>
              </a:rPr>
              <a:t>…</a:t>
            </a:r>
            <a:r>
              <a:rPr lang="en-US" altLang="zh-CN" sz="2300" b="1" dirty="0" err="1">
                <a:solidFill>
                  <a:srgbClr val="FFC000"/>
                </a:solidFill>
                <a:latin typeface="Times New Roman" pitchFamily="18" charset="0"/>
                <a:ea typeface="楷体_GB2312" pitchFamily="49" charset="-122"/>
              </a:rPr>
              <a:t>X</a:t>
            </a:r>
            <a:r>
              <a:rPr lang="en-US" altLang="zh-CN" sz="2300" b="1" baseline="-25000" dirty="0" err="1">
                <a:solidFill>
                  <a:srgbClr val="FFC000"/>
                </a:solidFill>
                <a:latin typeface="Times New Roman" pitchFamily="18" charset="0"/>
                <a:ea typeface="楷体_GB2312" pitchFamily="49" charset="-122"/>
              </a:rPr>
              <a:t>n</a:t>
            </a:r>
            <a:r>
              <a:rPr lang="zh-CN" altLang="en-US" sz="2300" b="1" dirty="0">
                <a:solidFill>
                  <a:srgbClr val="FFC000"/>
                </a:solidFill>
                <a:latin typeface="Times New Roman" pitchFamily="18" charset="0"/>
                <a:ea typeface="楷体_GB2312" pitchFamily="49" charset="-122"/>
              </a:rPr>
              <a:t>必定是</a:t>
            </a:r>
            <a:r>
              <a:rPr lang="en-US" altLang="zh-CN" sz="2300" b="1" dirty="0">
                <a:solidFill>
                  <a:srgbClr val="FFC000"/>
                </a:solidFill>
                <a:latin typeface="Times New Roman" pitchFamily="18" charset="0"/>
                <a:ea typeface="楷体_GB2312" pitchFamily="49" charset="-122"/>
              </a:rPr>
              <a:t>G</a:t>
            </a:r>
            <a:r>
              <a:rPr lang="zh-CN" altLang="en-US" sz="2300" b="1" dirty="0">
                <a:solidFill>
                  <a:srgbClr val="FFC000"/>
                </a:solidFill>
                <a:latin typeface="Times New Roman" pitchFamily="18" charset="0"/>
                <a:ea typeface="楷体_GB2312" pitchFamily="49" charset="-122"/>
              </a:rPr>
              <a:t>的一条规则</a:t>
            </a:r>
            <a:endParaRPr lang="zh-CN" altLang="en-US" sz="2300" b="1" dirty="0">
              <a:solidFill>
                <a:srgbClr val="FFC000"/>
              </a:solidFill>
              <a:latin typeface="Times New Roman" pitchFamily="18" charset="0"/>
              <a:ea typeface="楷体_GB2312" pitchFamily="49" charset="-122"/>
              <a:cs typeface="Courier New" pitchFamily="49" charset="0"/>
            </a:endParaRPr>
          </a:p>
        </p:txBody>
      </p:sp>
      <p:sp>
        <p:nvSpPr>
          <p:cNvPr id="7"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48416417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日期占位符 9"/>
          <p:cNvSpPr>
            <a:spLocks noGrp="1"/>
          </p:cNvSpPr>
          <p:nvPr>
            <p:ph type="dt" sz="quarter" idx="10"/>
          </p:nvPr>
        </p:nvSpPr>
        <p:spPr/>
        <p:txBody>
          <a:bodyPr/>
          <a:lstStyle/>
          <a:p>
            <a:pPr>
              <a:defRPr/>
            </a:pPr>
            <a:fld id="{29AFE37F-3E1C-4DBE-A2E1-A679A7B888A4}" type="datetime1">
              <a:rPr lang="zh-CN" altLang="en-US"/>
              <a:t>2021/3/11</a:t>
            </a:fld>
            <a:endParaRPr lang="zh-CN" altLang="en-US"/>
          </a:p>
        </p:txBody>
      </p:sp>
      <p:sp>
        <p:nvSpPr>
          <p:cNvPr id="187395" name="灯片编号占位符 17"/>
          <p:cNvSpPr>
            <a:spLocks noGrp="1"/>
          </p:cNvSpPr>
          <p:nvPr>
            <p:ph type="sldNum" sz="quarter" idx="12"/>
          </p:nvPr>
        </p:nvSpPr>
        <p:spPr bwMode="auto">
          <a:xfrm>
            <a:off x="10163175" y="6325871"/>
            <a:ext cx="1201024"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DEE27102-9490-42D5-AA1F-AF8F36D1994D}" type="slidenum">
              <a:rPr lang="zh-CN" altLang="en-US" sz="1000" smtClean="0">
                <a:solidFill>
                  <a:srgbClr val="9B9A98"/>
                </a:solidFill>
              </a:rPr>
              <a:t>60</a:t>
            </a:fld>
            <a:endParaRPr lang="zh-CN" altLang="en-US" sz="1000" dirty="0">
              <a:solidFill>
                <a:srgbClr val="9B9A98"/>
              </a:solidFill>
            </a:endParaRPr>
          </a:p>
        </p:txBody>
      </p:sp>
      <p:sp>
        <p:nvSpPr>
          <p:cNvPr id="491535" name="Rectangle 15"/>
          <p:cNvSpPr>
            <a:spLocks noChangeArrowheads="1"/>
          </p:cNvSpPr>
          <p:nvPr/>
        </p:nvSpPr>
        <p:spPr bwMode="auto">
          <a:xfrm>
            <a:off x="5122863" y="3169921"/>
            <a:ext cx="576262" cy="358775"/>
          </a:xfrm>
          <a:prstGeom prst="rect">
            <a:avLst/>
          </a:prstGeom>
          <a:noFill/>
          <a:ln w="9525">
            <a:noFill/>
            <a:miter lim="800000"/>
          </a:ln>
          <a:effectLst/>
        </p:spPr>
        <p:txBody>
          <a:bodyPr wrap="none" anchor="ctr"/>
          <a:lstStyle/>
          <a:p>
            <a:pPr algn="ctr" eaLnBrk="1" hangingPunct="1">
              <a:defRPr/>
            </a:pPr>
            <a:r>
              <a:rPr lang="en-US" altLang="zh-CN" sz="2400" b="1">
                <a:latin typeface="Arial" panose="020B0604020202020204" pitchFamily="34" charset="0"/>
              </a:rPr>
              <a:t>&lt;</a:t>
            </a:r>
            <a:r>
              <a:rPr lang="zh-CN" altLang="en-US" sz="2400" b="1">
                <a:latin typeface="Arial" panose="020B0604020202020204" pitchFamily="34" charset="0"/>
              </a:rPr>
              <a:t>标识符</a:t>
            </a:r>
            <a:r>
              <a:rPr lang="en-US" altLang="zh-CN" sz="2400" b="1">
                <a:latin typeface="Arial" panose="020B0604020202020204" pitchFamily="34" charset="0"/>
              </a:rPr>
              <a:t>&gt;</a:t>
            </a:r>
          </a:p>
        </p:txBody>
      </p:sp>
      <p:sp>
        <p:nvSpPr>
          <p:cNvPr id="491536" name="Rectangle 16"/>
          <p:cNvSpPr>
            <a:spLocks noChangeArrowheads="1"/>
          </p:cNvSpPr>
          <p:nvPr/>
        </p:nvSpPr>
        <p:spPr bwMode="auto">
          <a:xfrm>
            <a:off x="6059488" y="3414396"/>
            <a:ext cx="1295400" cy="358775"/>
          </a:xfrm>
          <a:prstGeom prst="rect">
            <a:avLst/>
          </a:prstGeom>
          <a:noFill/>
          <a:ln w="25400">
            <a:solidFill>
              <a:schemeClr val="tx1"/>
            </a:solidFill>
            <a:miter lim="800000"/>
          </a:ln>
          <a:effectLst/>
        </p:spPr>
        <p:txBody>
          <a:bodyPr wrap="none" anchor="ctr"/>
          <a:lstStyle/>
          <a:p>
            <a:pPr algn="ctr" eaLnBrk="1" hangingPunct="1">
              <a:defRPr/>
            </a:pPr>
            <a:r>
              <a:rPr lang="en-US" altLang="zh-CN" sz="2400" b="1">
                <a:latin typeface="Arial" panose="020B0604020202020204" pitchFamily="34" charset="0"/>
              </a:rPr>
              <a:t>&lt;</a:t>
            </a:r>
            <a:r>
              <a:rPr lang="zh-CN" altLang="en-US" sz="2400" b="1">
                <a:latin typeface="Arial" panose="020B0604020202020204" pitchFamily="34" charset="0"/>
              </a:rPr>
              <a:t>字母</a:t>
            </a:r>
            <a:r>
              <a:rPr lang="en-US" altLang="zh-CN" sz="2400" b="1">
                <a:latin typeface="Arial" panose="020B0604020202020204" pitchFamily="34" charset="0"/>
              </a:rPr>
              <a:t>&gt;</a:t>
            </a:r>
          </a:p>
        </p:txBody>
      </p:sp>
      <p:sp>
        <p:nvSpPr>
          <p:cNvPr id="187406" name="Line 17"/>
          <p:cNvSpPr>
            <a:spLocks noChangeShapeType="1"/>
          </p:cNvSpPr>
          <p:nvPr/>
        </p:nvSpPr>
        <p:spPr bwMode="auto">
          <a:xfrm>
            <a:off x="4762500" y="3630295"/>
            <a:ext cx="1296988" cy="0"/>
          </a:xfrm>
          <a:prstGeom prst="line">
            <a:avLst/>
          </a:prstGeom>
          <a:noFill/>
          <a:ln w="38100">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
        <p:nvSpPr>
          <p:cNvPr id="187407" name="Line 18"/>
          <p:cNvSpPr>
            <a:spLocks noChangeShapeType="1"/>
          </p:cNvSpPr>
          <p:nvPr/>
        </p:nvSpPr>
        <p:spPr bwMode="auto">
          <a:xfrm>
            <a:off x="7427913" y="3630295"/>
            <a:ext cx="2735262" cy="1588"/>
          </a:xfrm>
          <a:prstGeom prst="line">
            <a:avLst/>
          </a:prstGeom>
          <a:noFill/>
          <a:ln w="38100">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
        <p:nvSpPr>
          <p:cNvPr id="491539" name="Rectangle 19"/>
          <p:cNvSpPr>
            <a:spLocks noChangeArrowheads="1"/>
          </p:cNvSpPr>
          <p:nvPr/>
        </p:nvSpPr>
        <p:spPr bwMode="auto">
          <a:xfrm>
            <a:off x="8147050" y="4135121"/>
            <a:ext cx="1295400" cy="358775"/>
          </a:xfrm>
          <a:prstGeom prst="rect">
            <a:avLst/>
          </a:prstGeom>
          <a:noFill/>
          <a:ln w="25400">
            <a:solidFill>
              <a:schemeClr val="tx1"/>
            </a:solidFill>
            <a:miter lim="800000"/>
          </a:ln>
          <a:effectLst/>
        </p:spPr>
        <p:txBody>
          <a:bodyPr wrap="none" anchor="ctr"/>
          <a:lstStyle/>
          <a:p>
            <a:pPr algn="ctr" eaLnBrk="1" hangingPunct="1">
              <a:defRPr/>
            </a:pPr>
            <a:r>
              <a:rPr lang="en-US" altLang="zh-CN" sz="2400" b="1">
                <a:latin typeface="Arial" panose="020B0604020202020204" pitchFamily="34" charset="0"/>
              </a:rPr>
              <a:t>&lt;</a:t>
            </a:r>
            <a:r>
              <a:rPr lang="zh-CN" altLang="en-US" sz="2400" b="1">
                <a:latin typeface="Arial" panose="020B0604020202020204" pitchFamily="34" charset="0"/>
              </a:rPr>
              <a:t>字母</a:t>
            </a:r>
            <a:r>
              <a:rPr lang="en-US" altLang="zh-CN" sz="2400" b="1">
                <a:latin typeface="Arial" panose="020B0604020202020204" pitchFamily="34" charset="0"/>
              </a:rPr>
              <a:t>&gt;</a:t>
            </a:r>
          </a:p>
        </p:txBody>
      </p:sp>
      <p:sp>
        <p:nvSpPr>
          <p:cNvPr id="491540" name="Rectangle 20"/>
          <p:cNvSpPr>
            <a:spLocks noChangeArrowheads="1"/>
          </p:cNvSpPr>
          <p:nvPr/>
        </p:nvSpPr>
        <p:spPr bwMode="auto">
          <a:xfrm>
            <a:off x="8147050" y="4639946"/>
            <a:ext cx="1295400" cy="358775"/>
          </a:xfrm>
          <a:prstGeom prst="rect">
            <a:avLst/>
          </a:prstGeom>
          <a:noFill/>
          <a:ln w="25400">
            <a:solidFill>
              <a:schemeClr val="tx1"/>
            </a:solidFill>
            <a:miter lim="800000"/>
          </a:ln>
          <a:effectLst/>
        </p:spPr>
        <p:txBody>
          <a:bodyPr wrap="none" anchor="ctr"/>
          <a:lstStyle/>
          <a:p>
            <a:pPr algn="ctr" eaLnBrk="1" hangingPunct="1">
              <a:defRPr/>
            </a:pPr>
            <a:r>
              <a:rPr lang="en-US" altLang="zh-CN" sz="2400" b="1">
                <a:latin typeface="Arial" panose="020B0604020202020204" pitchFamily="34" charset="0"/>
              </a:rPr>
              <a:t>&lt;</a:t>
            </a:r>
            <a:r>
              <a:rPr lang="zh-CN" altLang="en-US" sz="2400" b="1">
                <a:latin typeface="Arial" panose="020B0604020202020204" pitchFamily="34" charset="0"/>
              </a:rPr>
              <a:t>数字</a:t>
            </a:r>
            <a:r>
              <a:rPr lang="en-US" altLang="zh-CN" sz="2400" b="1">
                <a:latin typeface="Arial" panose="020B0604020202020204" pitchFamily="34" charset="0"/>
              </a:rPr>
              <a:t>&gt;</a:t>
            </a:r>
          </a:p>
        </p:txBody>
      </p:sp>
      <p:sp>
        <p:nvSpPr>
          <p:cNvPr id="187410" name="Line 21"/>
          <p:cNvSpPr>
            <a:spLocks noChangeShapeType="1"/>
          </p:cNvSpPr>
          <p:nvPr/>
        </p:nvSpPr>
        <p:spPr bwMode="auto">
          <a:xfrm>
            <a:off x="7786688" y="3630296"/>
            <a:ext cx="0" cy="1152525"/>
          </a:xfrm>
          <a:prstGeom prst="line">
            <a:avLst/>
          </a:prstGeom>
          <a:noFill/>
          <a:ln w="28575">
            <a:solidFill>
              <a:schemeClr val="tx1"/>
            </a:solidFill>
            <a:miter lim="800000"/>
          </a:ln>
          <a:extLst>
            <a:ext uri="{909E8E84-426E-40DD-AFC4-6F175D3DCCD1}">
              <a14:hiddenFill xmlns:a14="http://schemas.microsoft.com/office/drawing/2010/main">
                <a:noFill/>
              </a14:hiddenFill>
            </a:ext>
          </a:extLst>
        </p:spPr>
        <p:txBody>
          <a:bodyPr wrap="none"/>
          <a:lstStyle/>
          <a:p>
            <a:endParaRPr lang="zh-CN" altLang="en-US"/>
          </a:p>
        </p:txBody>
      </p:sp>
      <p:sp>
        <p:nvSpPr>
          <p:cNvPr id="187411" name="Line 22"/>
          <p:cNvSpPr>
            <a:spLocks noChangeShapeType="1"/>
          </p:cNvSpPr>
          <p:nvPr/>
        </p:nvSpPr>
        <p:spPr bwMode="auto">
          <a:xfrm>
            <a:off x="7786688" y="4782820"/>
            <a:ext cx="360362" cy="0"/>
          </a:xfrm>
          <a:prstGeom prst="line">
            <a:avLst/>
          </a:prstGeom>
          <a:noFill/>
          <a:ln w="28575">
            <a:solidFill>
              <a:schemeClr val="tx1"/>
            </a:solidFill>
            <a:miter lim="800000"/>
          </a:ln>
          <a:extLst>
            <a:ext uri="{909E8E84-426E-40DD-AFC4-6F175D3DCCD1}">
              <a14:hiddenFill xmlns:a14="http://schemas.microsoft.com/office/drawing/2010/main">
                <a:noFill/>
              </a14:hiddenFill>
            </a:ext>
          </a:extLst>
        </p:spPr>
        <p:txBody>
          <a:bodyPr wrap="none"/>
          <a:lstStyle/>
          <a:p>
            <a:endParaRPr lang="zh-CN" altLang="en-US"/>
          </a:p>
        </p:txBody>
      </p:sp>
      <p:sp>
        <p:nvSpPr>
          <p:cNvPr id="187412" name="Line 23"/>
          <p:cNvSpPr>
            <a:spLocks noChangeShapeType="1"/>
          </p:cNvSpPr>
          <p:nvPr/>
        </p:nvSpPr>
        <p:spPr bwMode="auto">
          <a:xfrm>
            <a:off x="7786688" y="4351020"/>
            <a:ext cx="360362" cy="0"/>
          </a:xfrm>
          <a:prstGeom prst="line">
            <a:avLst/>
          </a:prstGeom>
          <a:noFill/>
          <a:ln w="28575">
            <a:solidFill>
              <a:schemeClr val="tx1"/>
            </a:solidFill>
            <a:miter lim="800000"/>
          </a:ln>
          <a:extLst>
            <a:ext uri="{909E8E84-426E-40DD-AFC4-6F175D3DCCD1}">
              <a14:hiddenFill xmlns:a14="http://schemas.microsoft.com/office/drawing/2010/main">
                <a:noFill/>
              </a14:hiddenFill>
            </a:ext>
          </a:extLst>
        </p:spPr>
        <p:txBody>
          <a:bodyPr wrap="none"/>
          <a:lstStyle/>
          <a:p>
            <a:endParaRPr lang="zh-CN" altLang="en-US"/>
          </a:p>
        </p:txBody>
      </p:sp>
      <p:sp>
        <p:nvSpPr>
          <p:cNvPr id="187413" name="Line 24"/>
          <p:cNvSpPr>
            <a:spLocks noChangeShapeType="1"/>
          </p:cNvSpPr>
          <p:nvPr/>
        </p:nvSpPr>
        <p:spPr bwMode="auto">
          <a:xfrm flipH="1">
            <a:off x="9442451" y="4351020"/>
            <a:ext cx="288925" cy="0"/>
          </a:xfrm>
          <a:prstGeom prst="line">
            <a:avLst/>
          </a:prstGeom>
          <a:noFill/>
          <a:ln w="28575">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
        <p:nvSpPr>
          <p:cNvPr id="187414" name="Line 25"/>
          <p:cNvSpPr>
            <a:spLocks noChangeShapeType="1"/>
          </p:cNvSpPr>
          <p:nvPr/>
        </p:nvSpPr>
        <p:spPr bwMode="auto">
          <a:xfrm flipH="1">
            <a:off x="9444039" y="4782820"/>
            <a:ext cx="288925" cy="0"/>
          </a:xfrm>
          <a:prstGeom prst="line">
            <a:avLst/>
          </a:prstGeom>
          <a:noFill/>
          <a:ln w="28575">
            <a:solidFill>
              <a:schemeClr val="tx1"/>
            </a:solidFill>
            <a:miter lim="800000"/>
            <a:tailEnd type="stealth" w="lg" len="lg"/>
          </a:ln>
          <a:extLst>
            <a:ext uri="{909E8E84-426E-40DD-AFC4-6F175D3DCCD1}">
              <a14:hiddenFill xmlns:a14="http://schemas.microsoft.com/office/drawing/2010/main">
                <a:noFill/>
              </a14:hiddenFill>
            </a:ext>
          </a:extLst>
        </p:spPr>
        <p:txBody>
          <a:bodyPr wrap="none"/>
          <a:lstStyle/>
          <a:p>
            <a:endParaRPr lang="zh-CN" altLang="en-US"/>
          </a:p>
        </p:txBody>
      </p:sp>
      <p:sp>
        <p:nvSpPr>
          <p:cNvPr id="187415" name="Line 26"/>
          <p:cNvSpPr>
            <a:spLocks noChangeShapeType="1"/>
          </p:cNvSpPr>
          <p:nvPr/>
        </p:nvSpPr>
        <p:spPr bwMode="auto">
          <a:xfrm>
            <a:off x="9731375" y="3630296"/>
            <a:ext cx="0" cy="1152525"/>
          </a:xfrm>
          <a:prstGeom prst="line">
            <a:avLst/>
          </a:prstGeom>
          <a:noFill/>
          <a:ln w="28575">
            <a:solidFill>
              <a:schemeClr val="tx1"/>
            </a:solidFill>
            <a:miter lim="800000"/>
          </a:ln>
          <a:extLst>
            <a:ext uri="{909E8E84-426E-40DD-AFC4-6F175D3DCCD1}">
              <a14:hiddenFill xmlns:a14="http://schemas.microsoft.com/office/drawing/2010/main">
                <a:noFill/>
              </a14:hiddenFill>
            </a:ext>
          </a:extLst>
        </p:spPr>
        <p:txBody>
          <a:bodyPr wrap="none"/>
          <a:lstStyle/>
          <a:p>
            <a:endParaRPr lang="zh-CN" altLang="en-US"/>
          </a:p>
        </p:txBody>
      </p:sp>
      <p:sp>
        <p:nvSpPr>
          <p:cNvPr id="491547" name="Rectangle 27"/>
          <p:cNvSpPr>
            <a:spLocks noChangeArrowheads="1"/>
          </p:cNvSpPr>
          <p:nvPr/>
        </p:nvSpPr>
        <p:spPr bwMode="auto">
          <a:xfrm>
            <a:off x="1997075" y="1566545"/>
            <a:ext cx="8675688" cy="1900238"/>
          </a:xfrm>
          <a:prstGeom prst="rect">
            <a:avLst/>
          </a:prstGeom>
          <a:noFill/>
          <a:ln w="9525">
            <a:noFill/>
            <a:miter lim="800000"/>
          </a:ln>
          <a:effectLst/>
        </p:spPr>
        <p:txBody>
          <a:bodyPr/>
          <a:lstStyle/>
          <a:p>
            <a:pPr marL="419100" indent="-382905">
              <a:spcBef>
                <a:spcPct val="20000"/>
              </a:spcBef>
              <a:buClr>
                <a:schemeClr val="accent1"/>
              </a:buClr>
              <a:buSzPct val="80000"/>
              <a:defRPr/>
            </a:pPr>
            <a:endParaRPr kumimoji="1" lang="zh-CN" altLang="en-US" sz="2600">
              <a:latin typeface="Arial" panose="020B0604020202020204" pitchFamily="34" charset="0"/>
            </a:endParaRPr>
          </a:p>
          <a:p>
            <a:pPr marL="419100" indent="-382905">
              <a:spcBef>
                <a:spcPct val="20000"/>
              </a:spcBef>
              <a:buClr>
                <a:schemeClr val="accent1"/>
              </a:buClr>
              <a:buSzPct val="80000"/>
              <a:defRPr/>
            </a:pPr>
            <a:r>
              <a:rPr kumimoji="1" lang="zh-CN" altLang="en-US" sz="2400" b="1">
                <a:latin typeface="Times New Roman" panose="02020603050405020304" pitchFamily="18" charset="0"/>
                <a:ea typeface="楷体_GB2312" pitchFamily="49" charset="-122"/>
              </a:rPr>
              <a:t>又如：</a:t>
            </a:r>
          </a:p>
          <a:p>
            <a:pPr marL="419100" indent="-382905">
              <a:spcBef>
                <a:spcPct val="20000"/>
              </a:spcBef>
              <a:buClr>
                <a:schemeClr val="accent1"/>
              </a:buClr>
              <a:buSzPct val="80000"/>
              <a:defRPr/>
            </a:pPr>
            <a:r>
              <a:rPr kumimoji="1" lang="en-US" altLang="zh-CN" sz="2400" b="1">
                <a:latin typeface="Times New Roman" panose="02020603050405020304" pitchFamily="18" charset="0"/>
                <a:ea typeface="楷体_GB2312" pitchFamily="49" charset="-122"/>
              </a:rPr>
              <a:t>&lt;</a:t>
            </a:r>
            <a:r>
              <a:rPr kumimoji="1" lang="zh-CN" altLang="en-US" sz="2400" b="1">
                <a:latin typeface="Times New Roman" panose="02020603050405020304" pitchFamily="18" charset="0"/>
                <a:ea typeface="楷体_GB2312" pitchFamily="49" charset="-122"/>
              </a:rPr>
              <a:t>标识符</a:t>
            </a:r>
            <a:r>
              <a:rPr kumimoji="1" lang="en-US" altLang="zh-CN" sz="2400" b="1">
                <a:latin typeface="Times New Roman" panose="02020603050405020304" pitchFamily="18" charset="0"/>
                <a:ea typeface="楷体_GB2312" pitchFamily="49" charset="-122"/>
              </a:rPr>
              <a:t>&gt;::=&lt;</a:t>
            </a:r>
            <a:r>
              <a:rPr kumimoji="1" lang="zh-CN" altLang="en-US" sz="2400" b="1">
                <a:latin typeface="Times New Roman" panose="02020603050405020304" pitchFamily="18" charset="0"/>
                <a:ea typeface="楷体_GB2312" pitchFamily="49" charset="-122"/>
              </a:rPr>
              <a:t>字母</a:t>
            </a:r>
            <a:r>
              <a:rPr kumimoji="1" lang="en-US" altLang="zh-CN" sz="2400" b="1">
                <a:latin typeface="Times New Roman" panose="02020603050405020304" pitchFamily="18" charset="0"/>
                <a:ea typeface="楷体_GB2312" pitchFamily="49" charset="-122"/>
              </a:rPr>
              <a:t>&gt; {&lt;</a:t>
            </a:r>
            <a:r>
              <a:rPr kumimoji="1" lang="zh-CN" altLang="en-US" sz="2400" b="1">
                <a:latin typeface="Times New Roman" panose="02020603050405020304" pitchFamily="18" charset="0"/>
                <a:ea typeface="楷体_GB2312" pitchFamily="49" charset="-122"/>
              </a:rPr>
              <a:t>字母</a:t>
            </a:r>
            <a:r>
              <a:rPr kumimoji="1" lang="en-US" altLang="zh-CN" sz="2400" b="1">
                <a:latin typeface="Times New Roman" panose="02020603050405020304" pitchFamily="18" charset="0"/>
                <a:ea typeface="楷体_GB2312" pitchFamily="49" charset="-122"/>
              </a:rPr>
              <a:t>&gt;|&lt;</a:t>
            </a:r>
            <a:r>
              <a:rPr kumimoji="1" lang="zh-CN" altLang="en-US" sz="2400" b="1">
                <a:latin typeface="Times New Roman" panose="02020603050405020304" pitchFamily="18" charset="0"/>
                <a:ea typeface="楷体_GB2312" pitchFamily="49" charset="-122"/>
              </a:rPr>
              <a:t>数字</a:t>
            </a:r>
            <a:r>
              <a:rPr kumimoji="1" lang="en-US" altLang="zh-CN" sz="2400" b="1">
                <a:latin typeface="Times New Roman" panose="02020603050405020304" pitchFamily="18" charset="0"/>
                <a:ea typeface="楷体_GB2312" pitchFamily="49" charset="-122"/>
              </a:rPr>
              <a:t>&gt;},</a:t>
            </a:r>
            <a:r>
              <a:rPr kumimoji="1" lang="zh-CN" altLang="en-US" sz="2400" b="1">
                <a:latin typeface="Times New Roman" panose="02020603050405020304" pitchFamily="18" charset="0"/>
                <a:ea typeface="楷体_GB2312" pitchFamily="49" charset="-122"/>
              </a:rPr>
              <a:t>其语法图如下</a:t>
            </a:r>
            <a:r>
              <a:rPr kumimoji="1" lang="en-US" altLang="zh-CN" sz="2400" b="1">
                <a:latin typeface="Times New Roman" panose="02020603050405020304" pitchFamily="18" charset="0"/>
                <a:ea typeface="楷体_GB2312" pitchFamily="49" charset="-122"/>
              </a:rPr>
              <a:t>:</a:t>
            </a:r>
          </a:p>
        </p:txBody>
      </p:sp>
      <p:sp>
        <p:nvSpPr>
          <p:cNvPr id="2" name="矩形 1"/>
          <p:cNvSpPr/>
          <p:nvPr/>
        </p:nvSpPr>
        <p:spPr>
          <a:xfrm>
            <a:off x="7583632" y="3287106"/>
            <a:ext cx="2579543" cy="207673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26190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22C89085-846F-48E4-A371-4CC727753FC4}" type="datetime1">
              <a:rPr lang="zh-CN" altLang="en-US"/>
              <a:pPr>
                <a:defRPr/>
              </a:pPr>
              <a:t>2021/3/11</a:t>
            </a:fld>
            <a:endParaRPr lang="zh-CN" altLang="en-US"/>
          </a:p>
        </p:txBody>
      </p:sp>
      <p:sp>
        <p:nvSpPr>
          <p:cNvPr id="17510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46FD7512-18E6-4FA1-847C-06CFFB49C10D}" type="slidenum">
              <a:rPr lang="zh-CN" altLang="en-US" sz="1000">
                <a:solidFill>
                  <a:srgbClr val="9B9A98"/>
                </a:solidFill>
              </a:rPr>
              <a:pPr>
                <a:spcBef>
                  <a:spcPct val="0"/>
                </a:spcBef>
                <a:buClrTx/>
                <a:buSzTx/>
                <a:buFontTx/>
                <a:buNone/>
              </a:pPr>
              <a:t>61</a:t>
            </a:fld>
            <a:endParaRPr lang="zh-CN" altLang="en-US" sz="1000">
              <a:solidFill>
                <a:srgbClr val="9B9A98"/>
              </a:solidFill>
            </a:endParaRPr>
          </a:p>
        </p:txBody>
      </p:sp>
      <p:sp>
        <p:nvSpPr>
          <p:cNvPr id="479236" name="Text Box 4"/>
          <p:cNvSpPr txBox="1">
            <a:spLocks noChangeArrowheads="1"/>
          </p:cNvSpPr>
          <p:nvPr/>
        </p:nvSpPr>
        <p:spPr bwMode="auto">
          <a:xfrm>
            <a:off x="838200" y="1400321"/>
            <a:ext cx="8572500" cy="5262979"/>
          </a:xfrm>
          <a:prstGeom prst="rect">
            <a:avLst/>
          </a:prstGeom>
          <a:noFill/>
          <a:ln w="9525">
            <a:noFill/>
            <a:miter lim="800000"/>
            <a:headEnd/>
            <a:tailEnd/>
          </a:ln>
          <a:effectLst/>
        </p:spPr>
        <p:txBody>
          <a:bodyPr>
            <a:spAutoFit/>
          </a:bodyPr>
          <a:lstStyle/>
          <a:p>
            <a:pPr algn="just" eaLnBrk="1" hangingPunct="1">
              <a:lnSpc>
                <a:spcPct val="140000"/>
              </a:lnSpc>
              <a:spcBef>
                <a:spcPct val="20000"/>
              </a:spcBef>
              <a:buClr>
                <a:schemeClr val="hlink"/>
              </a:buClr>
              <a:buSzPct val="80000"/>
              <a:buFont typeface="Wingdings" pitchFamily="2" charset="2"/>
              <a:buNone/>
              <a:defRPr/>
            </a:pPr>
            <a:r>
              <a:rPr kumimoji="1" lang="en-US" altLang="zh-CN" sz="2800" b="1" dirty="0">
                <a:solidFill>
                  <a:srgbClr val="FFC000"/>
                </a:solidFill>
                <a:latin typeface="Times New Roman" pitchFamily="18" charset="0"/>
                <a:ea typeface="楷体_GB2312" pitchFamily="49" charset="-122"/>
              </a:rPr>
              <a:t>1</a:t>
            </a:r>
            <a:r>
              <a:rPr kumimoji="1" lang="zh-CN" altLang="en-US" sz="2800" b="1" dirty="0">
                <a:solidFill>
                  <a:srgbClr val="FFC000"/>
                </a:solidFill>
                <a:latin typeface="Times New Roman" pitchFamily="18" charset="0"/>
                <a:ea typeface="楷体_GB2312" pitchFamily="49" charset="-122"/>
              </a:rPr>
              <a:t>、在文法中不含有形如</a:t>
            </a:r>
            <a:r>
              <a:rPr kumimoji="1" lang="en-US" altLang="zh-CN" sz="2800" b="1" dirty="0">
                <a:solidFill>
                  <a:srgbClr val="FFC000"/>
                </a:solidFill>
                <a:latin typeface="Times New Roman" pitchFamily="18" charset="0"/>
                <a:ea typeface="楷体_GB2312" pitchFamily="49" charset="-122"/>
              </a:rPr>
              <a:t>A∷=A</a:t>
            </a:r>
            <a:r>
              <a:rPr kumimoji="1" lang="zh-CN" altLang="en-US" sz="2800" b="1" dirty="0">
                <a:solidFill>
                  <a:srgbClr val="FFC000"/>
                </a:solidFill>
                <a:latin typeface="Times New Roman" pitchFamily="18" charset="0"/>
                <a:ea typeface="楷体_GB2312" pitchFamily="49" charset="-122"/>
              </a:rPr>
              <a:t>的规则</a:t>
            </a:r>
            <a:r>
              <a:rPr kumimoji="1" lang="zh-CN" altLang="en-US" sz="2800" b="1" dirty="0">
                <a:solidFill>
                  <a:srgbClr val="FFFF00"/>
                </a:solidFill>
                <a:latin typeface="Times New Roman" pitchFamily="18" charset="0"/>
                <a:ea typeface="楷体_GB2312" pitchFamily="49" charset="-122"/>
              </a:rPr>
              <a:t></a:t>
            </a:r>
          </a:p>
          <a:p>
            <a:pPr algn="just" eaLnBrk="1" hangingPunct="1">
              <a:lnSpc>
                <a:spcPct val="140000"/>
              </a:lnSpc>
              <a:spcBef>
                <a:spcPct val="20000"/>
              </a:spcBef>
              <a:buClr>
                <a:schemeClr val="folHlink"/>
              </a:buClr>
              <a:buSzPct val="60000"/>
              <a:buFont typeface="Wingdings" pitchFamily="2" charset="2"/>
              <a:buNone/>
              <a:defRPr/>
            </a:pPr>
            <a:r>
              <a:rPr kumimoji="1" lang="zh-CN" altLang="en-US" sz="2800" b="1" dirty="0">
                <a:latin typeface="Times New Roman" pitchFamily="18" charset="0"/>
                <a:ea typeface="楷体_GB2312" pitchFamily="49" charset="-122"/>
              </a:rPr>
              <a:t>        这样的规则显然是没有必要的，并且还会引起文法的二义性</a:t>
            </a:r>
            <a:r>
              <a:rPr kumimoji="1" lang="zh-CN" altLang="en-US" sz="2800" b="1" dirty="0" smtClean="0">
                <a:latin typeface="Times New Roman" pitchFamily="18" charset="0"/>
                <a:ea typeface="楷体_GB2312" pitchFamily="49" charset="-122"/>
              </a:rPr>
              <a:t>。</a:t>
            </a:r>
            <a:endParaRPr kumimoji="1" lang="en-US" altLang="zh-CN" sz="2800" b="1" dirty="0" smtClean="0">
              <a:latin typeface="Times New Roman" pitchFamily="18" charset="0"/>
              <a:ea typeface="楷体_GB2312" pitchFamily="49" charset="-122"/>
            </a:endParaRPr>
          </a:p>
          <a:p>
            <a:pPr algn="just" eaLnBrk="1" hangingPunct="1">
              <a:lnSpc>
                <a:spcPct val="140000"/>
              </a:lnSpc>
              <a:spcBef>
                <a:spcPct val="20000"/>
              </a:spcBef>
              <a:buClr>
                <a:schemeClr val="folHlink"/>
              </a:buClr>
              <a:buSzPct val="60000"/>
              <a:buFont typeface="Wingdings" pitchFamily="2" charset="2"/>
              <a:buNone/>
              <a:defRPr/>
            </a:pPr>
            <a:r>
              <a:rPr kumimoji="1" lang="zh-CN" altLang="en-US" sz="2800" b="1" dirty="0" smtClean="0">
                <a:latin typeface="Times New Roman" pitchFamily="18" charset="0"/>
                <a:ea typeface="楷体_GB2312" pitchFamily="49" charset="-122"/>
              </a:rPr>
              <a:t>        </a:t>
            </a:r>
            <a:r>
              <a:rPr kumimoji="1" lang="zh-CN" altLang="en-US" sz="2800" b="1" dirty="0">
                <a:latin typeface="Times New Roman" pitchFamily="18" charset="0"/>
                <a:ea typeface="楷体_GB2312" pitchFamily="49" charset="-122"/>
              </a:rPr>
              <a:t>如：文法</a:t>
            </a:r>
            <a:r>
              <a:rPr kumimoji="1" lang="en-US" altLang="zh-CN" sz="2800" b="1" dirty="0">
                <a:latin typeface="Times New Roman" pitchFamily="18" charset="0"/>
                <a:ea typeface="楷体_GB2312" pitchFamily="49" charset="-122"/>
              </a:rPr>
              <a:t>G</a:t>
            </a:r>
            <a:r>
              <a:rPr kumimoji="1" lang="zh-CN" altLang="en-US" sz="2800" b="1" dirty="0">
                <a:latin typeface="Times New Roman" pitchFamily="18" charset="0"/>
                <a:ea typeface="楷体_GB2312" pitchFamily="49" charset="-122"/>
              </a:rPr>
              <a:t>，其产生式</a:t>
            </a:r>
            <a:r>
              <a:rPr kumimoji="1" lang="en-US" altLang="zh-CN" sz="2800" b="1" dirty="0">
                <a:latin typeface="Times New Roman" pitchFamily="18" charset="0"/>
                <a:ea typeface="楷体_GB2312" pitchFamily="49" charset="-122"/>
              </a:rPr>
              <a:t>P</a:t>
            </a:r>
            <a:r>
              <a:rPr kumimoji="1" lang="zh-CN" altLang="en-US" sz="2800" b="1" dirty="0">
                <a:latin typeface="Times New Roman" pitchFamily="18" charset="0"/>
                <a:ea typeface="楷体_GB2312" pitchFamily="49" charset="-122"/>
              </a:rPr>
              <a:t>为：</a:t>
            </a:r>
            <a:r>
              <a:rPr kumimoji="1" lang="en-US" altLang="zh-CN" sz="2800" b="1" dirty="0">
                <a:latin typeface="Times New Roman" pitchFamily="18" charset="0"/>
                <a:ea typeface="楷体_GB2312" pitchFamily="49" charset="-122"/>
              </a:rPr>
              <a:t>S∷= 0S1 | 01</a:t>
            </a:r>
            <a:r>
              <a:rPr kumimoji="1" lang="zh-CN" altLang="en-US" sz="2800" b="1" dirty="0">
                <a:latin typeface="Times New Roman" pitchFamily="18" charset="0"/>
                <a:ea typeface="楷体_GB2312" pitchFamily="49" charset="-122"/>
              </a:rPr>
              <a:t>，显然它是一个无二义文法，其描述的语言</a:t>
            </a:r>
            <a:r>
              <a:rPr kumimoji="1" lang="en-US" altLang="zh-CN" sz="2800" b="1" dirty="0">
                <a:latin typeface="Times New Roman" pitchFamily="18" charset="0"/>
                <a:ea typeface="楷体_GB2312" pitchFamily="49" charset="-122"/>
              </a:rPr>
              <a:t>L(G)={0</a:t>
            </a:r>
            <a:r>
              <a:rPr kumimoji="1" lang="en-US" altLang="zh-CN" sz="2800" b="1" baseline="30000" dirty="0">
                <a:latin typeface="Times New Roman" pitchFamily="18" charset="0"/>
                <a:ea typeface="楷体_GB2312" pitchFamily="49" charset="-122"/>
              </a:rPr>
              <a:t>n</a:t>
            </a:r>
            <a:r>
              <a:rPr kumimoji="1" lang="en-US" altLang="zh-CN" sz="2800" b="1" dirty="0">
                <a:latin typeface="Times New Roman" pitchFamily="18" charset="0"/>
                <a:ea typeface="楷体_GB2312" pitchFamily="49" charset="-122"/>
              </a:rPr>
              <a:t>1</a:t>
            </a:r>
            <a:r>
              <a:rPr kumimoji="1" lang="en-US" altLang="zh-CN" sz="2800" b="1" baseline="30000" dirty="0">
                <a:latin typeface="Times New Roman" pitchFamily="18" charset="0"/>
                <a:ea typeface="楷体_GB2312" pitchFamily="49" charset="-122"/>
              </a:rPr>
              <a:t>n</a:t>
            </a:r>
            <a:r>
              <a:rPr kumimoji="1" lang="en-US" altLang="zh-CN" sz="2800" b="1" dirty="0">
                <a:latin typeface="Times New Roman" pitchFamily="18" charset="0"/>
                <a:ea typeface="楷体_GB2312" pitchFamily="49" charset="-122"/>
              </a:rPr>
              <a:t>|n≥1}.</a:t>
            </a:r>
          </a:p>
          <a:p>
            <a:pPr algn="just" eaLnBrk="1" hangingPunct="1">
              <a:lnSpc>
                <a:spcPct val="140000"/>
              </a:lnSpc>
              <a:spcBef>
                <a:spcPct val="20000"/>
              </a:spcBef>
              <a:buClr>
                <a:schemeClr val="folHlink"/>
              </a:buClr>
              <a:buSzPct val="60000"/>
              <a:buFont typeface="Wingdings" pitchFamily="2" charset="2"/>
              <a:buNone/>
              <a:defRPr/>
            </a:pPr>
            <a:r>
              <a:rPr kumimoji="1" lang="zh-CN" altLang="en-US" sz="2800" b="1" dirty="0">
                <a:latin typeface="Times New Roman" pitchFamily="18" charset="0"/>
                <a:ea typeface="楷体_GB2312" pitchFamily="49" charset="-122"/>
              </a:rPr>
              <a:t>若将规则</a:t>
            </a:r>
            <a:r>
              <a:rPr kumimoji="1" lang="en-US" altLang="zh-CN" sz="2800" b="1" dirty="0">
                <a:latin typeface="Times New Roman" pitchFamily="18" charset="0"/>
                <a:ea typeface="楷体_GB2312" pitchFamily="49" charset="-122"/>
              </a:rPr>
              <a:t>P</a:t>
            </a:r>
            <a:r>
              <a:rPr kumimoji="1" lang="zh-CN" altLang="en-US" sz="2800" b="1" dirty="0">
                <a:latin typeface="Times New Roman" pitchFamily="18" charset="0"/>
                <a:ea typeface="楷体_GB2312" pitchFamily="49" charset="-122"/>
              </a:rPr>
              <a:t>改为： </a:t>
            </a:r>
            <a:r>
              <a:rPr kumimoji="1" lang="en-US" altLang="zh-CN" sz="2800" b="1" dirty="0">
                <a:latin typeface="Times New Roman" pitchFamily="18" charset="0"/>
                <a:ea typeface="楷体_GB2312" pitchFamily="49" charset="-122"/>
              </a:rPr>
              <a:t>S∷=S|0S1|01</a:t>
            </a:r>
            <a:r>
              <a:rPr kumimoji="1" lang="zh-CN" altLang="en-US" sz="2800" b="1" dirty="0">
                <a:latin typeface="Times New Roman" pitchFamily="18" charset="0"/>
                <a:ea typeface="楷体_GB2312" pitchFamily="49" charset="-122"/>
              </a:rPr>
              <a:t>，对于句子</a:t>
            </a:r>
            <a:r>
              <a:rPr kumimoji="1" lang="en-US" altLang="zh-CN" sz="2800" b="1" dirty="0">
                <a:latin typeface="Times New Roman" pitchFamily="18" charset="0"/>
                <a:ea typeface="楷体_GB2312" pitchFamily="49" charset="-122"/>
              </a:rPr>
              <a:t>0011</a:t>
            </a:r>
            <a:r>
              <a:rPr kumimoji="1" lang="zh-CN" altLang="en-US" sz="2800" b="1" dirty="0">
                <a:latin typeface="Times New Roman" pitchFamily="18" charset="0"/>
                <a:ea typeface="楷体_GB2312" pitchFamily="49" charset="-122"/>
              </a:rPr>
              <a:t>可以画出多棵语法</a:t>
            </a:r>
            <a:r>
              <a:rPr kumimoji="1" lang="zh-CN" altLang="en-US" sz="2800" b="1" dirty="0" smtClean="0">
                <a:latin typeface="Times New Roman" pitchFamily="18" charset="0"/>
                <a:ea typeface="楷体_GB2312" pitchFamily="49" charset="-122"/>
              </a:rPr>
              <a:t>树，引起二义性。</a:t>
            </a:r>
            <a:endParaRPr kumimoji="1" lang="en-US" altLang="zh-CN" sz="2800" b="1" dirty="0" smtClean="0">
              <a:latin typeface="Times New Roman" pitchFamily="18" charset="0"/>
              <a:ea typeface="楷体_GB2312" pitchFamily="49" charset="-122"/>
            </a:endParaRPr>
          </a:p>
          <a:p>
            <a:pPr algn="just" eaLnBrk="1" hangingPunct="1">
              <a:lnSpc>
                <a:spcPct val="140000"/>
              </a:lnSpc>
              <a:spcBef>
                <a:spcPct val="20000"/>
              </a:spcBef>
              <a:buClr>
                <a:schemeClr val="folHlink"/>
              </a:buClr>
              <a:buSzPct val="60000"/>
              <a:buFont typeface="Wingdings" pitchFamily="2" charset="2"/>
              <a:buNone/>
              <a:defRPr/>
            </a:pPr>
            <a:endParaRPr kumimoji="1" lang="zh-CN" altLang="en-US" sz="2800" b="1" dirty="0">
              <a:effectLst>
                <a:outerShdw blurRad="38100" dist="38100" dir="2700000" algn="tl">
                  <a:srgbClr val="000000"/>
                </a:outerShdw>
              </a:effectLst>
              <a:latin typeface="Times New Roman" pitchFamily="18" charset="0"/>
              <a:ea typeface="楷体_GB2312" pitchFamily="49" charset="-122"/>
            </a:endParaRPr>
          </a:p>
        </p:txBody>
      </p:sp>
      <p:sp>
        <p:nvSpPr>
          <p:cNvPr id="6"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2.6    </a:t>
            </a:r>
            <a:r>
              <a:rPr lang="zh-CN" altLang="en-US" sz="3600" b="1" dirty="0" smtClean="0">
                <a:solidFill>
                  <a:srgbClr val="FFC000"/>
                </a:solidFill>
                <a:latin typeface="Times New Roman" pitchFamily="18" charset="0"/>
                <a:ea typeface="黑体" pitchFamily="2" charset="-122"/>
              </a:rPr>
              <a:t>文法实用性限制说明</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243351451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79236"/>
                                        </p:tgtEl>
                                        <p:attrNameLst>
                                          <p:attrName>style.visibility</p:attrName>
                                        </p:attrNameLst>
                                      </p:cBhvr>
                                      <p:to>
                                        <p:strVal val="visible"/>
                                      </p:to>
                                    </p:set>
                                    <p:anim calcmode="lin" valueType="num">
                                      <p:cBhvr additive="base">
                                        <p:cTn id="7" dur="500" fill="hold"/>
                                        <p:tgtEl>
                                          <p:spTgt spid="479236"/>
                                        </p:tgtEl>
                                        <p:attrNameLst>
                                          <p:attrName>ppt_x</p:attrName>
                                        </p:attrNameLst>
                                      </p:cBhvr>
                                      <p:tavLst>
                                        <p:tav tm="0">
                                          <p:val>
                                            <p:strVal val="0-#ppt_w/2"/>
                                          </p:val>
                                        </p:tav>
                                        <p:tav tm="100000">
                                          <p:val>
                                            <p:strVal val="#ppt_x"/>
                                          </p:val>
                                        </p:tav>
                                      </p:tavLst>
                                    </p:anim>
                                    <p:anim calcmode="lin" valueType="num">
                                      <p:cBhvr additive="base">
                                        <p:cTn id="8" dur="500" fill="hold"/>
                                        <p:tgtEl>
                                          <p:spTgt spid="4792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9236" grpId="0" autoUpdateAnimBg="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日期占位符 9"/>
          <p:cNvSpPr>
            <a:spLocks noGrp="1"/>
          </p:cNvSpPr>
          <p:nvPr>
            <p:ph type="dt" sz="quarter" idx="10"/>
          </p:nvPr>
        </p:nvSpPr>
        <p:spPr/>
        <p:txBody>
          <a:bodyPr/>
          <a:lstStyle/>
          <a:p>
            <a:pPr>
              <a:defRPr/>
            </a:pPr>
            <a:fld id="{38ED973F-EFD0-4F4A-B76F-A03A26223116}" type="datetime1">
              <a:rPr lang="zh-CN" altLang="en-US"/>
              <a:pPr>
                <a:defRPr/>
              </a:pPr>
              <a:t>2021/3/11</a:t>
            </a:fld>
            <a:endParaRPr lang="zh-CN" altLang="en-US"/>
          </a:p>
        </p:txBody>
      </p:sp>
      <p:sp>
        <p:nvSpPr>
          <p:cNvPr id="17613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4C40C545-8EF3-4AED-828F-616CD9822FA7}" type="slidenum">
              <a:rPr lang="zh-CN" altLang="en-US" sz="1000">
                <a:solidFill>
                  <a:srgbClr val="9B9A98"/>
                </a:solidFill>
              </a:rPr>
              <a:pPr>
                <a:spcBef>
                  <a:spcPct val="0"/>
                </a:spcBef>
                <a:buClrTx/>
                <a:buSzTx/>
                <a:buFontTx/>
                <a:buNone/>
              </a:pPr>
              <a:t>62</a:t>
            </a:fld>
            <a:endParaRPr lang="zh-CN" altLang="en-US" sz="1000">
              <a:solidFill>
                <a:srgbClr val="9B9A98"/>
              </a:solidFill>
            </a:endParaRPr>
          </a:p>
        </p:txBody>
      </p:sp>
      <p:sp>
        <p:nvSpPr>
          <p:cNvPr id="480259" name="Text Box 3"/>
          <p:cNvSpPr txBox="1">
            <a:spLocks noChangeArrowheads="1"/>
          </p:cNvSpPr>
          <p:nvPr/>
        </p:nvSpPr>
        <p:spPr bwMode="auto">
          <a:xfrm>
            <a:off x="1760538" y="1722438"/>
            <a:ext cx="8572500" cy="624530"/>
          </a:xfrm>
          <a:prstGeom prst="rect">
            <a:avLst/>
          </a:prstGeom>
          <a:noFill/>
          <a:ln w="9525">
            <a:noFill/>
            <a:miter lim="800000"/>
            <a:headEnd/>
            <a:tailEnd/>
          </a:ln>
          <a:effectLst/>
        </p:spPr>
        <p:txBody>
          <a:bodyPr>
            <a:spAutoFit/>
          </a:bodyPr>
          <a:lstStyle/>
          <a:p>
            <a:pPr algn="just" eaLnBrk="1" hangingPunct="1">
              <a:lnSpc>
                <a:spcPct val="140000"/>
              </a:lnSpc>
              <a:spcBef>
                <a:spcPct val="20000"/>
              </a:spcBef>
              <a:buClr>
                <a:schemeClr val="hlink"/>
              </a:buClr>
              <a:buSzPct val="80000"/>
              <a:buFont typeface="Wingdings" pitchFamily="2" charset="2"/>
              <a:buNone/>
              <a:defRPr/>
            </a:pPr>
            <a:r>
              <a:rPr kumimoji="1" lang="en-US" altLang="zh-CN" sz="2800" b="1" dirty="0">
                <a:solidFill>
                  <a:srgbClr val="FFC000"/>
                </a:solidFill>
                <a:latin typeface="Times New Roman" pitchFamily="18" charset="0"/>
                <a:ea typeface="楷体_GB2312" pitchFamily="49" charset="-122"/>
              </a:rPr>
              <a:t>1</a:t>
            </a:r>
            <a:r>
              <a:rPr kumimoji="1" lang="zh-CN" altLang="en-US" sz="2800" b="1" dirty="0">
                <a:solidFill>
                  <a:srgbClr val="FFC000"/>
                </a:solidFill>
                <a:latin typeface="Times New Roman" pitchFamily="18" charset="0"/>
                <a:ea typeface="楷体_GB2312" pitchFamily="49" charset="-122"/>
              </a:rPr>
              <a:t>、在文法中不含有形如</a:t>
            </a:r>
            <a:r>
              <a:rPr kumimoji="1" lang="en-US" altLang="zh-CN" sz="2800" b="1" dirty="0">
                <a:solidFill>
                  <a:srgbClr val="FFC000"/>
                </a:solidFill>
                <a:latin typeface="Times New Roman" pitchFamily="18" charset="0"/>
                <a:ea typeface="楷体_GB2312" pitchFamily="49" charset="-122"/>
              </a:rPr>
              <a:t>A∷=A</a:t>
            </a:r>
            <a:r>
              <a:rPr kumimoji="1" lang="zh-CN" altLang="en-US" sz="2800" b="1" dirty="0">
                <a:solidFill>
                  <a:srgbClr val="FFC000"/>
                </a:solidFill>
                <a:latin typeface="Times New Roman" pitchFamily="18" charset="0"/>
                <a:ea typeface="楷体_GB2312" pitchFamily="49" charset="-122"/>
              </a:rPr>
              <a:t>的规则</a:t>
            </a:r>
          </a:p>
        </p:txBody>
      </p:sp>
      <p:grpSp>
        <p:nvGrpSpPr>
          <p:cNvPr id="176134" name="Group 47"/>
          <p:cNvGrpSpPr>
            <a:grpSpLocks/>
          </p:cNvGrpSpPr>
          <p:nvPr/>
        </p:nvGrpSpPr>
        <p:grpSpPr bwMode="auto">
          <a:xfrm>
            <a:off x="1916113" y="2578100"/>
            <a:ext cx="2292350" cy="2279650"/>
            <a:chOff x="338" y="1697"/>
            <a:chExt cx="1444" cy="1436"/>
          </a:xfrm>
        </p:grpSpPr>
        <p:sp>
          <p:nvSpPr>
            <p:cNvPr id="480261" name="Text Box 5"/>
            <p:cNvSpPr txBox="1">
              <a:spLocks noChangeArrowheads="1"/>
            </p:cNvSpPr>
            <p:nvPr/>
          </p:nvSpPr>
          <p:spPr bwMode="auto">
            <a:xfrm>
              <a:off x="862" y="1697"/>
              <a:ext cx="454"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S</a:t>
              </a:r>
            </a:p>
          </p:txBody>
        </p:sp>
        <p:sp>
          <p:nvSpPr>
            <p:cNvPr id="480262" name="Text Box 6"/>
            <p:cNvSpPr txBox="1">
              <a:spLocks noChangeArrowheads="1"/>
            </p:cNvSpPr>
            <p:nvPr/>
          </p:nvSpPr>
          <p:spPr bwMode="auto">
            <a:xfrm>
              <a:off x="854" y="2272"/>
              <a:ext cx="454"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S</a:t>
              </a:r>
            </a:p>
          </p:txBody>
        </p:sp>
        <p:sp>
          <p:nvSpPr>
            <p:cNvPr id="480263" name="Text Box 7"/>
            <p:cNvSpPr txBox="1">
              <a:spLocks noChangeArrowheads="1"/>
            </p:cNvSpPr>
            <p:nvPr/>
          </p:nvSpPr>
          <p:spPr bwMode="auto">
            <a:xfrm>
              <a:off x="1327" y="2251"/>
              <a:ext cx="455"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1</a:t>
              </a:r>
            </a:p>
          </p:txBody>
        </p:sp>
        <p:sp>
          <p:nvSpPr>
            <p:cNvPr id="480264" name="Text Box 8"/>
            <p:cNvSpPr txBox="1">
              <a:spLocks noChangeArrowheads="1"/>
            </p:cNvSpPr>
            <p:nvPr/>
          </p:nvSpPr>
          <p:spPr bwMode="auto">
            <a:xfrm>
              <a:off x="338" y="2278"/>
              <a:ext cx="455"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0</a:t>
              </a:r>
            </a:p>
          </p:txBody>
        </p:sp>
        <p:sp>
          <p:nvSpPr>
            <p:cNvPr id="480265" name="Text Box 9"/>
            <p:cNvSpPr txBox="1">
              <a:spLocks noChangeArrowheads="1"/>
            </p:cNvSpPr>
            <p:nvPr/>
          </p:nvSpPr>
          <p:spPr bwMode="auto">
            <a:xfrm>
              <a:off x="455" y="2806"/>
              <a:ext cx="455"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0</a:t>
              </a:r>
            </a:p>
          </p:txBody>
        </p:sp>
        <p:sp>
          <p:nvSpPr>
            <p:cNvPr id="480266" name="Text Box 10"/>
            <p:cNvSpPr txBox="1">
              <a:spLocks noChangeArrowheads="1"/>
            </p:cNvSpPr>
            <p:nvPr/>
          </p:nvSpPr>
          <p:spPr bwMode="auto">
            <a:xfrm>
              <a:off x="1219" y="2788"/>
              <a:ext cx="455" cy="327"/>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1</a:t>
              </a:r>
            </a:p>
          </p:txBody>
        </p:sp>
        <p:sp>
          <p:nvSpPr>
            <p:cNvPr id="176170" name="Line 11"/>
            <p:cNvSpPr>
              <a:spLocks noChangeShapeType="1"/>
            </p:cNvSpPr>
            <p:nvPr/>
          </p:nvSpPr>
          <p:spPr bwMode="auto">
            <a:xfrm flipH="1">
              <a:off x="563" y="1978"/>
              <a:ext cx="283" cy="283"/>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71" name="Line 12"/>
            <p:cNvSpPr>
              <a:spLocks noChangeShapeType="1"/>
            </p:cNvSpPr>
            <p:nvPr/>
          </p:nvSpPr>
          <p:spPr bwMode="auto">
            <a:xfrm>
              <a:off x="1118" y="1978"/>
              <a:ext cx="245" cy="246"/>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72" name="Line 13"/>
            <p:cNvSpPr>
              <a:spLocks noChangeShapeType="1"/>
            </p:cNvSpPr>
            <p:nvPr/>
          </p:nvSpPr>
          <p:spPr bwMode="auto">
            <a:xfrm>
              <a:off x="992" y="2033"/>
              <a:ext cx="0" cy="274"/>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73" name="Line 14"/>
            <p:cNvSpPr>
              <a:spLocks noChangeShapeType="1"/>
            </p:cNvSpPr>
            <p:nvPr/>
          </p:nvSpPr>
          <p:spPr bwMode="auto">
            <a:xfrm flipH="1">
              <a:off x="646" y="2569"/>
              <a:ext cx="272" cy="273"/>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74" name="Line 15"/>
            <p:cNvSpPr>
              <a:spLocks noChangeShapeType="1"/>
            </p:cNvSpPr>
            <p:nvPr/>
          </p:nvSpPr>
          <p:spPr bwMode="auto">
            <a:xfrm>
              <a:off x="1055" y="2569"/>
              <a:ext cx="272" cy="273"/>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grpSp>
      <p:sp>
        <p:nvSpPr>
          <p:cNvPr id="480273" name="Text Box 17"/>
          <p:cNvSpPr txBox="1">
            <a:spLocks noChangeArrowheads="1"/>
          </p:cNvSpPr>
          <p:nvPr/>
        </p:nvSpPr>
        <p:spPr bwMode="auto">
          <a:xfrm>
            <a:off x="5630863" y="2622551"/>
            <a:ext cx="360362"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S</a:t>
            </a:r>
          </a:p>
        </p:txBody>
      </p:sp>
      <p:sp>
        <p:nvSpPr>
          <p:cNvPr id="480274" name="Text Box 18"/>
          <p:cNvSpPr txBox="1">
            <a:spLocks noChangeArrowheads="1"/>
          </p:cNvSpPr>
          <p:nvPr/>
        </p:nvSpPr>
        <p:spPr bwMode="auto">
          <a:xfrm>
            <a:off x="5661026" y="3303588"/>
            <a:ext cx="3603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S</a:t>
            </a:r>
          </a:p>
        </p:txBody>
      </p:sp>
      <p:sp>
        <p:nvSpPr>
          <p:cNvPr id="480275" name="Text Box 19"/>
          <p:cNvSpPr txBox="1">
            <a:spLocks noChangeArrowheads="1"/>
          </p:cNvSpPr>
          <p:nvPr/>
        </p:nvSpPr>
        <p:spPr bwMode="auto">
          <a:xfrm>
            <a:off x="6207126" y="3295651"/>
            <a:ext cx="3603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1</a:t>
            </a:r>
          </a:p>
        </p:txBody>
      </p:sp>
      <p:sp>
        <p:nvSpPr>
          <p:cNvPr id="480276" name="Text Box 20"/>
          <p:cNvSpPr txBox="1">
            <a:spLocks noChangeArrowheads="1"/>
          </p:cNvSpPr>
          <p:nvPr/>
        </p:nvSpPr>
        <p:spPr bwMode="auto">
          <a:xfrm>
            <a:off x="5083176" y="3309938"/>
            <a:ext cx="3603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0</a:t>
            </a:r>
          </a:p>
        </p:txBody>
      </p:sp>
      <p:sp>
        <p:nvSpPr>
          <p:cNvPr id="480277" name="Text Box 21"/>
          <p:cNvSpPr txBox="1">
            <a:spLocks noChangeArrowheads="1"/>
          </p:cNvSpPr>
          <p:nvPr/>
        </p:nvSpPr>
        <p:spPr bwMode="auto">
          <a:xfrm>
            <a:off x="5229226" y="4532313"/>
            <a:ext cx="3603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0</a:t>
            </a:r>
          </a:p>
        </p:txBody>
      </p:sp>
      <p:sp>
        <p:nvSpPr>
          <p:cNvPr id="480278" name="Text Box 22"/>
          <p:cNvSpPr txBox="1">
            <a:spLocks noChangeArrowheads="1"/>
          </p:cNvSpPr>
          <p:nvPr/>
        </p:nvSpPr>
        <p:spPr bwMode="auto">
          <a:xfrm>
            <a:off x="6048376" y="4511676"/>
            <a:ext cx="3603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1</a:t>
            </a:r>
          </a:p>
        </p:txBody>
      </p:sp>
      <p:sp>
        <p:nvSpPr>
          <p:cNvPr id="176141" name="Line 23"/>
          <p:cNvSpPr>
            <a:spLocks noChangeShapeType="1"/>
          </p:cNvSpPr>
          <p:nvPr/>
        </p:nvSpPr>
        <p:spPr bwMode="auto">
          <a:xfrm flipH="1">
            <a:off x="5341939" y="3092451"/>
            <a:ext cx="288925" cy="288925"/>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42" name="Line 24"/>
          <p:cNvSpPr>
            <a:spLocks noChangeShapeType="1"/>
          </p:cNvSpPr>
          <p:nvPr/>
        </p:nvSpPr>
        <p:spPr bwMode="auto">
          <a:xfrm>
            <a:off x="6064250" y="3092451"/>
            <a:ext cx="287338" cy="288925"/>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43" name="Line 25"/>
          <p:cNvSpPr>
            <a:spLocks noChangeShapeType="1"/>
          </p:cNvSpPr>
          <p:nvPr/>
        </p:nvSpPr>
        <p:spPr bwMode="auto">
          <a:xfrm>
            <a:off x="5848350" y="3106739"/>
            <a:ext cx="0" cy="217487"/>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44" name="Line 26"/>
          <p:cNvSpPr>
            <a:spLocks noChangeShapeType="1"/>
          </p:cNvSpPr>
          <p:nvPr/>
        </p:nvSpPr>
        <p:spPr bwMode="auto">
          <a:xfrm flipH="1">
            <a:off x="5473700" y="4375150"/>
            <a:ext cx="215900" cy="215900"/>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45" name="Line 27"/>
          <p:cNvSpPr>
            <a:spLocks noChangeShapeType="1"/>
          </p:cNvSpPr>
          <p:nvPr/>
        </p:nvSpPr>
        <p:spPr bwMode="auto">
          <a:xfrm>
            <a:off x="5976938" y="4389438"/>
            <a:ext cx="215900" cy="215900"/>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80284" name="Text Box 28"/>
          <p:cNvSpPr txBox="1">
            <a:spLocks noChangeArrowheads="1"/>
          </p:cNvSpPr>
          <p:nvPr/>
        </p:nvSpPr>
        <p:spPr bwMode="auto">
          <a:xfrm>
            <a:off x="5661026" y="3914776"/>
            <a:ext cx="3603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S</a:t>
            </a:r>
          </a:p>
        </p:txBody>
      </p:sp>
      <p:sp>
        <p:nvSpPr>
          <p:cNvPr id="176147" name="Line 29"/>
          <p:cNvSpPr>
            <a:spLocks noChangeShapeType="1"/>
          </p:cNvSpPr>
          <p:nvPr/>
        </p:nvSpPr>
        <p:spPr bwMode="auto">
          <a:xfrm>
            <a:off x="5848350" y="3748089"/>
            <a:ext cx="0" cy="217487"/>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80287" name="Text Box 31"/>
          <p:cNvSpPr txBox="1">
            <a:spLocks noChangeArrowheads="1"/>
          </p:cNvSpPr>
          <p:nvPr/>
        </p:nvSpPr>
        <p:spPr bwMode="auto">
          <a:xfrm>
            <a:off x="8702676" y="2617788"/>
            <a:ext cx="3603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S</a:t>
            </a:r>
          </a:p>
        </p:txBody>
      </p:sp>
      <p:sp>
        <p:nvSpPr>
          <p:cNvPr id="480288" name="Text Box 32"/>
          <p:cNvSpPr txBox="1">
            <a:spLocks noChangeArrowheads="1"/>
          </p:cNvSpPr>
          <p:nvPr/>
        </p:nvSpPr>
        <p:spPr bwMode="auto">
          <a:xfrm>
            <a:off x="8731251" y="3271838"/>
            <a:ext cx="3603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S</a:t>
            </a:r>
          </a:p>
        </p:txBody>
      </p:sp>
      <p:sp>
        <p:nvSpPr>
          <p:cNvPr id="480289" name="Text Box 33"/>
          <p:cNvSpPr txBox="1">
            <a:spLocks noChangeArrowheads="1"/>
          </p:cNvSpPr>
          <p:nvPr/>
        </p:nvSpPr>
        <p:spPr bwMode="auto">
          <a:xfrm>
            <a:off x="9439276" y="3235326"/>
            <a:ext cx="3603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1</a:t>
            </a:r>
          </a:p>
        </p:txBody>
      </p:sp>
      <p:sp>
        <p:nvSpPr>
          <p:cNvPr id="480290" name="Text Box 34"/>
          <p:cNvSpPr txBox="1">
            <a:spLocks noChangeArrowheads="1"/>
          </p:cNvSpPr>
          <p:nvPr/>
        </p:nvSpPr>
        <p:spPr bwMode="auto">
          <a:xfrm>
            <a:off x="8070851" y="3249613"/>
            <a:ext cx="3603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0</a:t>
            </a:r>
          </a:p>
        </p:txBody>
      </p:sp>
      <p:sp>
        <p:nvSpPr>
          <p:cNvPr id="480291" name="Text Box 35"/>
          <p:cNvSpPr txBox="1">
            <a:spLocks noChangeArrowheads="1"/>
          </p:cNvSpPr>
          <p:nvPr/>
        </p:nvSpPr>
        <p:spPr bwMode="auto">
          <a:xfrm>
            <a:off x="8172451" y="5130801"/>
            <a:ext cx="3603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0</a:t>
            </a:r>
          </a:p>
        </p:txBody>
      </p:sp>
      <p:sp>
        <p:nvSpPr>
          <p:cNvPr id="480292" name="Text Box 36"/>
          <p:cNvSpPr txBox="1">
            <a:spLocks noChangeArrowheads="1"/>
          </p:cNvSpPr>
          <p:nvPr/>
        </p:nvSpPr>
        <p:spPr bwMode="auto">
          <a:xfrm>
            <a:off x="9234488" y="5124451"/>
            <a:ext cx="360362"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1</a:t>
            </a:r>
          </a:p>
        </p:txBody>
      </p:sp>
      <p:sp>
        <p:nvSpPr>
          <p:cNvPr id="176154" name="Line 37"/>
          <p:cNvSpPr>
            <a:spLocks noChangeShapeType="1"/>
          </p:cNvSpPr>
          <p:nvPr/>
        </p:nvSpPr>
        <p:spPr bwMode="auto">
          <a:xfrm flipH="1">
            <a:off x="8370889" y="3062289"/>
            <a:ext cx="288925" cy="288925"/>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55" name="Line 38"/>
          <p:cNvSpPr>
            <a:spLocks noChangeShapeType="1"/>
          </p:cNvSpPr>
          <p:nvPr/>
        </p:nvSpPr>
        <p:spPr bwMode="auto">
          <a:xfrm>
            <a:off x="9194800" y="3062289"/>
            <a:ext cx="287338" cy="288925"/>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56" name="Line 39"/>
          <p:cNvSpPr>
            <a:spLocks noChangeShapeType="1"/>
          </p:cNvSpPr>
          <p:nvPr/>
        </p:nvSpPr>
        <p:spPr bwMode="auto">
          <a:xfrm>
            <a:off x="8920163" y="3105150"/>
            <a:ext cx="0" cy="217488"/>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57" name="Line 40"/>
          <p:cNvSpPr>
            <a:spLocks noChangeShapeType="1"/>
          </p:cNvSpPr>
          <p:nvPr/>
        </p:nvSpPr>
        <p:spPr bwMode="auto">
          <a:xfrm flipH="1">
            <a:off x="8445500" y="4959350"/>
            <a:ext cx="215900" cy="215900"/>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76158" name="Line 41"/>
          <p:cNvSpPr>
            <a:spLocks noChangeShapeType="1"/>
          </p:cNvSpPr>
          <p:nvPr/>
        </p:nvSpPr>
        <p:spPr bwMode="auto">
          <a:xfrm>
            <a:off x="9120188" y="4987925"/>
            <a:ext cx="215900" cy="215900"/>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80298" name="Text Box 42"/>
          <p:cNvSpPr txBox="1">
            <a:spLocks noChangeArrowheads="1"/>
          </p:cNvSpPr>
          <p:nvPr/>
        </p:nvSpPr>
        <p:spPr bwMode="auto">
          <a:xfrm>
            <a:off x="8704263" y="4584701"/>
            <a:ext cx="360362"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S</a:t>
            </a:r>
          </a:p>
        </p:txBody>
      </p:sp>
      <p:sp>
        <p:nvSpPr>
          <p:cNvPr id="176160" name="Line 43"/>
          <p:cNvSpPr>
            <a:spLocks noChangeShapeType="1"/>
          </p:cNvSpPr>
          <p:nvPr/>
        </p:nvSpPr>
        <p:spPr bwMode="auto">
          <a:xfrm>
            <a:off x="8920163" y="3786189"/>
            <a:ext cx="0" cy="217487"/>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80300" name="Text Box 44"/>
          <p:cNvSpPr txBox="1">
            <a:spLocks noChangeArrowheads="1"/>
          </p:cNvSpPr>
          <p:nvPr/>
        </p:nvSpPr>
        <p:spPr bwMode="auto">
          <a:xfrm>
            <a:off x="8731251" y="3930651"/>
            <a:ext cx="360363" cy="519113"/>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latin typeface="Times New Roman" panose="02020603050405020304" pitchFamily="18" charset="0"/>
              </a:rPr>
              <a:t>S</a:t>
            </a:r>
          </a:p>
        </p:txBody>
      </p:sp>
      <p:sp>
        <p:nvSpPr>
          <p:cNvPr id="176162" name="Line 45"/>
          <p:cNvSpPr>
            <a:spLocks noChangeShapeType="1"/>
          </p:cNvSpPr>
          <p:nvPr/>
        </p:nvSpPr>
        <p:spPr bwMode="auto">
          <a:xfrm>
            <a:off x="8920163" y="4430714"/>
            <a:ext cx="0" cy="217487"/>
          </a:xfrm>
          <a:prstGeom prst="line">
            <a:avLst/>
          </a:prstGeom>
          <a:noFill/>
          <a:ln w="508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80302" name="Rectangle 46"/>
          <p:cNvSpPr>
            <a:spLocks noChangeArrowheads="1"/>
          </p:cNvSpPr>
          <p:nvPr/>
        </p:nvSpPr>
        <p:spPr bwMode="auto">
          <a:xfrm>
            <a:off x="2949576" y="5708651"/>
            <a:ext cx="6588125" cy="519113"/>
          </a:xfrm>
          <a:prstGeom prst="rect">
            <a:avLst/>
          </a:prstGeom>
          <a:noFill/>
          <a:ln w="9525">
            <a:noFill/>
            <a:miter lim="800000"/>
            <a:headEnd/>
            <a:tailEnd/>
          </a:ln>
          <a:effectLst/>
        </p:spPr>
        <p:txBody>
          <a:bodyPr wrap="none">
            <a:spAutoFit/>
          </a:bodyPr>
          <a:lstStyle/>
          <a:p>
            <a:pPr eaLnBrk="1" hangingPunct="1">
              <a:spcBef>
                <a:spcPct val="20000"/>
              </a:spcBef>
              <a:buClr>
                <a:schemeClr val="folHlink"/>
              </a:buClr>
              <a:buSzPct val="60000"/>
              <a:buFont typeface="Wingdings" pitchFamily="2" charset="2"/>
              <a:buNone/>
              <a:defRPr/>
            </a:pPr>
            <a:r>
              <a:rPr kumimoji="1" lang="zh-CN" altLang="en-US" sz="2800" b="1" dirty="0">
                <a:effectLst>
                  <a:outerShdw blurRad="38100" dist="38100" dir="2700000" algn="tl">
                    <a:srgbClr val="000000"/>
                  </a:outerShdw>
                </a:effectLst>
                <a:latin typeface="Times New Roman" pitchFamily="18" charset="0"/>
                <a:ea typeface="楷体_GB2312" pitchFamily="49" charset="-122"/>
              </a:rPr>
              <a:t>所以应将</a:t>
            </a:r>
            <a:r>
              <a:rPr kumimoji="1" lang="en-US" altLang="zh-CN" sz="2800" b="1" dirty="0">
                <a:effectLst>
                  <a:outerShdw blurRad="38100" dist="38100" dir="2700000" algn="tl">
                    <a:srgbClr val="000000"/>
                  </a:outerShdw>
                </a:effectLst>
                <a:latin typeface="Times New Roman" pitchFamily="18" charset="0"/>
                <a:ea typeface="楷体_GB2312" pitchFamily="49" charset="-122"/>
              </a:rPr>
              <a:t>S∷=S </a:t>
            </a:r>
            <a:r>
              <a:rPr kumimoji="1" lang="zh-CN" altLang="en-US" sz="2800" b="1" dirty="0">
                <a:effectLst>
                  <a:outerShdw blurRad="38100" dist="38100" dir="2700000" algn="tl">
                    <a:srgbClr val="000000"/>
                  </a:outerShdw>
                </a:effectLst>
                <a:latin typeface="Times New Roman" pitchFamily="18" charset="0"/>
                <a:ea typeface="楷体_GB2312" pitchFamily="49" charset="-122"/>
              </a:rPr>
              <a:t>这样的</a:t>
            </a:r>
            <a:r>
              <a:rPr kumimoji="1"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有害规则</a:t>
            </a:r>
            <a:r>
              <a:rPr kumimoji="1" lang="zh-CN" altLang="en-US" sz="2800" b="1" dirty="0">
                <a:effectLst>
                  <a:outerShdw blurRad="38100" dist="38100" dir="2700000" algn="tl">
                    <a:srgbClr val="000000"/>
                  </a:outerShdw>
                </a:effectLst>
                <a:latin typeface="Times New Roman" pitchFamily="18" charset="0"/>
                <a:ea typeface="楷体_GB2312" pitchFamily="49" charset="-122"/>
              </a:rPr>
              <a:t>删除掉。</a:t>
            </a:r>
          </a:p>
        </p:txBody>
      </p:sp>
      <p:sp>
        <p:nvSpPr>
          <p:cNvPr id="47"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2.6    </a:t>
            </a:r>
            <a:r>
              <a:rPr lang="zh-CN" altLang="en-US" sz="3600" b="1" dirty="0" smtClean="0">
                <a:solidFill>
                  <a:srgbClr val="FFC000"/>
                </a:solidFill>
                <a:latin typeface="Times New Roman" pitchFamily="18" charset="0"/>
                <a:ea typeface="黑体" pitchFamily="2" charset="-122"/>
              </a:rPr>
              <a:t>文法实用性限制说明</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2712417775"/>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9"/>
          <p:cNvSpPr>
            <a:spLocks noGrp="1"/>
          </p:cNvSpPr>
          <p:nvPr>
            <p:ph type="dt" sz="quarter" idx="10"/>
          </p:nvPr>
        </p:nvSpPr>
        <p:spPr/>
        <p:txBody>
          <a:bodyPr/>
          <a:lstStyle/>
          <a:p>
            <a:pPr>
              <a:defRPr/>
            </a:pPr>
            <a:fld id="{260399AE-A237-45C3-8FFE-E1DF550BD596}" type="datetime1">
              <a:rPr lang="zh-CN" altLang="en-US"/>
              <a:pPr>
                <a:defRPr/>
              </a:pPr>
              <a:t>2021/3/11</a:t>
            </a:fld>
            <a:endParaRPr lang="zh-CN" altLang="en-US"/>
          </a:p>
        </p:txBody>
      </p:sp>
      <p:sp>
        <p:nvSpPr>
          <p:cNvPr id="17715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8425290A-9A14-4872-BB40-559E911CBE58}" type="slidenum">
              <a:rPr lang="zh-CN" altLang="en-US" sz="1000">
                <a:solidFill>
                  <a:srgbClr val="9B9A98"/>
                </a:solidFill>
              </a:rPr>
              <a:pPr>
                <a:spcBef>
                  <a:spcPct val="0"/>
                </a:spcBef>
                <a:buClrTx/>
                <a:buSzTx/>
                <a:buFontTx/>
                <a:buNone/>
              </a:pPr>
              <a:t>63</a:t>
            </a:fld>
            <a:endParaRPr lang="zh-CN" altLang="en-US" sz="1000">
              <a:solidFill>
                <a:srgbClr val="9B9A98"/>
              </a:solidFill>
            </a:endParaRPr>
          </a:p>
        </p:txBody>
      </p:sp>
      <p:sp>
        <p:nvSpPr>
          <p:cNvPr id="481325" name="Rectangle 45"/>
          <p:cNvSpPr>
            <a:spLocks noChangeArrowheads="1"/>
          </p:cNvSpPr>
          <p:nvPr/>
        </p:nvSpPr>
        <p:spPr bwMode="auto">
          <a:xfrm>
            <a:off x="1760538" y="1816101"/>
            <a:ext cx="8647112" cy="4543425"/>
          </a:xfrm>
          <a:prstGeom prst="rect">
            <a:avLst/>
          </a:prstGeom>
          <a:noFill/>
          <a:ln w="9525">
            <a:noFill/>
            <a:miter lim="800000"/>
            <a:headEnd/>
            <a:tailEnd/>
          </a:ln>
          <a:effectLst/>
        </p:spPr>
        <p:txBody>
          <a:bodyPr/>
          <a:lstStyle/>
          <a:p>
            <a:pPr marL="419100" indent="-382588">
              <a:lnSpc>
                <a:spcPct val="90000"/>
              </a:lnSpc>
              <a:spcBef>
                <a:spcPct val="20000"/>
              </a:spcBef>
              <a:buClr>
                <a:schemeClr val="accent1"/>
              </a:buClr>
              <a:buSzPct val="80000"/>
              <a:defRPr/>
            </a:pPr>
            <a:r>
              <a:rPr kumimoji="1" lang="en-US" altLang="zh-CN" sz="2800" b="1" dirty="0">
                <a:solidFill>
                  <a:srgbClr val="FFC000"/>
                </a:solidFill>
                <a:latin typeface="Times New Roman" pitchFamily="18" charset="0"/>
                <a:ea typeface="楷体_GB2312" pitchFamily="49" charset="-122"/>
              </a:rPr>
              <a:t>2</a:t>
            </a:r>
            <a:r>
              <a:rPr kumimoji="1" lang="zh-CN" altLang="en-US" sz="2800" b="1" dirty="0">
                <a:solidFill>
                  <a:srgbClr val="FFC000"/>
                </a:solidFill>
                <a:latin typeface="Times New Roman" pitchFamily="18" charset="0"/>
                <a:ea typeface="楷体_GB2312" pitchFamily="49" charset="-122"/>
              </a:rPr>
              <a:t>、在文法中不包含多余规则</a:t>
            </a:r>
          </a:p>
          <a:p>
            <a:pPr marL="419100" indent="-382588" algn="just">
              <a:lnSpc>
                <a:spcPct val="120000"/>
              </a:lnSpc>
              <a:spcBef>
                <a:spcPct val="20000"/>
              </a:spcBef>
              <a:buClr>
                <a:schemeClr val="accent1"/>
              </a:buClr>
              <a:buSzPct val="80000"/>
              <a:defRPr/>
            </a:pPr>
            <a:endParaRPr lang="zh-CN" altLang="en-US" sz="1400" b="1" dirty="0">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r>
              <a:rPr lang="zh-CN" altLang="en-US" sz="2800" b="1" dirty="0">
                <a:latin typeface="Times New Roman" pitchFamily="18" charset="0"/>
                <a:ea typeface="楷体_GB2312" pitchFamily="49" charset="-122"/>
              </a:rPr>
              <a:t>（</a:t>
            </a:r>
            <a:r>
              <a:rPr lang="en-US" altLang="zh-CN" sz="2800" b="1" dirty="0">
                <a:latin typeface="Times New Roman" pitchFamily="18" charset="0"/>
                <a:ea typeface="楷体_GB2312" pitchFamily="49" charset="-122"/>
              </a:rPr>
              <a:t>1</a:t>
            </a:r>
            <a:r>
              <a:rPr lang="zh-CN" altLang="en-US" sz="2800" b="1" dirty="0">
                <a:latin typeface="Times New Roman" pitchFamily="18" charset="0"/>
                <a:ea typeface="楷体_GB2312" pitchFamily="49" charset="-122"/>
              </a:rPr>
              <a:t>）每一个非终结符号</a:t>
            </a:r>
            <a:r>
              <a:rPr lang="en-US" altLang="zh-CN" sz="2800" b="1" dirty="0">
                <a:latin typeface="Times New Roman" pitchFamily="18" charset="0"/>
                <a:ea typeface="楷体_GB2312" pitchFamily="49" charset="-122"/>
              </a:rPr>
              <a:t>A</a:t>
            </a:r>
            <a:r>
              <a:rPr lang="zh-CN" altLang="en-US" sz="2800" b="1" dirty="0">
                <a:latin typeface="Times New Roman" pitchFamily="18" charset="0"/>
                <a:ea typeface="楷体_GB2312" pitchFamily="49" charset="-122"/>
              </a:rPr>
              <a:t>（</a:t>
            </a:r>
            <a:r>
              <a:rPr lang="en-US" altLang="zh-CN" sz="2800" b="1" dirty="0">
                <a:latin typeface="Times New Roman" pitchFamily="18" charset="0"/>
                <a:ea typeface="楷体_GB2312" pitchFamily="49" charset="-122"/>
              </a:rPr>
              <a:t>Z</a:t>
            </a:r>
            <a:r>
              <a:rPr lang="zh-CN" altLang="en-US" sz="2800" b="1" dirty="0">
                <a:latin typeface="Times New Roman" pitchFamily="18" charset="0"/>
                <a:ea typeface="楷体_GB2312" pitchFamily="49" charset="-122"/>
              </a:rPr>
              <a:t>除外）必须在某句型中     </a:t>
            </a:r>
          </a:p>
          <a:p>
            <a:pPr marL="419100" indent="-382588" algn="just">
              <a:lnSpc>
                <a:spcPct val="120000"/>
              </a:lnSpc>
              <a:spcBef>
                <a:spcPct val="20000"/>
              </a:spcBef>
              <a:buClr>
                <a:schemeClr val="accent1"/>
              </a:buClr>
              <a:buSzPct val="80000"/>
              <a:defRPr/>
            </a:pPr>
            <a:r>
              <a:rPr lang="zh-CN" altLang="en-US" sz="2800" b="1" dirty="0">
                <a:latin typeface="Times New Roman" pitchFamily="18" charset="0"/>
                <a:ea typeface="楷体_GB2312" pitchFamily="49" charset="-122"/>
              </a:rPr>
              <a:t>          出现（否则为不可到达的），即</a:t>
            </a:r>
          </a:p>
          <a:p>
            <a:pPr marL="419100" indent="-382588" algn="just">
              <a:lnSpc>
                <a:spcPct val="120000"/>
              </a:lnSpc>
              <a:spcBef>
                <a:spcPct val="20000"/>
              </a:spcBef>
              <a:buClr>
                <a:schemeClr val="accent1"/>
              </a:buClr>
              <a:buSzPct val="80000"/>
              <a:defRPr/>
            </a:pPr>
            <a:r>
              <a:rPr lang="zh-CN" altLang="en-US" sz="2800" b="1" dirty="0">
                <a:latin typeface="Times New Roman" pitchFamily="18" charset="0"/>
                <a:ea typeface="楷体_GB2312" pitchFamily="49" charset="-122"/>
              </a:rPr>
              <a:t>           </a:t>
            </a:r>
            <a:r>
              <a:rPr lang="en-US" altLang="zh-CN" sz="2800" b="1" dirty="0">
                <a:latin typeface="Times New Roman" pitchFamily="18" charset="0"/>
                <a:ea typeface="楷体_GB2312" pitchFamily="49" charset="-122"/>
              </a:rPr>
              <a:t>Z</a:t>
            </a:r>
            <a:r>
              <a:rPr lang="en-US" altLang="zh-CN" sz="2800" b="1" dirty="0">
                <a:latin typeface="Times New Roman" pitchFamily="18" charset="0"/>
                <a:ea typeface="楷体_GB2312" pitchFamily="49" charset="-122"/>
                <a:sym typeface="Symbol" pitchFamily="18" charset="2"/>
              </a:rPr>
              <a:t></a:t>
            </a:r>
            <a:r>
              <a:rPr lang="en-US" altLang="zh-CN" sz="2800" b="1" dirty="0">
                <a:latin typeface="Times New Roman" pitchFamily="18" charset="0"/>
                <a:ea typeface="楷体_GB2312" pitchFamily="49" charset="-122"/>
              </a:rPr>
              <a:t>*αAβ</a:t>
            </a:r>
            <a:r>
              <a:rPr lang="zh-CN" altLang="en-US" sz="2800" b="1" dirty="0">
                <a:latin typeface="Times New Roman" pitchFamily="18" charset="0"/>
                <a:ea typeface="楷体_GB2312" pitchFamily="49" charset="-122"/>
              </a:rPr>
              <a:t>，其中</a:t>
            </a:r>
            <a:r>
              <a:rPr lang="en-US" altLang="zh-CN" sz="2800" b="1" dirty="0">
                <a:latin typeface="Times New Roman" pitchFamily="18" charset="0"/>
                <a:ea typeface="楷体_GB2312" pitchFamily="49" charset="-122"/>
              </a:rPr>
              <a:t>α,β∈V</a:t>
            </a:r>
            <a:r>
              <a:rPr lang="en-US" altLang="zh-CN" sz="2800" b="1" baseline="30000" dirty="0">
                <a:latin typeface="Times New Roman" pitchFamily="18" charset="0"/>
                <a:ea typeface="楷体_GB2312" pitchFamily="49" charset="-122"/>
              </a:rPr>
              <a:t>*</a:t>
            </a:r>
            <a:r>
              <a:rPr lang="en-US" altLang="zh-CN" sz="28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r>
              <a:rPr lang="zh-CN" altLang="en-US" sz="2800" b="1" dirty="0">
                <a:latin typeface="Times New Roman" pitchFamily="18" charset="0"/>
                <a:ea typeface="楷体_GB2312" pitchFamily="49" charset="-122"/>
              </a:rPr>
              <a:t>（</a:t>
            </a:r>
            <a:r>
              <a:rPr lang="en-US" altLang="zh-CN" sz="2800" b="1" dirty="0">
                <a:latin typeface="Times New Roman" pitchFamily="18" charset="0"/>
                <a:ea typeface="楷体_GB2312" pitchFamily="49" charset="-122"/>
              </a:rPr>
              <a:t>2</a:t>
            </a:r>
            <a:r>
              <a:rPr lang="zh-CN" altLang="en-US" sz="2800" b="1" dirty="0">
                <a:latin typeface="Times New Roman" pitchFamily="18" charset="0"/>
                <a:ea typeface="楷体_GB2312" pitchFamily="49" charset="-122"/>
              </a:rPr>
              <a:t>）非终结符</a:t>
            </a:r>
            <a:r>
              <a:rPr lang="en-US" altLang="zh-CN" sz="2800" b="1" dirty="0">
                <a:latin typeface="Times New Roman" pitchFamily="18" charset="0"/>
                <a:ea typeface="楷体_GB2312" pitchFamily="49" charset="-122"/>
              </a:rPr>
              <a:t>A</a:t>
            </a:r>
            <a:r>
              <a:rPr lang="zh-CN" altLang="en-US" sz="2800" b="1" dirty="0">
                <a:latin typeface="Times New Roman" pitchFamily="18" charset="0"/>
                <a:ea typeface="楷体_GB2312" pitchFamily="49" charset="-122"/>
              </a:rPr>
              <a:t>必须推出终结符串</a:t>
            </a:r>
            <a:r>
              <a:rPr lang="en-US" altLang="zh-CN" sz="2800" b="1" dirty="0">
                <a:latin typeface="Times New Roman" pitchFamily="18" charset="0"/>
                <a:ea typeface="楷体_GB2312" pitchFamily="49" charset="-122"/>
              </a:rPr>
              <a:t>t</a:t>
            </a:r>
            <a:r>
              <a:rPr lang="zh-CN" altLang="en-US" sz="2800" b="1" dirty="0">
                <a:latin typeface="Times New Roman" pitchFamily="18" charset="0"/>
                <a:ea typeface="楷体_GB2312" pitchFamily="49" charset="-122"/>
              </a:rPr>
              <a:t>来（否则为不可终  </a:t>
            </a:r>
          </a:p>
          <a:p>
            <a:pPr marL="419100" indent="-382588" algn="just">
              <a:lnSpc>
                <a:spcPct val="120000"/>
              </a:lnSpc>
              <a:spcBef>
                <a:spcPct val="20000"/>
              </a:spcBef>
              <a:buClr>
                <a:schemeClr val="accent1"/>
              </a:buClr>
              <a:buSzPct val="80000"/>
              <a:defRPr/>
            </a:pPr>
            <a:r>
              <a:rPr lang="zh-CN" altLang="en-US" sz="2800" b="1" dirty="0">
                <a:latin typeface="Times New Roman" pitchFamily="18" charset="0"/>
                <a:ea typeface="楷体_GB2312" pitchFamily="49" charset="-122"/>
              </a:rPr>
              <a:t>          止的），即</a:t>
            </a:r>
            <a:r>
              <a:rPr lang="zh-CN" altLang="en-US" sz="2800" b="1" dirty="0" smtClean="0">
                <a:latin typeface="Times New Roman" pitchFamily="18" charset="0"/>
                <a:ea typeface="楷体_GB2312" pitchFamily="49" charset="-122"/>
              </a:rPr>
              <a:t> </a:t>
            </a:r>
            <a:r>
              <a:rPr lang="en-US" altLang="zh-CN" sz="2800" b="1" dirty="0">
                <a:latin typeface="Times New Roman" pitchFamily="18" charset="0"/>
                <a:ea typeface="楷体_GB2312" pitchFamily="49" charset="-122"/>
              </a:rPr>
              <a:t>A</a:t>
            </a:r>
            <a:r>
              <a:rPr lang="en-US" altLang="zh-CN" sz="2800" b="1" dirty="0">
                <a:latin typeface="Times New Roman" pitchFamily="18" charset="0"/>
                <a:ea typeface="楷体_GB2312" pitchFamily="49" charset="-122"/>
                <a:sym typeface="Symbol" pitchFamily="18" charset="2"/>
              </a:rPr>
              <a:t></a:t>
            </a:r>
            <a:r>
              <a:rPr lang="en-US" altLang="zh-CN" sz="2800" b="1" dirty="0">
                <a:latin typeface="Times New Roman" pitchFamily="18" charset="0"/>
                <a:ea typeface="楷体_GB2312" pitchFamily="49" charset="-122"/>
              </a:rPr>
              <a:t>+t   </a:t>
            </a:r>
            <a:r>
              <a:rPr lang="en-US" altLang="zh-CN" sz="2800" b="1" dirty="0" err="1">
                <a:latin typeface="Times New Roman" pitchFamily="18" charset="0"/>
                <a:ea typeface="楷体_GB2312" pitchFamily="49" charset="-122"/>
              </a:rPr>
              <a:t>t∈V</a:t>
            </a:r>
            <a:r>
              <a:rPr lang="en-US" altLang="zh-CN" sz="2800" b="1" baseline="-25000" dirty="0" err="1">
                <a:latin typeface="Times New Roman" pitchFamily="18" charset="0"/>
                <a:ea typeface="楷体_GB2312" pitchFamily="49" charset="-122"/>
              </a:rPr>
              <a:t>T</a:t>
            </a:r>
            <a:r>
              <a:rPr lang="en-US" altLang="zh-CN" sz="2800" b="1" baseline="30000" dirty="0">
                <a:latin typeface="Times New Roman" pitchFamily="18" charset="0"/>
                <a:ea typeface="楷体_GB2312" pitchFamily="49" charset="-122"/>
              </a:rPr>
              <a:t>*</a:t>
            </a:r>
          </a:p>
          <a:p>
            <a:pPr marL="419100" indent="-382588" algn="just">
              <a:lnSpc>
                <a:spcPct val="90000"/>
              </a:lnSpc>
              <a:spcBef>
                <a:spcPct val="20000"/>
              </a:spcBef>
              <a:buClr>
                <a:schemeClr val="accent1"/>
              </a:buClr>
              <a:buSzPct val="80000"/>
              <a:defRPr/>
            </a:pPr>
            <a:endParaRPr lang="zh-CN" altLang="en-US" sz="2800" baseline="30000" dirty="0">
              <a:latin typeface="Times New Roman" pitchFamily="18" charset="0"/>
              <a:ea typeface="楷体_GB2312" pitchFamily="49" charset="-122"/>
            </a:endParaRPr>
          </a:p>
        </p:txBody>
      </p:sp>
      <p:sp>
        <p:nvSpPr>
          <p:cNvPr id="6"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2.6    </a:t>
            </a:r>
            <a:r>
              <a:rPr lang="zh-CN" altLang="en-US" sz="3600" b="1" dirty="0" smtClean="0">
                <a:solidFill>
                  <a:srgbClr val="FFC000"/>
                </a:solidFill>
                <a:latin typeface="Times New Roman" pitchFamily="18" charset="0"/>
                <a:ea typeface="黑体" pitchFamily="2" charset="-122"/>
              </a:rPr>
              <a:t>文法实用性限制说明</a:t>
            </a:r>
            <a:endParaRPr lang="zh-CN" altLang="en-US" sz="3600" b="1" dirty="0">
              <a:solidFill>
                <a:srgbClr val="FFC000"/>
              </a:solidFill>
              <a:latin typeface="Times New Roman" pitchFamily="18" charset="0"/>
              <a:ea typeface="黑体" pitchFamily="2" charset="-122"/>
            </a:endParaRPr>
          </a:p>
        </p:txBody>
      </p:sp>
    </p:spTree>
    <p:extLst>
      <p:ext uri="{BB962C8B-B14F-4D97-AF65-F5344CB8AC3E}">
        <p14:creationId xmlns:p14="http://schemas.microsoft.com/office/powerpoint/2010/main" val="238648345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481325">
                                            <p:txEl>
                                              <p:pRg st="0" end="0"/>
                                            </p:txEl>
                                          </p:spTgt>
                                        </p:tgtEl>
                                        <p:attrNameLst>
                                          <p:attrName>style.visibility</p:attrName>
                                        </p:attrNameLst>
                                      </p:cBhvr>
                                      <p:to>
                                        <p:strVal val="visible"/>
                                      </p:to>
                                    </p:set>
                                    <p:anim calcmode="lin" valueType="num">
                                      <p:cBhvr additive="base">
                                        <p:cTn id="7" dur="500" fill="hold"/>
                                        <p:tgtEl>
                                          <p:spTgt spid="48132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8132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49" presetClass="entr" presetSubtype="0" decel="100000" fill="hold" nodeType="clickEffect">
                                  <p:stCondLst>
                                    <p:cond delay="0"/>
                                  </p:stCondLst>
                                  <p:childTnLst>
                                    <p:set>
                                      <p:cBhvr>
                                        <p:cTn id="12" dur="1" fill="hold">
                                          <p:stCondLst>
                                            <p:cond delay="0"/>
                                          </p:stCondLst>
                                        </p:cTn>
                                        <p:tgtEl>
                                          <p:spTgt spid="481325">
                                            <p:txEl>
                                              <p:pRg st="2" end="2"/>
                                            </p:txEl>
                                          </p:spTgt>
                                        </p:tgtEl>
                                        <p:attrNameLst>
                                          <p:attrName>style.visibility</p:attrName>
                                        </p:attrNameLst>
                                      </p:cBhvr>
                                      <p:to>
                                        <p:strVal val="visible"/>
                                      </p:to>
                                    </p:set>
                                    <p:anim calcmode="lin" valueType="num">
                                      <p:cBhvr>
                                        <p:cTn id="13" dur="500" fill="hold"/>
                                        <p:tgtEl>
                                          <p:spTgt spid="481325">
                                            <p:txEl>
                                              <p:pRg st="2" end="2"/>
                                            </p:txEl>
                                          </p:spTgt>
                                        </p:tgtEl>
                                        <p:attrNameLst>
                                          <p:attrName>ppt_w</p:attrName>
                                        </p:attrNameLst>
                                      </p:cBhvr>
                                      <p:tavLst>
                                        <p:tav tm="0">
                                          <p:val>
                                            <p:fltVal val="0"/>
                                          </p:val>
                                        </p:tav>
                                        <p:tav tm="100000">
                                          <p:val>
                                            <p:strVal val="#ppt_w"/>
                                          </p:val>
                                        </p:tav>
                                      </p:tavLst>
                                    </p:anim>
                                    <p:anim calcmode="lin" valueType="num">
                                      <p:cBhvr>
                                        <p:cTn id="14" dur="500" fill="hold"/>
                                        <p:tgtEl>
                                          <p:spTgt spid="481325">
                                            <p:txEl>
                                              <p:pRg st="2" end="2"/>
                                            </p:txEl>
                                          </p:spTgt>
                                        </p:tgtEl>
                                        <p:attrNameLst>
                                          <p:attrName>ppt_h</p:attrName>
                                        </p:attrNameLst>
                                      </p:cBhvr>
                                      <p:tavLst>
                                        <p:tav tm="0">
                                          <p:val>
                                            <p:fltVal val="0"/>
                                          </p:val>
                                        </p:tav>
                                        <p:tav tm="100000">
                                          <p:val>
                                            <p:strVal val="#ppt_h"/>
                                          </p:val>
                                        </p:tav>
                                      </p:tavLst>
                                    </p:anim>
                                    <p:anim calcmode="lin" valueType="num">
                                      <p:cBhvr>
                                        <p:cTn id="15" dur="500" fill="hold"/>
                                        <p:tgtEl>
                                          <p:spTgt spid="481325">
                                            <p:txEl>
                                              <p:pRg st="2" end="2"/>
                                            </p:txEl>
                                          </p:spTgt>
                                        </p:tgtEl>
                                        <p:attrNameLst>
                                          <p:attrName>style.rotation</p:attrName>
                                        </p:attrNameLst>
                                      </p:cBhvr>
                                      <p:tavLst>
                                        <p:tav tm="0">
                                          <p:val>
                                            <p:fltVal val="360"/>
                                          </p:val>
                                        </p:tav>
                                        <p:tav tm="100000">
                                          <p:val>
                                            <p:fltVal val="0"/>
                                          </p:val>
                                        </p:tav>
                                      </p:tavLst>
                                    </p:anim>
                                    <p:animEffect transition="in" filter="fade">
                                      <p:cBhvr>
                                        <p:cTn id="16" dur="500"/>
                                        <p:tgtEl>
                                          <p:spTgt spid="481325">
                                            <p:txEl>
                                              <p:pRg st="2" end="2"/>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49" presetClass="entr" presetSubtype="0" decel="100000" fill="hold" nodeType="clickEffect">
                                  <p:stCondLst>
                                    <p:cond delay="0"/>
                                  </p:stCondLst>
                                  <p:childTnLst>
                                    <p:set>
                                      <p:cBhvr>
                                        <p:cTn id="20" dur="1" fill="hold">
                                          <p:stCondLst>
                                            <p:cond delay="0"/>
                                          </p:stCondLst>
                                        </p:cTn>
                                        <p:tgtEl>
                                          <p:spTgt spid="481325">
                                            <p:txEl>
                                              <p:pRg st="3" end="3"/>
                                            </p:txEl>
                                          </p:spTgt>
                                        </p:tgtEl>
                                        <p:attrNameLst>
                                          <p:attrName>style.visibility</p:attrName>
                                        </p:attrNameLst>
                                      </p:cBhvr>
                                      <p:to>
                                        <p:strVal val="visible"/>
                                      </p:to>
                                    </p:set>
                                    <p:anim calcmode="lin" valueType="num">
                                      <p:cBhvr>
                                        <p:cTn id="21" dur="500" fill="hold"/>
                                        <p:tgtEl>
                                          <p:spTgt spid="481325">
                                            <p:txEl>
                                              <p:pRg st="3" end="3"/>
                                            </p:txEl>
                                          </p:spTgt>
                                        </p:tgtEl>
                                        <p:attrNameLst>
                                          <p:attrName>ppt_w</p:attrName>
                                        </p:attrNameLst>
                                      </p:cBhvr>
                                      <p:tavLst>
                                        <p:tav tm="0">
                                          <p:val>
                                            <p:fltVal val="0"/>
                                          </p:val>
                                        </p:tav>
                                        <p:tav tm="100000">
                                          <p:val>
                                            <p:strVal val="#ppt_w"/>
                                          </p:val>
                                        </p:tav>
                                      </p:tavLst>
                                    </p:anim>
                                    <p:anim calcmode="lin" valueType="num">
                                      <p:cBhvr>
                                        <p:cTn id="22" dur="500" fill="hold"/>
                                        <p:tgtEl>
                                          <p:spTgt spid="481325">
                                            <p:txEl>
                                              <p:pRg st="3" end="3"/>
                                            </p:txEl>
                                          </p:spTgt>
                                        </p:tgtEl>
                                        <p:attrNameLst>
                                          <p:attrName>ppt_h</p:attrName>
                                        </p:attrNameLst>
                                      </p:cBhvr>
                                      <p:tavLst>
                                        <p:tav tm="0">
                                          <p:val>
                                            <p:fltVal val="0"/>
                                          </p:val>
                                        </p:tav>
                                        <p:tav tm="100000">
                                          <p:val>
                                            <p:strVal val="#ppt_h"/>
                                          </p:val>
                                        </p:tav>
                                      </p:tavLst>
                                    </p:anim>
                                    <p:anim calcmode="lin" valueType="num">
                                      <p:cBhvr>
                                        <p:cTn id="23" dur="500" fill="hold"/>
                                        <p:tgtEl>
                                          <p:spTgt spid="481325">
                                            <p:txEl>
                                              <p:pRg st="3" end="3"/>
                                            </p:txEl>
                                          </p:spTgt>
                                        </p:tgtEl>
                                        <p:attrNameLst>
                                          <p:attrName>style.rotation</p:attrName>
                                        </p:attrNameLst>
                                      </p:cBhvr>
                                      <p:tavLst>
                                        <p:tav tm="0">
                                          <p:val>
                                            <p:fltVal val="360"/>
                                          </p:val>
                                        </p:tav>
                                        <p:tav tm="100000">
                                          <p:val>
                                            <p:fltVal val="0"/>
                                          </p:val>
                                        </p:tav>
                                      </p:tavLst>
                                    </p:anim>
                                    <p:animEffect transition="in" filter="fade">
                                      <p:cBhvr>
                                        <p:cTn id="24" dur="500"/>
                                        <p:tgtEl>
                                          <p:spTgt spid="481325">
                                            <p:txEl>
                                              <p:pRg st="3" end="3"/>
                                            </p:txEl>
                                          </p:spTgt>
                                        </p:tgtEl>
                                      </p:cBhvr>
                                    </p:animEffect>
                                  </p:childTnLst>
                                </p:cTn>
                              </p:par>
                              <p:par>
                                <p:cTn id="25" presetID="49" presetClass="entr" presetSubtype="0" decel="100000" fill="hold" nodeType="withEffect">
                                  <p:stCondLst>
                                    <p:cond delay="0"/>
                                  </p:stCondLst>
                                  <p:childTnLst>
                                    <p:set>
                                      <p:cBhvr>
                                        <p:cTn id="26" dur="1" fill="hold">
                                          <p:stCondLst>
                                            <p:cond delay="0"/>
                                          </p:stCondLst>
                                        </p:cTn>
                                        <p:tgtEl>
                                          <p:spTgt spid="481325">
                                            <p:txEl>
                                              <p:pRg st="4" end="4"/>
                                            </p:txEl>
                                          </p:spTgt>
                                        </p:tgtEl>
                                        <p:attrNameLst>
                                          <p:attrName>style.visibility</p:attrName>
                                        </p:attrNameLst>
                                      </p:cBhvr>
                                      <p:to>
                                        <p:strVal val="visible"/>
                                      </p:to>
                                    </p:set>
                                    <p:anim calcmode="lin" valueType="num">
                                      <p:cBhvr>
                                        <p:cTn id="27" dur="500" fill="hold"/>
                                        <p:tgtEl>
                                          <p:spTgt spid="481325">
                                            <p:txEl>
                                              <p:pRg st="4" end="4"/>
                                            </p:txEl>
                                          </p:spTgt>
                                        </p:tgtEl>
                                        <p:attrNameLst>
                                          <p:attrName>ppt_w</p:attrName>
                                        </p:attrNameLst>
                                      </p:cBhvr>
                                      <p:tavLst>
                                        <p:tav tm="0">
                                          <p:val>
                                            <p:fltVal val="0"/>
                                          </p:val>
                                        </p:tav>
                                        <p:tav tm="100000">
                                          <p:val>
                                            <p:strVal val="#ppt_w"/>
                                          </p:val>
                                        </p:tav>
                                      </p:tavLst>
                                    </p:anim>
                                    <p:anim calcmode="lin" valueType="num">
                                      <p:cBhvr>
                                        <p:cTn id="28" dur="500" fill="hold"/>
                                        <p:tgtEl>
                                          <p:spTgt spid="481325">
                                            <p:txEl>
                                              <p:pRg st="4" end="4"/>
                                            </p:txEl>
                                          </p:spTgt>
                                        </p:tgtEl>
                                        <p:attrNameLst>
                                          <p:attrName>ppt_h</p:attrName>
                                        </p:attrNameLst>
                                      </p:cBhvr>
                                      <p:tavLst>
                                        <p:tav tm="0">
                                          <p:val>
                                            <p:fltVal val="0"/>
                                          </p:val>
                                        </p:tav>
                                        <p:tav tm="100000">
                                          <p:val>
                                            <p:strVal val="#ppt_h"/>
                                          </p:val>
                                        </p:tav>
                                      </p:tavLst>
                                    </p:anim>
                                    <p:anim calcmode="lin" valueType="num">
                                      <p:cBhvr>
                                        <p:cTn id="29" dur="500" fill="hold"/>
                                        <p:tgtEl>
                                          <p:spTgt spid="481325">
                                            <p:txEl>
                                              <p:pRg st="4" end="4"/>
                                            </p:txEl>
                                          </p:spTgt>
                                        </p:tgtEl>
                                        <p:attrNameLst>
                                          <p:attrName>style.rotation</p:attrName>
                                        </p:attrNameLst>
                                      </p:cBhvr>
                                      <p:tavLst>
                                        <p:tav tm="0">
                                          <p:val>
                                            <p:fltVal val="360"/>
                                          </p:val>
                                        </p:tav>
                                        <p:tav tm="100000">
                                          <p:val>
                                            <p:fltVal val="0"/>
                                          </p:val>
                                        </p:tav>
                                      </p:tavLst>
                                    </p:anim>
                                    <p:animEffect transition="in" filter="fade">
                                      <p:cBhvr>
                                        <p:cTn id="30" dur="500"/>
                                        <p:tgtEl>
                                          <p:spTgt spid="481325">
                                            <p:txEl>
                                              <p:pRg st="4" end="4"/>
                                            </p:txEl>
                                          </p:spTgt>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49" presetClass="entr" presetSubtype="0" decel="100000" fill="hold" nodeType="clickEffect">
                                  <p:stCondLst>
                                    <p:cond delay="0"/>
                                  </p:stCondLst>
                                  <p:childTnLst>
                                    <p:set>
                                      <p:cBhvr>
                                        <p:cTn id="34" dur="1" fill="hold">
                                          <p:stCondLst>
                                            <p:cond delay="0"/>
                                          </p:stCondLst>
                                        </p:cTn>
                                        <p:tgtEl>
                                          <p:spTgt spid="481325">
                                            <p:txEl>
                                              <p:pRg st="5" end="5"/>
                                            </p:txEl>
                                          </p:spTgt>
                                        </p:tgtEl>
                                        <p:attrNameLst>
                                          <p:attrName>style.visibility</p:attrName>
                                        </p:attrNameLst>
                                      </p:cBhvr>
                                      <p:to>
                                        <p:strVal val="visible"/>
                                      </p:to>
                                    </p:set>
                                    <p:anim calcmode="lin" valueType="num">
                                      <p:cBhvr>
                                        <p:cTn id="35" dur="500" fill="hold"/>
                                        <p:tgtEl>
                                          <p:spTgt spid="481325">
                                            <p:txEl>
                                              <p:pRg st="5" end="5"/>
                                            </p:txEl>
                                          </p:spTgt>
                                        </p:tgtEl>
                                        <p:attrNameLst>
                                          <p:attrName>ppt_w</p:attrName>
                                        </p:attrNameLst>
                                      </p:cBhvr>
                                      <p:tavLst>
                                        <p:tav tm="0">
                                          <p:val>
                                            <p:fltVal val="0"/>
                                          </p:val>
                                        </p:tav>
                                        <p:tav tm="100000">
                                          <p:val>
                                            <p:strVal val="#ppt_w"/>
                                          </p:val>
                                        </p:tav>
                                      </p:tavLst>
                                    </p:anim>
                                    <p:anim calcmode="lin" valueType="num">
                                      <p:cBhvr>
                                        <p:cTn id="36" dur="500" fill="hold"/>
                                        <p:tgtEl>
                                          <p:spTgt spid="481325">
                                            <p:txEl>
                                              <p:pRg st="5" end="5"/>
                                            </p:txEl>
                                          </p:spTgt>
                                        </p:tgtEl>
                                        <p:attrNameLst>
                                          <p:attrName>ppt_h</p:attrName>
                                        </p:attrNameLst>
                                      </p:cBhvr>
                                      <p:tavLst>
                                        <p:tav tm="0">
                                          <p:val>
                                            <p:fltVal val="0"/>
                                          </p:val>
                                        </p:tav>
                                        <p:tav tm="100000">
                                          <p:val>
                                            <p:strVal val="#ppt_h"/>
                                          </p:val>
                                        </p:tav>
                                      </p:tavLst>
                                    </p:anim>
                                    <p:anim calcmode="lin" valueType="num">
                                      <p:cBhvr>
                                        <p:cTn id="37" dur="500" fill="hold"/>
                                        <p:tgtEl>
                                          <p:spTgt spid="481325">
                                            <p:txEl>
                                              <p:pRg st="5" end="5"/>
                                            </p:txEl>
                                          </p:spTgt>
                                        </p:tgtEl>
                                        <p:attrNameLst>
                                          <p:attrName>style.rotation</p:attrName>
                                        </p:attrNameLst>
                                      </p:cBhvr>
                                      <p:tavLst>
                                        <p:tav tm="0">
                                          <p:val>
                                            <p:fltVal val="360"/>
                                          </p:val>
                                        </p:tav>
                                        <p:tav tm="100000">
                                          <p:val>
                                            <p:fltVal val="0"/>
                                          </p:val>
                                        </p:tav>
                                      </p:tavLst>
                                    </p:anim>
                                    <p:animEffect transition="in" filter="fade">
                                      <p:cBhvr>
                                        <p:cTn id="38" dur="500"/>
                                        <p:tgtEl>
                                          <p:spTgt spid="481325">
                                            <p:txEl>
                                              <p:pRg st="5" end="5"/>
                                            </p:txEl>
                                          </p:spTgt>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49" presetClass="entr" presetSubtype="0" decel="100000" fill="hold" nodeType="clickEffect">
                                  <p:stCondLst>
                                    <p:cond delay="0"/>
                                  </p:stCondLst>
                                  <p:childTnLst>
                                    <p:set>
                                      <p:cBhvr>
                                        <p:cTn id="42" dur="1" fill="hold">
                                          <p:stCondLst>
                                            <p:cond delay="0"/>
                                          </p:stCondLst>
                                        </p:cTn>
                                        <p:tgtEl>
                                          <p:spTgt spid="481325">
                                            <p:txEl>
                                              <p:pRg st="6" end="6"/>
                                            </p:txEl>
                                          </p:spTgt>
                                        </p:tgtEl>
                                        <p:attrNameLst>
                                          <p:attrName>style.visibility</p:attrName>
                                        </p:attrNameLst>
                                      </p:cBhvr>
                                      <p:to>
                                        <p:strVal val="visible"/>
                                      </p:to>
                                    </p:set>
                                    <p:anim calcmode="lin" valueType="num">
                                      <p:cBhvr>
                                        <p:cTn id="43" dur="500" fill="hold"/>
                                        <p:tgtEl>
                                          <p:spTgt spid="481325">
                                            <p:txEl>
                                              <p:pRg st="6" end="6"/>
                                            </p:txEl>
                                          </p:spTgt>
                                        </p:tgtEl>
                                        <p:attrNameLst>
                                          <p:attrName>ppt_w</p:attrName>
                                        </p:attrNameLst>
                                      </p:cBhvr>
                                      <p:tavLst>
                                        <p:tav tm="0">
                                          <p:val>
                                            <p:fltVal val="0"/>
                                          </p:val>
                                        </p:tav>
                                        <p:tav tm="100000">
                                          <p:val>
                                            <p:strVal val="#ppt_w"/>
                                          </p:val>
                                        </p:tav>
                                      </p:tavLst>
                                    </p:anim>
                                    <p:anim calcmode="lin" valueType="num">
                                      <p:cBhvr>
                                        <p:cTn id="44" dur="500" fill="hold"/>
                                        <p:tgtEl>
                                          <p:spTgt spid="481325">
                                            <p:txEl>
                                              <p:pRg st="6" end="6"/>
                                            </p:txEl>
                                          </p:spTgt>
                                        </p:tgtEl>
                                        <p:attrNameLst>
                                          <p:attrName>ppt_h</p:attrName>
                                        </p:attrNameLst>
                                      </p:cBhvr>
                                      <p:tavLst>
                                        <p:tav tm="0">
                                          <p:val>
                                            <p:fltVal val="0"/>
                                          </p:val>
                                        </p:tav>
                                        <p:tav tm="100000">
                                          <p:val>
                                            <p:strVal val="#ppt_h"/>
                                          </p:val>
                                        </p:tav>
                                      </p:tavLst>
                                    </p:anim>
                                    <p:anim calcmode="lin" valueType="num">
                                      <p:cBhvr>
                                        <p:cTn id="45" dur="500" fill="hold"/>
                                        <p:tgtEl>
                                          <p:spTgt spid="481325">
                                            <p:txEl>
                                              <p:pRg st="6" end="6"/>
                                            </p:txEl>
                                          </p:spTgt>
                                        </p:tgtEl>
                                        <p:attrNameLst>
                                          <p:attrName>style.rotation</p:attrName>
                                        </p:attrNameLst>
                                      </p:cBhvr>
                                      <p:tavLst>
                                        <p:tav tm="0">
                                          <p:val>
                                            <p:fltVal val="360"/>
                                          </p:val>
                                        </p:tav>
                                        <p:tav tm="100000">
                                          <p:val>
                                            <p:fltVal val="0"/>
                                          </p:val>
                                        </p:tav>
                                      </p:tavLst>
                                    </p:anim>
                                    <p:animEffect transition="in" filter="fade">
                                      <p:cBhvr>
                                        <p:cTn id="46" dur="500"/>
                                        <p:tgtEl>
                                          <p:spTgt spid="48132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64</a:t>
            </a:fld>
            <a:endParaRPr lang="zh-CN" altLang="en-US">
              <a:solidFill>
                <a:prstClr val="black">
                  <a:tint val="75000"/>
                </a:prstClr>
              </a:solidFill>
            </a:endParaRPr>
          </a:p>
        </p:txBody>
      </p:sp>
      <p:sp>
        <p:nvSpPr>
          <p:cNvPr id="3" name="矩形 2"/>
          <p:cNvSpPr/>
          <p:nvPr/>
        </p:nvSpPr>
        <p:spPr>
          <a:xfrm>
            <a:off x="1640044" y="3049116"/>
            <a:ext cx="5598007" cy="523220"/>
          </a:xfrm>
          <a:prstGeom prst="rect">
            <a:avLst/>
          </a:prstGeom>
        </p:spPr>
        <p:txBody>
          <a:bodyPr wrap="none">
            <a:spAutoFit/>
          </a:bodyPr>
          <a:lstStyle/>
          <a:p>
            <a:r>
              <a:rPr kumimoji="1"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在文法中不含有形如</a:t>
            </a:r>
            <a:r>
              <a:rPr kumimoji="1" lang="en-US" altLang="zh-CN" sz="2800" b="1" dirty="0">
                <a:solidFill>
                  <a:srgbClr val="FFC000"/>
                </a:solidFill>
                <a:effectLst>
                  <a:outerShdw blurRad="38100" dist="38100" dir="2700000" algn="tl">
                    <a:srgbClr val="000000"/>
                  </a:outerShdw>
                </a:effectLst>
                <a:latin typeface="Times New Roman" pitchFamily="18" charset="0"/>
                <a:ea typeface="楷体_GB2312" pitchFamily="49" charset="-122"/>
              </a:rPr>
              <a:t>A∷=A</a:t>
            </a:r>
            <a:r>
              <a:rPr kumimoji="1" lang="zh-CN" altLang="en-US" sz="2800" b="1" dirty="0">
                <a:solidFill>
                  <a:srgbClr val="FFC000"/>
                </a:solidFill>
                <a:effectLst>
                  <a:outerShdw blurRad="38100" dist="38100" dir="2700000" algn="tl">
                    <a:srgbClr val="000000"/>
                  </a:outerShdw>
                </a:effectLst>
                <a:latin typeface="Times New Roman" pitchFamily="18" charset="0"/>
                <a:ea typeface="楷体_GB2312" pitchFamily="49" charset="-122"/>
              </a:rPr>
              <a:t>的规则</a:t>
            </a:r>
            <a:endParaRPr lang="zh-CN" altLang="en-US" sz="2800" dirty="0"/>
          </a:p>
        </p:txBody>
      </p:sp>
      <p:sp>
        <p:nvSpPr>
          <p:cNvPr id="4" name="矩形 3"/>
          <p:cNvSpPr/>
          <p:nvPr/>
        </p:nvSpPr>
        <p:spPr>
          <a:xfrm>
            <a:off x="1826868" y="3931337"/>
            <a:ext cx="4188647" cy="480131"/>
          </a:xfrm>
          <a:prstGeom prst="rect">
            <a:avLst/>
          </a:prstGeom>
        </p:spPr>
        <p:txBody>
          <a:bodyPr wrap="none">
            <a:spAutoFit/>
          </a:bodyPr>
          <a:lstStyle/>
          <a:p>
            <a:pPr marL="419100" indent="-382588">
              <a:lnSpc>
                <a:spcPct val="90000"/>
              </a:lnSpc>
              <a:spcBef>
                <a:spcPct val="20000"/>
              </a:spcBef>
              <a:buClr>
                <a:schemeClr val="accent1"/>
              </a:buClr>
              <a:buSzPct val="80000"/>
              <a:defRPr/>
            </a:pPr>
            <a:r>
              <a:rPr kumimoji="1" lang="zh-CN" altLang="en-US" sz="2800" b="1" dirty="0">
                <a:solidFill>
                  <a:srgbClr val="FFC000"/>
                </a:solidFill>
                <a:latin typeface="Times New Roman" pitchFamily="18" charset="0"/>
                <a:ea typeface="楷体_GB2312" pitchFamily="49" charset="-122"/>
              </a:rPr>
              <a:t>在文法中不包含多余规则</a:t>
            </a:r>
          </a:p>
        </p:txBody>
      </p:sp>
      <p:sp>
        <p:nvSpPr>
          <p:cNvPr id="5" name="文本框 4"/>
          <p:cNvSpPr txBox="1"/>
          <p:nvPr/>
        </p:nvSpPr>
        <p:spPr>
          <a:xfrm>
            <a:off x="1101436" y="1295446"/>
            <a:ext cx="3055056" cy="523220"/>
          </a:xfrm>
          <a:prstGeom prst="rect">
            <a:avLst/>
          </a:prstGeom>
          <a:noFill/>
        </p:spPr>
        <p:txBody>
          <a:bodyPr wrap="square" rtlCol="0">
            <a:spAutoFit/>
          </a:bodyPr>
          <a:lstStyle/>
          <a:p>
            <a:r>
              <a:rPr lang="zh-CN" altLang="en-US" sz="2800" dirty="0" smtClean="0"/>
              <a:t>压缩过文法的定义：</a:t>
            </a:r>
            <a:endParaRPr lang="zh-CN" altLang="en-US" sz="2800" dirty="0"/>
          </a:p>
        </p:txBody>
      </p:sp>
      <p:sp>
        <p:nvSpPr>
          <p:cNvPr id="6" name="矩形 5"/>
          <p:cNvSpPr/>
          <p:nvPr/>
        </p:nvSpPr>
        <p:spPr>
          <a:xfrm>
            <a:off x="1530146" y="2172281"/>
            <a:ext cx="7725192" cy="523220"/>
          </a:xfrm>
          <a:prstGeom prst="rect">
            <a:avLst/>
          </a:prstGeom>
        </p:spPr>
        <p:txBody>
          <a:bodyPr wrap="none">
            <a:spAutoFit/>
          </a:bodyPr>
          <a:lstStyle/>
          <a:p>
            <a:pPr lvl="0">
              <a:defRPr/>
            </a:pPr>
            <a:r>
              <a:rPr lang="zh-CN" altLang="zh-CN" sz="2800" dirty="0"/>
              <a:t>满足上述两点限制条件的文法称为压缩过文法。</a:t>
            </a:r>
          </a:p>
        </p:txBody>
      </p:sp>
    </p:spTree>
    <p:extLst>
      <p:ext uri="{BB962C8B-B14F-4D97-AF65-F5344CB8AC3E}">
        <p14:creationId xmlns:p14="http://schemas.microsoft.com/office/powerpoint/2010/main" val="875786901"/>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占位符 9"/>
          <p:cNvSpPr>
            <a:spLocks noGrp="1"/>
          </p:cNvSpPr>
          <p:nvPr>
            <p:ph type="dt" sz="quarter" idx="10"/>
          </p:nvPr>
        </p:nvSpPr>
        <p:spPr/>
        <p:txBody>
          <a:bodyPr/>
          <a:lstStyle/>
          <a:p>
            <a:pPr>
              <a:defRPr/>
            </a:pPr>
            <a:fld id="{FA305283-D3F6-49F2-8A45-AEE34037341E}" type="datetime1">
              <a:rPr lang="zh-CN" altLang="en-US"/>
              <a:pPr>
                <a:defRPr/>
              </a:pPr>
              <a:t>2021/3/11</a:t>
            </a:fld>
            <a:endParaRPr lang="zh-CN" altLang="en-US"/>
          </a:p>
        </p:txBody>
      </p:sp>
      <p:sp>
        <p:nvSpPr>
          <p:cNvPr id="178179"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C7A8D54A-822C-4332-851D-8D58C04E4FB3}" type="slidenum">
              <a:rPr lang="zh-CN" altLang="en-US" sz="1000">
                <a:solidFill>
                  <a:srgbClr val="9B9A98"/>
                </a:solidFill>
              </a:rPr>
              <a:pPr>
                <a:spcBef>
                  <a:spcPct val="0"/>
                </a:spcBef>
                <a:buClrTx/>
                <a:buSzTx/>
                <a:buFontTx/>
                <a:buNone/>
              </a:pPr>
              <a:t>65</a:t>
            </a:fld>
            <a:endParaRPr lang="zh-CN" altLang="en-US" sz="1000">
              <a:solidFill>
                <a:srgbClr val="9B9A98"/>
              </a:solidFill>
            </a:endParaRPr>
          </a:p>
        </p:txBody>
      </p:sp>
      <p:sp>
        <p:nvSpPr>
          <p:cNvPr id="482308" name="Text Box 4"/>
          <p:cNvSpPr txBox="1">
            <a:spLocks noChangeArrowheads="1"/>
          </p:cNvSpPr>
          <p:nvPr/>
        </p:nvSpPr>
        <p:spPr bwMode="auto">
          <a:xfrm>
            <a:off x="1847850" y="952500"/>
            <a:ext cx="8602663" cy="4302588"/>
          </a:xfrm>
          <a:prstGeom prst="rect">
            <a:avLst/>
          </a:prstGeom>
          <a:noFill/>
          <a:ln w="9525">
            <a:noFill/>
            <a:miter lim="800000"/>
            <a:headEnd/>
            <a:tailEnd/>
          </a:ln>
          <a:effectLst/>
        </p:spPr>
        <p:txBody>
          <a:bodyPr>
            <a:spAutoFit/>
          </a:bodyPr>
          <a:lstStyle/>
          <a:p>
            <a:pPr algn="just" eaLnBrk="1" hangingPunct="1">
              <a:lnSpc>
                <a:spcPct val="120000"/>
              </a:lnSpc>
              <a:defRPr/>
            </a:pPr>
            <a:r>
              <a:rPr kumimoji="1" lang="zh-CN" altLang="en-US" sz="2300" b="1" dirty="0">
                <a:latin typeface="Times New Roman" pitchFamily="18" charset="0"/>
                <a:ea typeface="楷体_GB2312" pitchFamily="49" charset="-122"/>
              </a:rPr>
              <a:t>例如：已知文法</a:t>
            </a:r>
            <a:r>
              <a:rPr kumimoji="1" lang="en-US" altLang="zh-CN" sz="2300" b="1" dirty="0">
                <a:latin typeface="Times New Roman" pitchFamily="18" charset="0"/>
                <a:ea typeface="楷体_GB2312" pitchFamily="49" charset="-122"/>
              </a:rPr>
              <a:t>G</a:t>
            </a:r>
            <a:r>
              <a:rPr kumimoji="1" lang="zh-CN" altLang="en-US" sz="2300" b="1" dirty="0">
                <a:latin typeface="Times New Roman" pitchFamily="18" charset="0"/>
                <a:ea typeface="楷体_GB2312" pitchFamily="49" charset="-122"/>
              </a:rPr>
              <a:t>，其产生规则</a:t>
            </a:r>
            <a:r>
              <a:rPr kumimoji="1" lang="en-US" altLang="zh-CN" sz="2300" b="1" dirty="0">
                <a:latin typeface="Times New Roman" pitchFamily="18" charset="0"/>
                <a:ea typeface="楷体_GB2312" pitchFamily="49" charset="-122"/>
              </a:rPr>
              <a:t>P</a:t>
            </a:r>
            <a:r>
              <a:rPr kumimoji="1" lang="zh-CN" altLang="en-US" sz="2300" b="1" dirty="0">
                <a:latin typeface="Times New Roman" pitchFamily="18" charset="0"/>
                <a:ea typeface="楷体_GB2312" pitchFamily="49" charset="-122"/>
              </a:rPr>
              <a:t>为：</a:t>
            </a:r>
          </a:p>
          <a:p>
            <a:pPr algn="just" eaLnBrk="1" hangingPunct="1">
              <a:lnSpc>
                <a:spcPct val="120000"/>
              </a:lnSpc>
              <a:defRPr/>
            </a:pPr>
            <a:r>
              <a:rPr kumimoji="1" lang="zh-CN" altLang="en-US" sz="2300" b="1" dirty="0">
                <a:latin typeface="Times New Roman" pitchFamily="18" charset="0"/>
                <a:ea typeface="楷体_GB2312" pitchFamily="49" charset="-122"/>
              </a:rPr>
              <a:t> </a:t>
            </a:r>
            <a:r>
              <a:rPr kumimoji="1" lang="en-US" altLang="zh-CN" sz="2300" b="1" dirty="0">
                <a:latin typeface="Times New Roman" pitchFamily="18" charset="0"/>
                <a:ea typeface="楷体_GB2312" pitchFamily="49" charset="-122"/>
              </a:rPr>
              <a:t>Z∷=Be   A∷=</a:t>
            </a:r>
            <a:r>
              <a:rPr kumimoji="1" lang="en-US" altLang="zh-CN" sz="2300" b="1" dirty="0" err="1">
                <a:latin typeface="Times New Roman" pitchFamily="18" charset="0"/>
                <a:ea typeface="楷体_GB2312" pitchFamily="49" charset="-122"/>
              </a:rPr>
              <a:t>Ae|e</a:t>
            </a:r>
            <a:r>
              <a:rPr kumimoji="1" lang="en-US" altLang="zh-CN" sz="2300" b="1" dirty="0">
                <a:latin typeface="Times New Roman" pitchFamily="18" charset="0"/>
                <a:ea typeface="楷体_GB2312" pitchFamily="49" charset="-122"/>
              </a:rPr>
              <a:t>    B∷=</a:t>
            </a:r>
            <a:r>
              <a:rPr kumimoji="1" lang="en-US" altLang="zh-CN" sz="2300" b="1" dirty="0" err="1">
                <a:latin typeface="Times New Roman" pitchFamily="18" charset="0"/>
                <a:ea typeface="楷体_GB2312" pitchFamily="49" charset="-122"/>
              </a:rPr>
              <a:t>Ce|Af</a:t>
            </a:r>
            <a:r>
              <a:rPr kumimoji="1" lang="en-US" altLang="zh-CN" sz="2300" b="1" dirty="0">
                <a:latin typeface="Times New Roman" pitchFamily="18" charset="0"/>
                <a:ea typeface="楷体_GB2312" pitchFamily="49" charset="-122"/>
              </a:rPr>
              <a:t>    C∷=</a:t>
            </a:r>
            <a:r>
              <a:rPr kumimoji="1" lang="en-US" altLang="zh-CN" sz="2300" b="1" dirty="0" err="1">
                <a:latin typeface="Times New Roman" pitchFamily="18" charset="0"/>
                <a:ea typeface="楷体_GB2312" pitchFamily="49" charset="-122"/>
              </a:rPr>
              <a:t>Cf</a:t>
            </a:r>
            <a:r>
              <a:rPr kumimoji="1" lang="en-US" altLang="zh-CN" sz="2300" b="1" dirty="0">
                <a:latin typeface="Times New Roman" pitchFamily="18" charset="0"/>
                <a:ea typeface="楷体_GB2312" pitchFamily="49" charset="-122"/>
              </a:rPr>
              <a:t>    D∷=f</a:t>
            </a:r>
          </a:p>
          <a:p>
            <a:pPr algn="just" eaLnBrk="1" hangingPunct="1">
              <a:lnSpc>
                <a:spcPct val="120000"/>
              </a:lnSpc>
              <a:defRPr/>
            </a:pPr>
            <a:r>
              <a:rPr kumimoji="1" lang="en-US" altLang="zh-CN" sz="2300" b="1" dirty="0">
                <a:latin typeface="Times New Roman" pitchFamily="18" charset="0"/>
                <a:ea typeface="楷体_GB2312" pitchFamily="49" charset="-122"/>
              </a:rPr>
              <a:t>      </a:t>
            </a:r>
            <a:r>
              <a:rPr kumimoji="1" lang="zh-CN" altLang="en-US" sz="2300" b="1" dirty="0">
                <a:latin typeface="Times New Roman" pitchFamily="18" charset="0"/>
                <a:ea typeface="楷体_GB2312" pitchFamily="49" charset="-122"/>
              </a:rPr>
              <a:t>由该文法可知，因为规则</a:t>
            </a:r>
            <a:r>
              <a:rPr kumimoji="1" lang="en-US" altLang="zh-CN" sz="2300" b="1" dirty="0">
                <a:latin typeface="Times New Roman" pitchFamily="18" charset="0"/>
                <a:ea typeface="楷体_GB2312" pitchFamily="49" charset="-122"/>
              </a:rPr>
              <a:t>D∷=f</a:t>
            </a:r>
            <a:r>
              <a:rPr kumimoji="1" lang="zh-CN" altLang="en-US" sz="2300" b="1" dirty="0">
                <a:latin typeface="Times New Roman" pitchFamily="18" charset="0"/>
                <a:ea typeface="楷体_GB2312" pitchFamily="49" charset="-122"/>
              </a:rPr>
              <a:t>中非终结符</a:t>
            </a:r>
            <a:r>
              <a:rPr kumimoji="1" lang="en-US" altLang="zh-CN" sz="2300" b="1" dirty="0">
                <a:latin typeface="Times New Roman" pitchFamily="18" charset="0"/>
                <a:ea typeface="楷体_GB2312" pitchFamily="49" charset="-122"/>
              </a:rPr>
              <a:t>D</a:t>
            </a:r>
            <a:r>
              <a:rPr kumimoji="1" lang="zh-CN" altLang="en-US" sz="2300" b="1" dirty="0">
                <a:latin typeface="Times New Roman" pitchFamily="18" charset="0"/>
                <a:ea typeface="楷体_GB2312" pitchFamily="49" charset="-122"/>
              </a:rPr>
              <a:t>不在其它任何规则右部出现，所以规则</a:t>
            </a:r>
            <a:r>
              <a:rPr kumimoji="1" lang="en-US" altLang="zh-CN" sz="2300" b="1" dirty="0">
                <a:latin typeface="Times New Roman" pitchFamily="18" charset="0"/>
                <a:ea typeface="楷体_GB2312" pitchFamily="49" charset="-122"/>
              </a:rPr>
              <a:t>D∷=f</a:t>
            </a:r>
            <a:r>
              <a:rPr kumimoji="1" lang="zh-CN" altLang="en-US" sz="2300" b="1" dirty="0">
                <a:latin typeface="Times New Roman" pitchFamily="18" charset="0"/>
                <a:ea typeface="楷体_GB2312" pitchFamily="49" charset="-122"/>
              </a:rPr>
              <a:t>在推导中不起作用，为多余规则，应将其删除</a:t>
            </a:r>
            <a:r>
              <a:rPr kumimoji="1" lang="en-US" altLang="zh-CN" sz="2300" b="1" dirty="0">
                <a:latin typeface="Times New Roman" pitchFamily="18" charset="0"/>
                <a:ea typeface="楷体_GB2312" pitchFamily="49" charset="-122"/>
              </a:rPr>
              <a:t>.</a:t>
            </a:r>
          </a:p>
          <a:p>
            <a:pPr algn="just" eaLnBrk="1" hangingPunct="1">
              <a:lnSpc>
                <a:spcPct val="120000"/>
              </a:lnSpc>
              <a:defRPr/>
            </a:pPr>
            <a:r>
              <a:rPr kumimoji="1" lang="en-US" altLang="zh-CN" sz="2300" b="1" dirty="0">
                <a:latin typeface="Times New Roman" pitchFamily="18" charset="0"/>
                <a:ea typeface="楷体_GB2312" pitchFamily="49" charset="-122"/>
              </a:rPr>
              <a:t>      </a:t>
            </a:r>
            <a:r>
              <a:rPr kumimoji="1" lang="zh-CN" altLang="en-US" sz="2300" b="1" dirty="0">
                <a:latin typeface="Times New Roman" pitchFamily="18" charset="0"/>
                <a:ea typeface="楷体_GB2312" pitchFamily="49" charset="-122"/>
              </a:rPr>
              <a:t>另外，规则</a:t>
            </a:r>
            <a:r>
              <a:rPr kumimoji="1" lang="en-US" altLang="zh-CN" sz="2300" b="1" dirty="0">
                <a:latin typeface="Times New Roman" pitchFamily="18" charset="0"/>
                <a:ea typeface="楷体_GB2312" pitchFamily="49" charset="-122"/>
              </a:rPr>
              <a:t>C∷=</a:t>
            </a:r>
            <a:r>
              <a:rPr kumimoji="1" lang="en-US" altLang="zh-CN" sz="2300" b="1" dirty="0" err="1">
                <a:latin typeface="Times New Roman" pitchFamily="18" charset="0"/>
                <a:ea typeface="楷体_GB2312" pitchFamily="49" charset="-122"/>
              </a:rPr>
              <a:t>Cf</a:t>
            </a:r>
            <a:r>
              <a:rPr kumimoji="1" lang="zh-CN" altLang="en-US" sz="2300" b="1" dirty="0">
                <a:latin typeface="Times New Roman" pitchFamily="18" charset="0"/>
                <a:ea typeface="楷体_GB2312" pitchFamily="49" charset="-122"/>
              </a:rPr>
              <a:t>也是多余规则，因为一旦使用了这条规则，便会使推导无限制进行下去，最终无法推出终结符号串，所以也是该删除的多余规则；</a:t>
            </a:r>
          </a:p>
          <a:p>
            <a:pPr algn="just" eaLnBrk="1" hangingPunct="1">
              <a:lnSpc>
                <a:spcPct val="120000"/>
              </a:lnSpc>
              <a:defRPr/>
            </a:pPr>
            <a:r>
              <a:rPr kumimoji="1" lang="zh-CN" altLang="en-US" sz="2300" b="1" dirty="0">
                <a:latin typeface="Times New Roman" pitchFamily="18" charset="0"/>
                <a:ea typeface="楷体_GB2312" pitchFamily="49" charset="-122"/>
              </a:rPr>
              <a:t>      同理， </a:t>
            </a:r>
            <a:r>
              <a:rPr kumimoji="1" lang="en-US" altLang="zh-CN" sz="2300" b="1" dirty="0">
                <a:latin typeface="Times New Roman" pitchFamily="18" charset="0"/>
                <a:ea typeface="楷体_GB2312" pitchFamily="49" charset="-122"/>
              </a:rPr>
              <a:t>B∷=Ce</a:t>
            </a:r>
            <a:r>
              <a:rPr kumimoji="1" lang="zh-CN" altLang="en-US" sz="2300" b="1" dirty="0">
                <a:latin typeface="Times New Roman" pitchFamily="18" charset="0"/>
                <a:ea typeface="楷体_GB2312" pitchFamily="49" charset="-122"/>
              </a:rPr>
              <a:t>也是多余规则，因为它含有非终结符</a:t>
            </a:r>
            <a:r>
              <a:rPr kumimoji="1" lang="en-US" altLang="zh-CN" sz="2300" b="1" dirty="0">
                <a:latin typeface="Times New Roman" pitchFamily="18" charset="0"/>
                <a:ea typeface="楷体_GB2312" pitchFamily="49" charset="-122"/>
              </a:rPr>
              <a:t>C</a:t>
            </a:r>
            <a:r>
              <a:rPr kumimoji="1" lang="zh-CN" altLang="en-US" sz="2300" b="1" dirty="0">
                <a:latin typeface="Times New Roman" pitchFamily="18" charset="0"/>
                <a:ea typeface="楷体_GB2312" pitchFamily="49" charset="-122"/>
              </a:rPr>
              <a:t>。</a:t>
            </a:r>
          </a:p>
          <a:p>
            <a:pPr algn="just" eaLnBrk="1" hangingPunct="1">
              <a:lnSpc>
                <a:spcPct val="120000"/>
              </a:lnSpc>
              <a:defRPr/>
            </a:pPr>
            <a:r>
              <a:rPr kumimoji="1" lang="zh-CN" altLang="en-US" sz="2300" b="1" dirty="0">
                <a:latin typeface="Times New Roman" pitchFamily="18" charset="0"/>
                <a:ea typeface="楷体_GB2312" pitchFamily="49" charset="-122"/>
              </a:rPr>
              <a:t>      </a:t>
            </a:r>
          </a:p>
        </p:txBody>
      </p:sp>
      <p:sp>
        <p:nvSpPr>
          <p:cNvPr id="7" name="Rectangle 2"/>
          <p:cNvSpPr>
            <a:spLocks noChangeArrowheads="1"/>
          </p:cNvSpPr>
          <p:nvPr/>
        </p:nvSpPr>
        <p:spPr bwMode="auto">
          <a:xfrm>
            <a:off x="1611313" y="193675"/>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a:solidFill>
                  <a:srgbClr val="FFC000"/>
                </a:solidFill>
                <a:latin typeface="Times New Roman" pitchFamily="18" charset="0"/>
                <a:ea typeface="黑体" pitchFamily="2" charset="-122"/>
              </a:rPr>
              <a:t>§</a:t>
            </a:r>
            <a:r>
              <a:rPr lang="en-US" altLang="zh-CN" sz="3600" b="1" dirty="0" smtClean="0">
                <a:solidFill>
                  <a:srgbClr val="FFC000"/>
                </a:solidFill>
                <a:latin typeface="Times New Roman" pitchFamily="18" charset="0"/>
                <a:ea typeface="黑体" pitchFamily="2" charset="-122"/>
              </a:rPr>
              <a:t>2.6    </a:t>
            </a:r>
            <a:r>
              <a:rPr lang="zh-CN" altLang="en-US" sz="3600" b="1" dirty="0" smtClean="0">
                <a:solidFill>
                  <a:srgbClr val="FFC000"/>
                </a:solidFill>
                <a:latin typeface="Times New Roman" pitchFamily="18" charset="0"/>
                <a:ea typeface="黑体" pitchFamily="2" charset="-122"/>
              </a:rPr>
              <a:t>文法实用性限制说明</a:t>
            </a:r>
            <a:endParaRPr lang="zh-CN" altLang="en-US" sz="3600" b="1" dirty="0">
              <a:solidFill>
                <a:srgbClr val="FFC000"/>
              </a:solidFill>
              <a:latin typeface="Times New Roman" pitchFamily="18" charset="0"/>
              <a:ea typeface="黑体" pitchFamily="2" charset="-122"/>
            </a:endParaRPr>
          </a:p>
        </p:txBody>
      </p:sp>
      <p:sp>
        <p:nvSpPr>
          <p:cNvPr id="2" name="矩形 1"/>
          <p:cNvSpPr/>
          <p:nvPr/>
        </p:nvSpPr>
        <p:spPr>
          <a:xfrm>
            <a:off x="2209800" y="4836212"/>
            <a:ext cx="6096000" cy="1379545"/>
          </a:xfrm>
          <a:prstGeom prst="rect">
            <a:avLst/>
          </a:prstGeom>
        </p:spPr>
        <p:txBody>
          <a:bodyPr>
            <a:spAutoFit/>
          </a:bodyPr>
          <a:lstStyle/>
          <a:p>
            <a:pPr algn="just">
              <a:lnSpc>
                <a:spcPct val="120000"/>
              </a:lnSpc>
              <a:defRPr/>
            </a:pPr>
            <a:r>
              <a:rPr kumimoji="1" lang="zh-CN" altLang="en-US" sz="2400" b="1" dirty="0">
                <a:latin typeface="Times New Roman" pitchFamily="18" charset="0"/>
                <a:ea typeface="楷体_GB2312" pitchFamily="49" charset="-122"/>
              </a:rPr>
              <a:t>所以，将该文法多余文法删除得到压缩过文法为</a:t>
            </a:r>
            <a:r>
              <a:rPr kumimoji="1" lang="en-US" altLang="zh-CN" sz="2400" b="1" dirty="0">
                <a:latin typeface="Times New Roman" pitchFamily="18" charset="0"/>
                <a:ea typeface="楷体_GB2312" pitchFamily="49" charset="-122"/>
              </a:rPr>
              <a:t>G’</a:t>
            </a:r>
            <a:r>
              <a:rPr kumimoji="1" lang="zh-CN" altLang="en-US" sz="2400" b="1" dirty="0">
                <a:latin typeface="Times New Roman" pitchFamily="18" charset="0"/>
                <a:ea typeface="楷体_GB2312" pitchFamily="49" charset="-122"/>
              </a:rPr>
              <a:t>，其规则为：                   </a:t>
            </a:r>
            <a:r>
              <a:rPr kumimoji="1" lang="en-US" altLang="zh-CN" sz="2400" b="1" dirty="0">
                <a:latin typeface="Times New Roman" pitchFamily="18" charset="0"/>
                <a:ea typeface="楷体_GB2312" pitchFamily="49" charset="-122"/>
              </a:rPr>
              <a:t>Z∷=Be   A∷=</a:t>
            </a:r>
            <a:r>
              <a:rPr kumimoji="1" lang="en-US" altLang="zh-CN" sz="2400" b="1" dirty="0" err="1">
                <a:latin typeface="Times New Roman" pitchFamily="18" charset="0"/>
                <a:ea typeface="楷体_GB2312" pitchFamily="49" charset="-122"/>
              </a:rPr>
              <a:t>Ae|e</a:t>
            </a:r>
            <a:r>
              <a:rPr kumimoji="1" lang="en-US" altLang="zh-CN" sz="2400" b="1" dirty="0">
                <a:latin typeface="Times New Roman" pitchFamily="18" charset="0"/>
                <a:ea typeface="楷体_GB2312" pitchFamily="49" charset="-122"/>
              </a:rPr>
              <a:t>    B∷=</a:t>
            </a:r>
            <a:r>
              <a:rPr kumimoji="1" lang="en-US" altLang="zh-CN" sz="2400" b="1" dirty="0" err="1">
                <a:latin typeface="Times New Roman" pitchFamily="18" charset="0"/>
                <a:ea typeface="楷体_GB2312" pitchFamily="49" charset="-122"/>
              </a:rPr>
              <a:t>Af</a:t>
            </a:r>
            <a:endParaRPr kumimoji="1" lang="en-US" altLang="zh-CN" sz="2400" b="1" dirty="0">
              <a:latin typeface="Times New Roman" pitchFamily="18" charset="0"/>
              <a:ea typeface="楷体_GB2312" pitchFamily="49" charset="-122"/>
            </a:endParaRPr>
          </a:p>
        </p:txBody>
      </p:sp>
    </p:spTree>
    <p:extLst>
      <p:ext uri="{BB962C8B-B14F-4D97-AF65-F5344CB8AC3E}">
        <p14:creationId xmlns:p14="http://schemas.microsoft.com/office/powerpoint/2010/main" val="6788320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482308">
                                            <p:txEl>
                                              <p:pRg st="2" end="2"/>
                                            </p:txEl>
                                          </p:spTgt>
                                        </p:tgtEl>
                                        <p:attrNameLst>
                                          <p:attrName>style.visibility</p:attrName>
                                        </p:attrNameLst>
                                      </p:cBhvr>
                                      <p:to>
                                        <p:strVal val="visible"/>
                                      </p:to>
                                    </p:set>
                                    <p:animEffect transition="in" filter="blinds(horizontal)">
                                      <p:cBhvr>
                                        <p:cTn id="7" dur="500"/>
                                        <p:tgtEl>
                                          <p:spTgt spid="482308">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482308">
                                            <p:txEl>
                                              <p:pRg st="3" end="3"/>
                                            </p:txEl>
                                          </p:spTgt>
                                        </p:tgtEl>
                                        <p:attrNameLst>
                                          <p:attrName>style.visibility</p:attrName>
                                        </p:attrNameLst>
                                      </p:cBhvr>
                                      <p:to>
                                        <p:strVal val="visible"/>
                                      </p:to>
                                    </p:set>
                                    <p:animEffect transition="in" filter="blinds(horizontal)">
                                      <p:cBhvr>
                                        <p:cTn id="10" dur="500"/>
                                        <p:tgtEl>
                                          <p:spTgt spid="482308">
                                            <p:txEl>
                                              <p:pRg st="3" end="3"/>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482308">
                                            <p:txEl>
                                              <p:pRg st="4" end="4"/>
                                            </p:txEl>
                                          </p:spTgt>
                                        </p:tgtEl>
                                        <p:attrNameLst>
                                          <p:attrName>style.visibility</p:attrName>
                                        </p:attrNameLst>
                                      </p:cBhvr>
                                      <p:to>
                                        <p:strVal val="visible"/>
                                      </p:to>
                                    </p:set>
                                    <p:animEffect transition="in" filter="blinds(horizontal)">
                                      <p:cBhvr>
                                        <p:cTn id="13" dur="500"/>
                                        <p:tgtEl>
                                          <p:spTgt spid="482308">
                                            <p:txEl>
                                              <p:pRg st="4" end="4"/>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482308">
                                            <p:txEl>
                                              <p:pRg st="5" end="5"/>
                                            </p:txEl>
                                          </p:spTgt>
                                        </p:tgtEl>
                                        <p:attrNameLst>
                                          <p:attrName>style.visibility</p:attrName>
                                        </p:attrNameLst>
                                      </p:cBhvr>
                                      <p:to>
                                        <p:strVal val="visible"/>
                                      </p:to>
                                    </p:set>
                                    <p:animEffect transition="in" filter="blinds(horizontal)">
                                      <p:cBhvr>
                                        <p:cTn id="16" dur="500"/>
                                        <p:tgtEl>
                                          <p:spTgt spid="48230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66</a:t>
            </a:fld>
            <a:endParaRPr lang="zh-CN" altLang="en-US">
              <a:solidFill>
                <a:prstClr val="black">
                  <a:tint val="75000"/>
                </a:prstClr>
              </a:solidFill>
            </a:endParaRPr>
          </a:p>
        </p:txBody>
      </p:sp>
      <p:sp>
        <p:nvSpPr>
          <p:cNvPr id="3" name="矩形 2"/>
          <p:cNvSpPr/>
          <p:nvPr/>
        </p:nvSpPr>
        <p:spPr>
          <a:xfrm>
            <a:off x="1077191" y="1169564"/>
            <a:ext cx="8778009" cy="3554819"/>
          </a:xfrm>
          <a:prstGeom prst="rect">
            <a:avLst/>
          </a:prstGeom>
        </p:spPr>
        <p:txBody>
          <a:bodyPr wrap="square">
            <a:spAutoFit/>
          </a:bodyPr>
          <a:lstStyle/>
          <a:p>
            <a:pPr indent="304800" algn="just">
              <a:lnSpc>
                <a:spcPct val="125000"/>
              </a:lnSpc>
              <a:spcAft>
                <a:spcPts val="0"/>
              </a:spcAft>
            </a:pPr>
            <a:r>
              <a:rPr lang="zh-CN" altLang="zh-CN" kern="100" dirty="0">
                <a:latin typeface="Times New Roman" panose="02020603050405020304" pitchFamily="18" charset="0"/>
                <a:cs typeface="Times New Roman" panose="02020603050405020304" pitchFamily="18" charset="0"/>
              </a:rPr>
              <a:t>本章是编译原理课程的理论基础，介绍了形式语言的基本概念和理论，主要内容如下：</a:t>
            </a:r>
            <a:endParaRPr lang="zh-CN" altLang="zh-CN" kern="100" dirty="0">
              <a:latin typeface="Times New Roman" panose="02020603050405020304" pitchFamily="18" charset="0"/>
              <a:cs typeface="黑体" panose="02010609060101010101" pitchFamily="49" charset="-122"/>
            </a:endParaRPr>
          </a:p>
          <a:p>
            <a:pPr indent="304800" algn="just">
              <a:lnSpc>
                <a:spcPct val="125000"/>
              </a:lnSpc>
              <a:spcAft>
                <a:spcPts val="0"/>
              </a:spcAft>
            </a:pPr>
            <a:r>
              <a:rPr lang="zh-CN" altLang="zh-CN" kern="100" dirty="0">
                <a:latin typeface="Times New Roman" panose="02020603050405020304" pitchFamily="18" charset="0"/>
                <a:cs typeface="Times New Roman" panose="02020603050405020304" pitchFamily="18" charset="0"/>
              </a:rPr>
              <a:t>（</a:t>
            </a:r>
            <a:r>
              <a:rPr lang="en-US" altLang="zh-CN" kern="100" dirty="0">
                <a:latin typeface="Times New Roman" panose="02020603050405020304" pitchFamily="18" charset="0"/>
                <a:cs typeface="Times New Roman" panose="02020603050405020304" pitchFamily="18" charset="0"/>
              </a:rPr>
              <a:t>1</a:t>
            </a:r>
            <a:r>
              <a:rPr lang="zh-CN" altLang="zh-CN" kern="100" dirty="0">
                <a:latin typeface="Times New Roman" panose="02020603050405020304" pitchFamily="18" charset="0"/>
                <a:cs typeface="Times New Roman" panose="02020603050405020304" pitchFamily="18" charset="0"/>
              </a:rPr>
              <a:t>）形式语言是指用一组数学符号和规则来描述的语言。任何一种语言，都是由该语言的字母表中的基本符号所组成的满足一定规则的符号串的集合。符号串的基本概念及有关运算（连接运算、幂运算和闭包运算等）是理解形式语言的前提。</a:t>
            </a:r>
            <a:endParaRPr lang="zh-CN" altLang="zh-CN" kern="100" dirty="0">
              <a:latin typeface="Times New Roman" panose="02020603050405020304" pitchFamily="18" charset="0"/>
              <a:cs typeface="黑体" panose="02010609060101010101" pitchFamily="49" charset="-122"/>
            </a:endParaRPr>
          </a:p>
          <a:p>
            <a:pPr indent="304800" algn="just">
              <a:lnSpc>
                <a:spcPct val="125000"/>
              </a:lnSpc>
              <a:spcAft>
                <a:spcPts val="0"/>
              </a:spcAft>
            </a:pPr>
            <a:r>
              <a:rPr lang="zh-CN" altLang="zh-CN" kern="100" dirty="0">
                <a:latin typeface="Times New Roman" panose="02020603050405020304" pitchFamily="18" charset="0"/>
                <a:cs typeface="Times New Roman" panose="02020603050405020304" pitchFamily="18" charset="0"/>
              </a:rPr>
              <a:t>（</a:t>
            </a:r>
            <a:r>
              <a:rPr lang="en-US" altLang="zh-CN" kern="100" dirty="0">
                <a:latin typeface="Times New Roman" panose="02020603050405020304" pitchFamily="18" charset="0"/>
                <a:cs typeface="Times New Roman" panose="02020603050405020304" pitchFamily="18" charset="0"/>
              </a:rPr>
              <a:t>2</a:t>
            </a:r>
            <a:r>
              <a:rPr lang="zh-CN" altLang="zh-CN" kern="100" dirty="0">
                <a:latin typeface="Times New Roman" panose="02020603050405020304" pitchFamily="18" charset="0"/>
                <a:cs typeface="Times New Roman" panose="02020603050405020304" pitchFamily="18" charset="0"/>
              </a:rPr>
              <a:t>）文法是描述语言语法结构的规则，可以形式化地表示为一个四元组</a:t>
            </a:r>
            <a:r>
              <a:rPr lang="en-US" altLang="zh-CN" kern="100" dirty="0">
                <a:latin typeface="Times New Roman" panose="02020603050405020304" pitchFamily="18" charset="0"/>
                <a:cs typeface="Times New Roman" panose="02020603050405020304" pitchFamily="18" charset="0"/>
              </a:rPr>
              <a:t>G = (V</a:t>
            </a:r>
            <a:r>
              <a:rPr lang="en-US" altLang="zh-CN" kern="100" baseline="-25000" dirty="0">
                <a:latin typeface="Times New Roman" panose="02020603050405020304" pitchFamily="18" charset="0"/>
                <a:cs typeface="Times New Roman" panose="02020603050405020304" pitchFamily="18" charset="0"/>
              </a:rPr>
              <a:t>N</a:t>
            </a:r>
            <a:r>
              <a:rPr lang="en-US" altLang="zh-CN" kern="100" dirty="0">
                <a:latin typeface="Times New Roman" panose="02020603050405020304" pitchFamily="18" charset="0"/>
                <a:cs typeface="Times New Roman" panose="02020603050405020304" pitchFamily="18" charset="0"/>
              </a:rPr>
              <a:t>,V</a:t>
            </a:r>
            <a:r>
              <a:rPr lang="en-US" altLang="zh-CN" kern="100" baseline="-25000" dirty="0">
                <a:latin typeface="Times New Roman" panose="02020603050405020304" pitchFamily="18" charset="0"/>
                <a:cs typeface="Times New Roman" panose="02020603050405020304" pitchFamily="18" charset="0"/>
              </a:rPr>
              <a:t>T</a:t>
            </a:r>
            <a:r>
              <a:rPr lang="en-US" altLang="zh-CN" kern="100" dirty="0">
                <a:latin typeface="Times New Roman" panose="02020603050405020304" pitchFamily="18" charset="0"/>
                <a:cs typeface="Times New Roman" panose="02020603050405020304" pitchFamily="18" charset="0"/>
              </a:rPr>
              <a:t>,P,S)</a:t>
            </a:r>
            <a:r>
              <a:rPr lang="zh-CN" altLang="zh-CN" kern="100" dirty="0">
                <a:latin typeface="Times New Roman" panose="02020603050405020304" pitchFamily="18" charset="0"/>
                <a:cs typeface="Times New Roman" panose="02020603050405020304" pitchFamily="18" charset="0"/>
              </a:rPr>
              <a:t>。语言是文法所产生的所有句子的集合。给定一个文法，可以通过推导从而确定它所产生的语言。给定一个语言，能确定其文法，但还没有形式化的方法，而且得到的文法可能不是唯一形式，但这些文法都是等价的。如果语言是无穷的，描述该语言的文法一定是递归的</a:t>
            </a:r>
            <a:r>
              <a:rPr lang="zh-CN" altLang="zh-CN" kern="100" dirty="0" smtClean="0">
                <a:latin typeface="Times New Roman" panose="02020603050405020304" pitchFamily="18" charset="0"/>
                <a:cs typeface="Times New Roman" panose="02020603050405020304" pitchFamily="18" charset="0"/>
              </a:rPr>
              <a:t>。</a:t>
            </a:r>
            <a:endParaRPr lang="zh-CN" altLang="zh-CN" kern="100" dirty="0">
              <a:latin typeface="Times New Roman" panose="02020603050405020304" pitchFamily="18" charset="0"/>
              <a:cs typeface="黑体" panose="02010609060101010101" pitchFamily="49" charset="-122"/>
            </a:endParaRPr>
          </a:p>
        </p:txBody>
      </p:sp>
    </p:spTree>
    <p:extLst>
      <p:ext uri="{BB962C8B-B14F-4D97-AF65-F5344CB8AC3E}">
        <p14:creationId xmlns:p14="http://schemas.microsoft.com/office/powerpoint/2010/main" val="444083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44FE8081-9BD5-4D7C-946C-6E41C6C19654}" type="slidenum">
              <a:rPr lang="zh-CN" altLang="en-US" smtClean="0">
                <a:solidFill>
                  <a:prstClr val="black">
                    <a:tint val="75000"/>
                  </a:prstClr>
                </a:solidFill>
              </a:rPr>
              <a:t>67</a:t>
            </a:fld>
            <a:endParaRPr lang="zh-CN" altLang="en-US">
              <a:solidFill>
                <a:prstClr val="black">
                  <a:tint val="75000"/>
                </a:prstClr>
              </a:solidFill>
            </a:endParaRPr>
          </a:p>
        </p:txBody>
      </p:sp>
      <p:sp>
        <p:nvSpPr>
          <p:cNvPr id="3" name="矩形 2"/>
          <p:cNvSpPr/>
          <p:nvPr/>
        </p:nvSpPr>
        <p:spPr>
          <a:xfrm>
            <a:off x="1132609" y="1295640"/>
            <a:ext cx="10037618" cy="3901068"/>
          </a:xfrm>
          <a:prstGeom prst="rect">
            <a:avLst/>
          </a:prstGeom>
        </p:spPr>
        <p:txBody>
          <a:bodyPr wrap="square">
            <a:spAutoFit/>
          </a:bodyPr>
          <a:lstStyle/>
          <a:p>
            <a:pPr indent="304800" algn="just">
              <a:lnSpc>
                <a:spcPct val="125000"/>
              </a:lnSpc>
              <a:spcAft>
                <a:spcPts val="0"/>
              </a:spcAft>
            </a:pPr>
            <a:endParaRPr lang="en-US" altLang="zh-CN" kern="100" dirty="0">
              <a:latin typeface="Times New Roman" panose="02020603050405020304" pitchFamily="18" charset="0"/>
              <a:cs typeface="Times New Roman" panose="02020603050405020304" pitchFamily="18" charset="0"/>
            </a:endParaRPr>
          </a:p>
          <a:p>
            <a:pPr indent="304800" algn="just">
              <a:lnSpc>
                <a:spcPct val="125000"/>
              </a:lnSpc>
              <a:spcAft>
                <a:spcPts val="0"/>
              </a:spcAft>
            </a:pPr>
            <a:r>
              <a:rPr lang="zh-CN" altLang="zh-CN" kern="100" dirty="0" smtClean="0">
                <a:latin typeface="Times New Roman" panose="02020603050405020304" pitchFamily="18" charset="0"/>
                <a:cs typeface="Times New Roman" panose="02020603050405020304" pitchFamily="18" charset="0"/>
              </a:rPr>
              <a:t>（</a:t>
            </a:r>
            <a:r>
              <a:rPr lang="en-US" altLang="zh-CN" kern="100" dirty="0">
                <a:latin typeface="Times New Roman" panose="02020603050405020304" pitchFamily="18" charset="0"/>
                <a:cs typeface="Times New Roman" panose="02020603050405020304" pitchFamily="18" charset="0"/>
              </a:rPr>
              <a:t>3</a:t>
            </a:r>
            <a:r>
              <a:rPr lang="zh-CN" altLang="zh-CN" kern="100" dirty="0">
                <a:latin typeface="Times New Roman" panose="02020603050405020304" pitchFamily="18" charset="0"/>
                <a:cs typeface="Times New Roman" panose="02020603050405020304" pitchFamily="18" charset="0"/>
              </a:rPr>
              <a:t>）对于给定的句型，可以通过自顶向下推导和自底向上的归约对其进行分析，本章给出了在句型分析的过程中会涉及短语、简单短语和句柄的概念，语法树的构造过程，以及二义性文法的定义和消除方法</a:t>
            </a:r>
            <a:r>
              <a:rPr lang="zh-CN" altLang="zh-CN" kern="100" dirty="0" smtClean="0">
                <a:latin typeface="Times New Roman" panose="02020603050405020304" pitchFamily="18" charset="0"/>
                <a:cs typeface="Times New Roman" panose="02020603050405020304" pitchFamily="18" charset="0"/>
              </a:rPr>
              <a:t>。</a:t>
            </a:r>
            <a:endParaRPr lang="en-US" altLang="zh-CN" kern="100" dirty="0" smtClean="0">
              <a:latin typeface="Times New Roman" panose="02020603050405020304" pitchFamily="18" charset="0"/>
              <a:cs typeface="Times New Roman" panose="02020603050405020304" pitchFamily="18" charset="0"/>
            </a:endParaRPr>
          </a:p>
          <a:p>
            <a:pPr indent="304800" algn="just">
              <a:lnSpc>
                <a:spcPct val="125000"/>
              </a:lnSpc>
              <a:spcAft>
                <a:spcPts val="0"/>
              </a:spcAft>
            </a:pPr>
            <a:endParaRPr lang="zh-CN" altLang="zh-CN" kern="100" dirty="0">
              <a:latin typeface="Times New Roman" panose="02020603050405020304" pitchFamily="18" charset="0"/>
              <a:cs typeface="黑体" panose="02010609060101010101" pitchFamily="49" charset="-122"/>
            </a:endParaRPr>
          </a:p>
          <a:p>
            <a:pPr indent="304800" algn="just">
              <a:lnSpc>
                <a:spcPct val="125000"/>
              </a:lnSpc>
              <a:spcAft>
                <a:spcPts val="0"/>
              </a:spcAft>
            </a:pPr>
            <a:r>
              <a:rPr lang="zh-CN" altLang="zh-CN" kern="100" dirty="0">
                <a:latin typeface="Times New Roman" panose="02020603050405020304" pitchFamily="18" charset="0"/>
                <a:cs typeface="Times New Roman" panose="02020603050405020304" pitchFamily="18" charset="0"/>
              </a:rPr>
              <a:t>（</a:t>
            </a:r>
            <a:r>
              <a:rPr lang="en-US" altLang="zh-CN" kern="100" dirty="0">
                <a:latin typeface="Times New Roman" panose="02020603050405020304" pitchFamily="18" charset="0"/>
                <a:cs typeface="Times New Roman" panose="02020603050405020304" pitchFamily="18" charset="0"/>
              </a:rPr>
              <a:t>4</a:t>
            </a:r>
            <a:r>
              <a:rPr lang="zh-CN" altLang="zh-CN" kern="100" dirty="0">
                <a:latin typeface="Times New Roman" panose="02020603050405020304" pitchFamily="18" charset="0"/>
                <a:cs typeface="Times New Roman" panose="02020603050405020304" pitchFamily="18" charset="0"/>
              </a:rPr>
              <a:t>）乔姆斯基通过对文法产生式左部和右部给予了不同限制，将文法分成四种类型，分别对应四种不同的语言和自动机</a:t>
            </a:r>
            <a:r>
              <a:rPr lang="zh-CN" altLang="zh-CN" kern="100" dirty="0" smtClean="0">
                <a:latin typeface="Times New Roman" panose="02020603050405020304" pitchFamily="18" charset="0"/>
                <a:cs typeface="Times New Roman" panose="02020603050405020304" pitchFamily="18" charset="0"/>
              </a:rPr>
              <a:t>。</a:t>
            </a:r>
            <a:endParaRPr lang="en-US" altLang="zh-CN" kern="100" dirty="0" smtClean="0">
              <a:latin typeface="Times New Roman" panose="02020603050405020304" pitchFamily="18" charset="0"/>
              <a:cs typeface="Times New Roman" panose="02020603050405020304" pitchFamily="18" charset="0"/>
            </a:endParaRPr>
          </a:p>
          <a:p>
            <a:pPr indent="304800" algn="just">
              <a:lnSpc>
                <a:spcPct val="125000"/>
              </a:lnSpc>
              <a:spcAft>
                <a:spcPts val="0"/>
              </a:spcAft>
            </a:pPr>
            <a:endParaRPr lang="zh-CN" altLang="zh-CN" kern="100" dirty="0">
              <a:latin typeface="Times New Roman" panose="02020603050405020304" pitchFamily="18" charset="0"/>
              <a:cs typeface="黑体" panose="02010609060101010101" pitchFamily="49" charset="-122"/>
            </a:endParaRPr>
          </a:p>
          <a:p>
            <a:pPr indent="304800" algn="just">
              <a:lnSpc>
                <a:spcPct val="125000"/>
              </a:lnSpc>
              <a:spcAft>
                <a:spcPts val="0"/>
              </a:spcAft>
            </a:pPr>
            <a:r>
              <a:rPr lang="zh-CN" altLang="zh-CN" kern="100" dirty="0">
                <a:latin typeface="Times New Roman" panose="02020603050405020304" pitchFamily="18" charset="0"/>
                <a:cs typeface="Times New Roman" panose="02020603050405020304" pitchFamily="18" charset="0"/>
              </a:rPr>
              <a:t>（</a:t>
            </a:r>
            <a:r>
              <a:rPr lang="en-US" altLang="zh-CN" kern="100" dirty="0">
                <a:latin typeface="Times New Roman" panose="02020603050405020304" pitchFamily="18" charset="0"/>
                <a:cs typeface="Times New Roman" panose="02020603050405020304" pitchFamily="18" charset="0"/>
              </a:rPr>
              <a:t>5</a:t>
            </a:r>
            <a:r>
              <a:rPr lang="zh-CN" altLang="zh-CN" kern="100" dirty="0">
                <a:latin typeface="Times New Roman" panose="02020603050405020304" pitchFamily="18" charset="0"/>
                <a:cs typeface="Times New Roman" panose="02020603050405020304" pitchFamily="18" charset="0"/>
              </a:rPr>
              <a:t>）文法除了</a:t>
            </a:r>
            <a:r>
              <a:rPr lang="en-US" altLang="zh-CN" kern="100" dirty="0">
                <a:latin typeface="Times New Roman" panose="02020603050405020304" pitchFamily="18" charset="0"/>
                <a:cs typeface="Times New Roman" panose="02020603050405020304" pitchFamily="18" charset="0"/>
              </a:rPr>
              <a:t>BNF</a:t>
            </a:r>
            <a:r>
              <a:rPr lang="zh-CN" altLang="zh-CN" kern="100" dirty="0">
                <a:latin typeface="Times New Roman" panose="02020603050405020304" pitchFamily="18" charset="0"/>
                <a:cs typeface="Times New Roman" panose="02020603050405020304" pitchFamily="18" charset="0"/>
              </a:rPr>
              <a:t>范式表示方法外，还可以使用诸如</a:t>
            </a:r>
            <a:r>
              <a:rPr lang="en-US" altLang="zh-CN" kern="100" dirty="0">
                <a:latin typeface="Times New Roman" panose="02020603050405020304" pitchFamily="18" charset="0"/>
                <a:cs typeface="Times New Roman" panose="02020603050405020304" pitchFamily="18" charset="0"/>
              </a:rPr>
              <a:t>EBNF</a:t>
            </a:r>
            <a:r>
              <a:rPr lang="zh-CN" altLang="zh-CN" kern="100" dirty="0">
                <a:latin typeface="Times New Roman" panose="02020603050405020304" pitchFamily="18" charset="0"/>
                <a:cs typeface="Times New Roman" panose="02020603050405020304" pitchFamily="18" charset="0"/>
              </a:rPr>
              <a:t>和语法图等其他表示</a:t>
            </a:r>
            <a:r>
              <a:rPr lang="zh-CN" altLang="zh-CN" kern="100" dirty="0" smtClean="0">
                <a:latin typeface="Times New Roman" panose="02020603050405020304" pitchFamily="18" charset="0"/>
                <a:cs typeface="Times New Roman" panose="02020603050405020304" pitchFamily="18" charset="0"/>
              </a:rPr>
              <a:t>方法</a:t>
            </a:r>
            <a:endParaRPr lang="en-US" altLang="zh-CN" kern="100" dirty="0" smtClean="0">
              <a:latin typeface="Times New Roman" panose="02020603050405020304" pitchFamily="18" charset="0"/>
              <a:cs typeface="Times New Roman" panose="02020603050405020304" pitchFamily="18" charset="0"/>
            </a:endParaRPr>
          </a:p>
          <a:p>
            <a:pPr indent="304800" algn="just">
              <a:lnSpc>
                <a:spcPct val="125000"/>
              </a:lnSpc>
              <a:spcAft>
                <a:spcPts val="0"/>
              </a:spcAft>
            </a:pPr>
            <a:endParaRPr lang="en-US" altLang="zh-CN" kern="100" dirty="0">
              <a:latin typeface="Times New Roman" panose="02020603050405020304" pitchFamily="18" charset="0"/>
              <a:cs typeface="Times New Roman" panose="02020603050405020304" pitchFamily="18" charset="0"/>
            </a:endParaRPr>
          </a:p>
          <a:p>
            <a:pPr indent="304800" algn="just">
              <a:lnSpc>
                <a:spcPct val="125000"/>
              </a:lnSpc>
              <a:spcAft>
                <a:spcPts val="0"/>
              </a:spcAft>
            </a:pPr>
            <a:r>
              <a:rPr lang="zh-CN" altLang="en-US" kern="100" dirty="0" smtClean="0">
                <a:latin typeface="Times New Roman" panose="02020603050405020304" pitchFamily="18" charset="0"/>
                <a:cs typeface="Times New Roman" panose="02020603050405020304" pitchFamily="18" charset="0"/>
              </a:rPr>
              <a:t>（</a:t>
            </a:r>
            <a:r>
              <a:rPr lang="en-US" altLang="zh-CN" kern="100" dirty="0" smtClean="0">
                <a:latin typeface="Times New Roman" panose="02020603050405020304" pitchFamily="18" charset="0"/>
                <a:cs typeface="Times New Roman" panose="02020603050405020304" pitchFamily="18" charset="0"/>
              </a:rPr>
              <a:t>6</a:t>
            </a:r>
            <a:r>
              <a:rPr lang="zh-CN" altLang="en-US" kern="100" dirty="0" smtClean="0">
                <a:latin typeface="Times New Roman" panose="02020603050405020304" pitchFamily="18" charset="0"/>
                <a:cs typeface="Times New Roman" panose="02020603050405020304" pitchFamily="18" charset="0"/>
              </a:rPr>
              <a:t>）在编写文法时，要注意有害规则和多余规则</a:t>
            </a:r>
            <a:r>
              <a:rPr lang="zh-CN" altLang="zh-CN" kern="100" dirty="0" smtClean="0">
                <a:latin typeface="Times New Roman" panose="02020603050405020304" pitchFamily="18" charset="0"/>
                <a:cs typeface="Times New Roman" panose="02020603050405020304" pitchFamily="18" charset="0"/>
              </a:rPr>
              <a:t>。 </a:t>
            </a:r>
            <a:endParaRPr lang="zh-CN" altLang="zh-CN" kern="100" dirty="0">
              <a:latin typeface="Times New Roman" panose="02020603050405020304" pitchFamily="18" charset="0"/>
              <a:cs typeface="黑体" panose="02010609060101010101" pitchFamily="49" charset="-122"/>
            </a:endParaRPr>
          </a:p>
        </p:txBody>
      </p:sp>
    </p:spTree>
    <p:extLst>
      <p:ext uri="{BB962C8B-B14F-4D97-AF65-F5344CB8AC3E}">
        <p14:creationId xmlns:p14="http://schemas.microsoft.com/office/powerpoint/2010/main" val="2617252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占位符 9"/>
          <p:cNvSpPr>
            <a:spLocks noGrp="1"/>
          </p:cNvSpPr>
          <p:nvPr>
            <p:ph type="dt" sz="quarter" idx="10"/>
          </p:nvPr>
        </p:nvSpPr>
        <p:spPr/>
        <p:txBody>
          <a:bodyPr/>
          <a:lstStyle/>
          <a:p>
            <a:pPr>
              <a:defRPr/>
            </a:pPr>
            <a:fld id="{6BF3018C-0A6E-4055-815F-3D853D889915}" type="datetime1">
              <a:rPr lang="zh-CN" altLang="en-US"/>
              <a:pPr>
                <a:defRPr/>
              </a:pPr>
              <a:t>2021/3/11</a:t>
            </a:fld>
            <a:endParaRPr lang="zh-CN" altLang="en-US"/>
          </a:p>
        </p:txBody>
      </p:sp>
      <p:sp>
        <p:nvSpPr>
          <p:cNvPr id="108547"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8F3CA7D8-A729-4CA0-AB4D-91836E820DE2}" type="slidenum">
              <a:rPr lang="zh-CN" altLang="en-US" sz="1000">
                <a:solidFill>
                  <a:srgbClr val="9B9A98"/>
                </a:solidFill>
              </a:rPr>
              <a:pPr>
                <a:spcBef>
                  <a:spcPct val="0"/>
                </a:spcBef>
                <a:buClrTx/>
                <a:buSzTx/>
                <a:buFontTx/>
                <a:buNone/>
              </a:pPr>
              <a:t>7</a:t>
            </a:fld>
            <a:endParaRPr lang="zh-CN" altLang="en-US" sz="1000">
              <a:solidFill>
                <a:srgbClr val="9B9A98"/>
              </a:solidFill>
            </a:endParaRPr>
          </a:p>
        </p:txBody>
      </p:sp>
      <p:sp>
        <p:nvSpPr>
          <p:cNvPr id="414741" name="Rectangle 21"/>
          <p:cNvSpPr>
            <a:spLocks noChangeArrowheads="1"/>
          </p:cNvSpPr>
          <p:nvPr/>
        </p:nvSpPr>
        <p:spPr bwMode="auto">
          <a:xfrm>
            <a:off x="1298432" y="3389745"/>
            <a:ext cx="6086475" cy="4484688"/>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2600" b="1" dirty="0">
                <a:latin typeface="Times New Roman" pitchFamily="18" charset="0"/>
                <a:ea typeface="楷体_GB2312" pitchFamily="49" charset="-122"/>
              </a:rPr>
              <a:t>2</a:t>
            </a:r>
            <a:r>
              <a:rPr lang="zh-CN" altLang="en-US" sz="2600" b="1" dirty="0">
                <a:latin typeface="Times New Roman" pitchFamily="18" charset="0"/>
                <a:ea typeface="楷体_GB2312" pitchFamily="49" charset="-122"/>
              </a:rPr>
              <a:t>）语法树构造过程</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      句型</a:t>
            </a:r>
            <a:r>
              <a:rPr lang="en-US" altLang="zh-CN" sz="2600" b="1" dirty="0" err="1">
                <a:latin typeface="Times New Roman" pitchFamily="18" charset="0"/>
                <a:ea typeface="楷体_GB2312" pitchFamily="49" charset="-122"/>
              </a:rPr>
              <a:t>baSb</a:t>
            </a:r>
            <a:r>
              <a:rPr lang="zh-CN" altLang="en-US" sz="2600" b="1" dirty="0">
                <a:latin typeface="Times New Roman" pitchFamily="18" charset="0"/>
                <a:ea typeface="楷体_GB2312" pitchFamily="49" charset="-122"/>
              </a:rPr>
              <a:t>的语法树构造过程如下：</a:t>
            </a:r>
          </a:p>
          <a:p>
            <a:pPr marL="419100" indent="-382588" algn="just">
              <a:lnSpc>
                <a:spcPct val="120000"/>
              </a:lnSpc>
              <a:spcBef>
                <a:spcPct val="20000"/>
              </a:spcBef>
              <a:buClr>
                <a:schemeClr val="accent1"/>
              </a:buClr>
              <a:buSzPct val="80000"/>
              <a:defRPr/>
            </a:pPr>
            <a:r>
              <a:rPr lang="zh-CN" altLang="en-US" sz="2600" b="1" dirty="0">
                <a:solidFill>
                  <a:srgbClr val="FFC000"/>
                </a:solidFill>
                <a:latin typeface="Times New Roman" pitchFamily="18" charset="0"/>
                <a:ea typeface="楷体_GB2312" pitchFamily="49" charset="-122"/>
              </a:rPr>
              <a:t>（</a:t>
            </a:r>
            <a:r>
              <a:rPr lang="en-US" altLang="zh-CN" sz="2600" b="1" dirty="0">
                <a:solidFill>
                  <a:srgbClr val="FFC000"/>
                </a:solidFill>
                <a:latin typeface="Times New Roman" pitchFamily="18" charset="0"/>
                <a:ea typeface="楷体_GB2312" pitchFamily="49" charset="-122"/>
              </a:rPr>
              <a:t>1</a:t>
            </a:r>
            <a:r>
              <a:rPr lang="zh-CN" altLang="en-US" sz="2600" b="1" dirty="0">
                <a:solidFill>
                  <a:srgbClr val="FFC000"/>
                </a:solidFill>
                <a:latin typeface="Times New Roman" pitchFamily="18" charset="0"/>
                <a:ea typeface="楷体_GB2312" pitchFamily="49" charset="-122"/>
              </a:rPr>
              <a:t>）从识别符号</a:t>
            </a:r>
            <a:r>
              <a:rPr lang="en-US" altLang="zh-CN" sz="2600" b="1" dirty="0">
                <a:solidFill>
                  <a:srgbClr val="FFC000"/>
                </a:solidFill>
                <a:latin typeface="Times New Roman" pitchFamily="18" charset="0"/>
                <a:ea typeface="楷体_GB2312" pitchFamily="49" charset="-122"/>
              </a:rPr>
              <a:t>S</a:t>
            </a:r>
            <a:r>
              <a:rPr lang="zh-CN" altLang="en-US" sz="2600" b="1" dirty="0">
                <a:solidFill>
                  <a:srgbClr val="FFC000"/>
                </a:solidFill>
                <a:latin typeface="Times New Roman" pitchFamily="18" charset="0"/>
                <a:ea typeface="楷体_GB2312" pitchFamily="49" charset="-122"/>
              </a:rPr>
              <a:t>开始。</a:t>
            </a:r>
            <a:r>
              <a:rPr lang="zh-CN" altLang="en-US" sz="2800" b="1" dirty="0">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endParaRPr lang="zh-CN" altLang="en-US" sz="2800" b="1" dirty="0">
              <a:latin typeface="Times New Roman" pitchFamily="18" charset="0"/>
              <a:ea typeface="楷体_GB2312" pitchFamily="49" charset="-122"/>
            </a:endParaRPr>
          </a:p>
        </p:txBody>
      </p:sp>
      <p:sp>
        <p:nvSpPr>
          <p:cNvPr id="414742" name="Text Box 22"/>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8"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
        <p:nvSpPr>
          <p:cNvPr id="2" name="矩形 1"/>
          <p:cNvSpPr/>
          <p:nvPr/>
        </p:nvSpPr>
        <p:spPr>
          <a:xfrm>
            <a:off x="1146463" y="1801618"/>
            <a:ext cx="6096000" cy="1588127"/>
          </a:xfrm>
          <a:prstGeom prst="rect">
            <a:avLst/>
          </a:prstGeom>
        </p:spPr>
        <p:txBody>
          <a:bodyPr>
            <a:spAutoFit/>
          </a:bodyPr>
          <a:lstStyle/>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我们以上例文法</a:t>
            </a:r>
            <a:r>
              <a:rPr lang="en-US" altLang="zh-CN" b="1" dirty="0">
                <a:latin typeface="Times New Roman" pitchFamily="18" charset="0"/>
                <a:ea typeface="楷体_GB2312" pitchFamily="49" charset="-122"/>
                <a:cs typeface="Courier New" pitchFamily="49" charset="0"/>
              </a:rPr>
              <a:t>G</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t>
            </a:r>
            <a:r>
              <a:rPr lang="zh-CN" altLang="en-US" b="1" dirty="0">
                <a:latin typeface="Times New Roman" pitchFamily="18" charset="0"/>
                <a:ea typeface="楷体_GB2312" pitchFamily="49" charset="-122"/>
                <a:cs typeface="Courier New" pitchFamily="49" charset="0"/>
              </a:rPr>
              <a:t>］为例，句型</a:t>
            </a:r>
            <a:r>
              <a:rPr lang="en-US" altLang="zh-CN" b="1" dirty="0" err="1">
                <a:latin typeface="Times New Roman" pitchFamily="18" charset="0"/>
                <a:ea typeface="楷体_GB2312" pitchFamily="49" charset="-122"/>
                <a:cs typeface="Courier New" pitchFamily="49" charset="0"/>
              </a:rPr>
              <a:t>baSb</a:t>
            </a:r>
            <a:r>
              <a:rPr lang="zh-CN" altLang="en-US" b="1" dirty="0">
                <a:latin typeface="Times New Roman" pitchFamily="18" charset="0"/>
                <a:ea typeface="楷体_GB2312" pitchFamily="49" charset="-122"/>
                <a:cs typeface="Courier New" pitchFamily="49" charset="0"/>
              </a:rPr>
              <a:t>的推导</a:t>
            </a:r>
          </a:p>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设有文法</a:t>
            </a:r>
            <a:r>
              <a:rPr lang="en-US" altLang="zh-CN" b="1" dirty="0">
                <a:latin typeface="Times New Roman" pitchFamily="18" charset="0"/>
                <a:ea typeface="楷体_GB2312" pitchFamily="49" charset="-122"/>
                <a:cs typeface="Courier New" pitchFamily="49" charset="0"/>
              </a:rPr>
              <a:t>G</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=({S,A,B},{</a:t>
            </a:r>
            <a:r>
              <a:rPr lang="en-US" altLang="zh-CN" b="1" dirty="0" err="1">
                <a:latin typeface="Times New Roman" pitchFamily="18" charset="0"/>
                <a:ea typeface="楷体_GB2312" pitchFamily="49" charset="-122"/>
                <a:cs typeface="Courier New" pitchFamily="49" charset="0"/>
              </a:rPr>
              <a:t>a,b</a:t>
            </a:r>
            <a:r>
              <a:rPr lang="en-US" altLang="zh-CN" b="1" dirty="0">
                <a:latin typeface="Times New Roman" pitchFamily="18" charset="0"/>
                <a:ea typeface="楷体_GB2312" pitchFamily="49" charset="-122"/>
                <a:cs typeface="Courier New" pitchFamily="49" charset="0"/>
              </a:rPr>
              <a:t>},P,S),</a:t>
            </a:r>
            <a:r>
              <a:rPr lang="zh-CN" altLang="en-US" b="1" dirty="0">
                <a:latin typeface="Times New Roman" pitchFamily="18" charset="0"/>
                <a:ea typeface="楷体_GB2312" pitchFamily="49" charset="-122"/>
                <a:cs typeface="Courier New" pitchFamily="49" charset="0"/>
              </a:rPr>
              <a:t>其中</a:t>
            </a:r>
            <a:r>
              <a:rPr lang="en-US" altLang="zh-CN" b="1" dirty="0">
                <a:latin typeface="Times New Roman" pitchFamily="18" charset="0"/>
                <a:ea typeface="楷体_GB2312" pitchFamily="49" charset="-122"/>
                <a:cs typeface="Courier New" pitchFamily="49" charset="0"/>
              </a:rPr>
              <a:t>P</a:t>
            </a:r>
            <a:r>
              <a:rPr lang="zh-CN" altLang="en-US" b="1" dirty="0">
                <a:latin typeface="Times New Roman" pitchFamily="18" charset="0"/>
                <a:ea typeface="楷体_GB2312" pitchFamily="49" charset="-122"/>
                <a:cs typeface="Courier New" pitchFamily="49" charset="0"/>
              </a:rPr>
              <a:t>为</a:t>
            </a:r>
          </a:p>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   </a:t>
            </a:r>
            <a:r>
              <a:rPr lang="en-US" altLang="zh-CN" b="1" dirty="0">
                <a:latin typeface="Times New Roman" pitchFamily="18" charset="0"/>
                <a:ea typeface="楷体_GB2312" pitchFamily="49" charset="-122"/>
                <a:cs typeface="Courier New" pitchFamily="49" charset="0"/>
              </a:rPr>
              <a:t>S∷=AB      A∷=</a:t>
            </a:r>
            <a:r>
              <a:rPr lang="en-US" altLang="zh-CN" b="1" dirty="0" err="1">
                <a:latin typeface="Times New Roman" pitchFamily="18" charset="0"/>
                <a:ea typeface="楷体_GB2312" pitchFamily="49" charset="-122"/>
                <a:cs typeface="Courier New" pitchFamily="49" charset="0"/>
              </a:rPr>
              <a:t>Aa|bB</a:t>
            </a:r>
            <a:r>
              <a:rPr lang="en-US" altLang="zh-CN" b="1" dirty="0">
                <a:latin typeface="Times New Roman" pitchFamily="18" charset="0"/>
                <a:ea typeface="楷体_GB2312" pitchFamily="49" charset="-122"/>
                <a:cs typeface="Courier New" pitchFamily="49" charset="0"/>
              </a:rPr>
              <a:t>       B∷=</a:t>
            </a:r>
            <a:r>
              <a:rPr lang="en-US" altLang="zh-CN" b="1" dirty="0" err="1">
                <a:latin typeface="Times New Roman" pitchFamily="18" charset="0"/>
                <a:ea typeface="楷体_GB2312" pitchFamily="49" charset="-122"/>
                <a:cs typeface="Courier New" pitchFamily="49" charset="0"/>
              </a:rPr>
              <a:t>a|Sb</a:t>
            </a:r>
            <a:endParaRPr lang="en-US" altLang="zh-CN" b="1" dirty="0">
              <a:latin typeface="Times New Roman" pitchFamily="18" charset="0"/>
              <a:ea typeface="楷体_GB2312" pitchFamily="49" charset="-122"/>
              <a:cs typeface="Courier New" pitchFamily="49" charset="0"/>
            </a:endParaRPr>
          </a:p>
          <a:p>
            <a:pPr algn="just">
              <a:lnSpc>
                <a:spcPct val="120000"/>
              </a:lnSpc>
              <a:spcBef>
                <a:spcPct val="20000"/>
              </a:spcBef>
              <a:buClr>
                <a:schemeClr val="hlink"/>
              </a:buClr>
              <a:buSzPct val="80000"/>
              <a:defRPr/>
            </a:pPr>
            <a:r>
              <a:rPr lang="en-US" altLang="zh-CN" b="1" dirty="0">
                <a:solidFill>
                  <a:srgbClr val="FFC000"/>
                </a:solidFill>
                <a:latin typeface="Times New Roman" pitchFamily="18" charset="0"/>
                <a:ea typeface="楷体_GB2312" pitchFamily="49" charset="-122"/>
                <a:cs typeface="Courier New" pitchFamily="49" charset="0"/>
              </a:rPr>
              <a:t>S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AB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bBB</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baB</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baSb</a:t>
            </a:r>
            <a:endParaRPr lang="en-US" altLang="zh-CN" b="1" dirty="0">
              <a:latin typeface="Times New Roman" pitchFamily="18" charset="0"/>
              <a:ea typeface="楷体_GB2312" pitchFamily="49" charset="-122"/>
              <a:cs typeface="Courier New" pitchFamily="49" charset="0"/>
            </a:endParaRPr>
          </a:p>
        </p:txBody>
      </p:sp>
    </p:spTree>
    <p:extLst>
      <p:ext uri="{BB962C8B-B14F-4D97-AF65-F5344CB8AC3E}">
        <p14:creationId xmlns:p14="http://schemas.microsoft.com/office/powerpoint/2010/main" val="1214262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日期占位符 9"/>
          <p:cNvSpPr>
            <a:spLocks noGrp="1"/>
          </p:cNvSpPr>
          <p:nvPr>
            <p:ph type="dt" sz="quarter" idx="10"/>
          </p:nvPr>
        </p:nvSpPr>
        <p:spPr/>
        <p:txBody>
          <a:bodyPr/>
          <a:lstStyle/>
          <a:p>
            <a:pPr>
              <a:defRPr/>
            </a:pPr>
            <a:fld id="{3C1D1DE2-13DD-497D-9782-8E7F7645CC9C}" type="datetime1">
              <a:rPr lang="zh-CN" altLang="en-US"/>
              <a:pPr>
                <a:defRPr/>
              </a:pPr>
              <a:t>2021/3/11</a:t>
            </a:fld>
            <a:endParaRPr lang="zh-CN" altLang="en-US"/>
          </a:p>
        </p:txBody>
      </p:sp>
      <p:sp>
        <p:nvSpPr>
          <p:cNvPr id="109571"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72E47343-54EC-483A-9AD4-60004E2412FC}" type="slidenum">
              <a:rPr lang="zh-CN" altLang="en-US" sz="1000">
                <a:solidFill>
                  <a:srgbClr val="9B9A98"/>
                </a:solidFill>
              </a:rPr>
              <a:pPr>
                <a:spcBef>
                  <a:spcPct val="0"/>
                </a:spcBef>
                <a:buClrTx/>
                <a:buSzTx/>
                <a:buFontTx/>
                <a:buNone/>
              </a:pPr>
              <a:t>8</a:t>
            </a:fld>
            <a:endParaRPr lang="zh-CN" altLang="en-US" sz="1000">
              <a:solidFill>
                <a:srgbClr val="9B9A98"/>
              </a:solidFill>
            </a:endParaRPr>
          </a:p>
        </p:txBody>
      </p:sp>
      <p:sp>
        <p:nvSpPr>
          <p:cNvPr id="415749" name="Text Box 5"/>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415750" name="Text Box 6"/>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415751" name="Text Box 7"/>
          <p:cNvSpPr txBox="1">
            <a:spLocks noChangeArrowheads="1"/>
          </p:cNvSpPr>
          <p:nvPr/>
        </p:nvSpPr>
        <p:spPr bwMode="auto">
          <a:xfrm>
            <a:off x="7680326" y="23193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a:t>
            </a:r>
          </a:p>
        </p:txBody>
      </p:sp>
      <p:sp>
        <p:nvSpPr>
          <p:cNvPr id="415752" name="Text Box 8"/>
          <p:cNvSpPr txBox="1">
            <a:spLocks noChangeArrowheads="1"/>
          </p:cNvSpPr>
          <p:nvPr/>
        </p:nvSpPr>
        <p:spPr bwMode="auto">
          <a:xfrm>
            <a:off x="9336088" y="23193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109579" name="Line 9"/>
          <p:cNvSpPr>
            <a:spLocks noChangeShapeType="1"/>
          </p:cNvSpPr>
          <p:nvPr/>
        </p:nvSpPr>
        <p:spPr bwMode="auto">
          <a:xfrm flipH="1">
            <a:off x="7967664" y="1903414"/>
            <a:ext cx="649287"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09580" name="Line 10"/>
          <p:cNvSpPr>
            <a:spLocks noChangeShapeType="1"/>
          </p:cNvSpPr>
          <p:nvPr/>
        </p:nvSpPr>
        <p:spPr bwMode="auto">
          <a:xfrm>
            <a:off x="8832850" y="1903414"/>
            <a:ext cx="647700"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3"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
        <p:nvSpPr>
          <p:cNvPr id="14" name="Rectangle 4"/>
          <p:cNvSpPr>
            <a:spLocks noChangeArrowheads="1"/>
          </p:cNvSpPr>
          <p:nvPr/>
        </p:nvSpPr>
        <p:spPr bwMode="auto">
          <a:xfrm>
            <a:off x="1246908" y="3459017"/>
            <a:ext cx="6086475" cy="4484688"/>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2600" b="1" dirty="0">
                <a:latin typeface="Times New Roman" pitchFamily="18" charset="0"/>
                <a:ea typeface="楷体_GB2312" pitchFamily="49" charset="-122"/>
              </a:rPr>
              <a:t>2</a:t>
            </a:r>
            <a:r>
              <a:rPr lang="zh-CN" altLang="en-US" sz="2600" b="1" dirty="0">
                <a:latin typeface="Times New Roman" pitchFamily="18" charset="0"/>
                <a:ea typeface="楷体_GB2312" pitchFamily="49" charset="-122"/>
              </a:rPr>
              <a:t>）语法树构造过程</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      句型</a:t>
            </a:r>
            <a:r>
              <a:rPr lang="en-US" altLang="zh-CN" sz="2600" b="1" dirty="0" err="1">
                <a:latin typeface="Times New Roman" pitchFamily="18" charset="0"/>
                <a:ea typeface="楷体_GB2312" pitchFamily="49" charset="-122"/>
              </a:rPr>
              <a:t>baSb</a:t>
            </a:r>
            <a:r>
              <a:rPr lang="zh-CN" altLang="en-US" sz="2600" b="1" dirty="0">
                <a:latin typeface="Times New Roman" pitchFamily="18" charset="0"/>
                <a:ea typeface="楷体_GB2312" pitchFamily="49" charset="-122"/>
              </a:rPr>
              <a:t>的语法树构造过程如下：</a:t>
            </a:r>
          </a:p>
          <a:p>
            <a:pPr marL="419100" indent="-382588" algn="just">
              <a:lnSpc>
                <a:spcPct val="120000"/>
              </a:lnSpc>
              <a:spcBef>
                <a:spcPct val="20000"/>
              </a:spcBef>
              <a:buClr>
                <a:schemeClr val="accent1"/>
              </a:buClr>
              <a:buSzPct val="80000"/>
              <a:defRPr/>
            </a:pPr>
            <a:r>
              <a:rPr lang="zh-CN" altLang="en-US" sz="2600" b="1" dirty="0">
                <a:solidFill>
                  <a:srgbClr val="FFC000"/>
                </a:solidFill>
                <a:latin typeface="Times New Roman" pitchFamily="18" charset="0"/>
                <a:ea typeface="楷体_GB2312" pitchFamily="49" charset="-122"/>
              </a:rPr>
              <a:t>（</a:t>
            </a:r>
            <a:r>
              <a:rPr lang="en-US" altLang="zh-CN" sz="2600" b="1" dirty="0">
                <a:solidFill>
                  <a:srgbClr val="FFC000"/>
                </a:solidFill>
                <a:latin typeface="Times New Roman" pitchFamily="18" charset="0"/>
                <a:ea typeface="楷体_GB2312" pitchFamily="49" charset="-122"/>
              </a:rPr>
              <a:t>2</a:t>
            </a:r>
            <a:r>
              <a:rPr lang="zh-CN" altLang="en-US" sz="2600" b="1" dirty="0">
                <a:solidFill>
                  <a:srgbClr val="FFC000"/>
                </a:solidFill>
                <a:latin typeface="Times New Roman" pitchFamily="18" charset="0"/>
                <a:ea typeface="楷体_GB2312" pitchFamily="49" charset="-122"/>
              </a:rPr>
              <a:t>）从识别符号</a:t>
            </a:r>
            <a:r>
              <a:rPr lang="en-US" altLang="zh-CN" sz="2600" b="1" dirty="0">
                <a:solidFill>
                  <a:srgbClr val="FFC000"/>
                </a:solidFill>
                <a:latin typeface="Times New Roman" pitchFamily="18" charset="0"/>
                <a:ea typeface="楷体_GB2312" pitchFamily="49" charset="-122"/>
              </a:rPr>
              <a:t>S</a:t>
            </a:r>
            <a:r>
              <a:rPr lang="zh-CN" altLang="en-US" sz="2600" b="1" dirty="0">
                <a:solidFill>
                  <a:srgbClr val="FFC000"/>
                </a:solidFill>
                <a:latin typeface="Times New Roman" pitchFamily="18" charset="0"/>
                <a:ea typeface="楷体_GB2312" pitchFamily="49" charset="-122"/>
              </a:rPr>
              <a:t>开始</a:t>
            </a:r>
            <a:r>
              <a:rPr lang="en-US" altLang="zh-CN" sz="2600" b="1" dirty="0">
                <a:solidFill>
                  <a:srgbClr val="FFC000"/>
                </a:solidFill>
                <a:latin typeface="Times New Roman" pitchFamily="18" charset="0"/>
                <a:ea typeface="楷体_GB2312" pitchFamily="49" charset="-122"/>
              </a:rPr>
              <a:t>,</a:t>
            </a:r>
            <a:r>
              <a:rPr lang="zh-CN" altLang="en-US" sz="2600" b="1" dirty="0">
                <a:solidFill>
                  <a:srgbClr val="FFC000"/>
                </a:solidFill>
                <a:latin typeface="Times New Roman" pitchFamily="18" charset="0"/>
                <a:ea typeface="楷体_GB2312" pitchFamily="49" charset="-122"/>
              </a:rPr>
              <a:t>向下画一分支，表示第一个直接推导（</a:t>
            </a:r>
            <a:r>
              <a:rPr lang="en-US" altLang="zh-CN" sz="2600" b="1" dirty="0">
                <a:solidFill>
                  <a:srgbClr val="FFC000"/>
                </a:solidFill>
                <a:latin typeface="Times New Roman" pitchFamily="18" charset="0"/>
                <a:ea typeface="楷体_GB2312" pitchFamily="49" charset="-122"/>
              </a:rPr>
              <a:t>S</a:t>
            </a:r>
            <a:r>
              <a:rPr lang="en-US" altLang="zh-CN" sz="2600" b="1" dirty="0">
                <a:solidFill>
                  <a:srgbClr val="FFC000"/>
                </a:solidFill>
                <a:latin typeface="Times New Roman" pitchFamily="18" charset="0"/>
                <a:ea typeface="楷体_GB2312" pitchFamily="49" charset="-122"/>
                <a:sym typeface="Symbol" pitchFamily="18" charset="2"/>
              </a:rPr>
              <a:t></a:t>
            </a:r>
            <a:r>
              <a:rPr lang="en-US" altLang="zh-CN" sz="2600" b="1" dirty="0">
                <a:solidFill>
                  <a:srgbClr val="FFC000"/>
                </a:solidFill>
                <a:latin typeface="Times New Roman" pitchFamily="18" charset="0"/>
                <a:ea typeface="楷体_GB2312" pitchFamily="49" charset="-122"/>
              </a:rPr>
              <a:t>AB</a:t>
            </a:r>
            <a:r>
              <a:rPr lang="zh-CN" altLang="en-US" sz="2600" b="1" dirty="0">
                <a:solidFill>
                  <a:srgbClr val="FFC000"/>
                </a:solidFill>
                <a:latin typeface="Times New Roman" pitchFamily="18" charset="0"/>
                <a:ea typeface="楷体_GB2312" pitchFamily="49" charset="-122"/>
              </a:rPr>
              <a:t>），</a:t>
            </a:r>
            <a:r>
              <a:rPr lang="en-US" altLang="zh-CN" sz="2600" b="1" dirty="0">
                <a:solidFill>
                  <a:srgbClr val="FFC000"/>
                </a:solidFill>
                <a:latin typeface="Times New Roman" pitchFamily="18" charset="0"/>
                <a:ea typeface="楷体_GB2312" pitchFamily="49" charset="-122"/>
              </a:rPr>
              <a:t>S</a:t>
            </a:r>
            <a:r>
              <a:rPr lang="zh-CN" altLang="en-US" sz="2600" b="1" dirty="0">
                <a:solidFill>
                  <a:srgbClr val="FFC000"/>
                </a:solidFill>
                <a:latin typeface="Times New Roman" pitchFamily="18" charset="0"/>
                <a:ea typeface="楷体_GB2312" pitchFamily="49" charset="-122"/>
              </a:rPr>
              <a:t>被替换为</a:t>
            </a:r>
            <a:r>
              <a:rPr lang="en-US" altLang="zh-CN" sz="2600" b="1" dirty="0">
                <a:solidFill>
                  <a:srgbClr val="FFC000"/>
                </a:solidFill>
                <a:latin typeface="Times New Roman" pitchFamily="18" charset="0"/>
                <a:ea typeface="楷体_GB2312" pitchFamily="49" charset="-122"/>
              </a:rPr>
              <a:t>AB </a:t>
            </a:r>
            <a:r>
              <a:rPr lang="zh-CN" altLang="en-US" sz="2600" b="1" dirty="0">
                <a:solidFill>
                  <a:srgbClr val="FFC000"/>
                </a:solidFill>
                <a:latin typeface="Times New Roman" pitchFamily="18" charset="0"/>
                <a:ea typeface="楷体_GB2312" pitchFamily="49" charset="-122"/>
              </a:rPr>
              <a:t>（规则</a:t>
            </a:r>
            <a:r>
              <a:rPr lang="en-US" altLang="zh-CN" sz="2600" b="1" dirty="0">
                <a:solidFill>
                  <a:srgbClr val="FFC000"/>
                </a:solidFill>
                <a:latin typeface="Times New Roman" pitchFamily="18" charset="0"/>
                <a:ea typeface="楷体_GB2312" pitchFamily="49" charset="-122"/>
              </a:rPr>
              <a:t>S∷=AB </a:t>
            </a:r>
            <a:r>
              <a:rPr lang="zh-CN" altLang="en-US" sz="2600" b="1" dirty="0">
                <a:solidFill>
                  <a:srgbClr val="FFC000"/>
                </a:solidFill>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endParaRPr lang="zh-CN" altLang="en-US" sz="2800" b="1" dirty="0">
              <a:solidFill>
                <a:srgbClr val="FFFF00"/>
              </a:solidFill>
              <a:effectLst>
                <a:outerShdw blurRad="38100" dist="38100" dir="2700000" algn="tl">
                  <a:srgbClr val="000000"/>
                </a:outerShdw>
              </a:effectLst>
              <a:latin typeface="Times New Roman" pitchFamily="18" charset="0"/>
              <a:ea typeface="楷体_GB2312" pitchFamily="49" charset="-122"/>
            </a:endParaRPr>
          </a:p>
        </p:txBody>
      </p:sp>
      <p:sp>
        <p:nvSpPr>
          <p:cNvPr id="2" name="矩形 1"/>
          <p:cNvSpPr/>
          <p:nvPr/>
        </p:nvSpPr>
        <p:spPr>
          <a:xfrm>
            <a:off x="1190627" y="1784830"/>
            <a:ext cx="6096000" cy="1588127"/>
          </a:xfrm>
          <a:prstGeom prst="rect">
            <a:avLst/>
          </a:prstGeom>
        </p:spPr>
        <p:txBody>
          <a:bodyPr>
            <a:spAutoFit/>
          </a:bodyPr>
          <a:lstStyle/>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我们以上例文法</a:t>
            </a:r>
            <a:r>
              <a:rPr lang="en-US" altLang="zh-CN" b="1" dirty="0">
                <a:latin typeface="Times New Roman" pitchFamily="18" charset="0"/>
                <a:ea typeface="楷体_GB2312" pitchFamily="49" charset="-122"/>
                <a:cs typeface="Courier New" pitchFamily="49" charset="0"/>
              </a:rPr>
              <a:t>G</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t>
            </a:r>
            <a:r>
              <a:rPr lang="zh-CN" altLang="en-US" b="1" dirty="0">
                <a:latin typeface="Times New Roman" pitchFamily="18" charset="0"/>
                <a:ea typeface="楷体_GB2312" pitchFamily="49" charset="-122"/>
                <a:cs typeface="Courier New" pitchFamily="49" charset="0"/>
              </a:rPr>
              <a:t>］为例，句型</a:t>
            </a:r>
            <a:r>
              <a:rPr lang="en-US" altLang="zh-CN" b="1" dirty="0" err="1">
                <a:latin typeface="Times New Roman" pitchFamily="18" charset="0"/>
                <a:ea typeface="楷体_GB2312" pitchFamily="49" charset="-122"/>
                <a:cs typeface="Courier New" pitchFamily="49" charset="0"/>
              </a:rPr>
              <a:t>baSb</a:t>
            </a:r>
            <a:r>
              <a:rPr lang="zh-CN" altLang="en-US" b="1" dirty="0">
                <a:latin typeface="Times New Roman" pitchFamily="18" charset="0"/>
                <a:ea typeface="楷体_GB2312" pitchFamily="49" charset="-122"/>
                <a:cs typeface="Courier New" pitchFamily="49" charset="0"/>
              </a:rPr>
              <a:t>的推导</a:t>
            </a:r>
          </a:p>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设有文法</a:t>
            </a:r>
            <a:r>
              <a:rPr lang="en-US" altLang="zh-CN" b="1" dirty="0">
                <a:latin typeface="Times New Roman" pitchFamily="18" charset="0"/>
                <a:ea typeface="楷体_GB2312" pitchFamily="49" charset="-122"/>
                <a:cs typeface="Courier New" pitchFamily="49" charset="0"/>
              </a:rPr>
              <a:t>G</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=({S,A,B},{</a:t>
            </a:r>
            <a:r>
              <a:rPr lang="en-US" altLang="zh-CN" b="1" dirty="0" err="1">
                <a:latin typeface="Times New Roman" pitchFamily="18" charset="0"/>
                <a:ea typeface="楷体_GB2312" pitchFamily="49" charset="-122"/>
                <a:cs typeface="Courier New" pitchFamily="49" charset="0"/>
              </a:rPr>
              <a:t>a,b</a:t>
            </a:r>
            <a:r>
              <a:rPr lang="en-US" altLang="zh-CN" b="1" dirty="0">
                <a:latin typeface="Times New Roman" pitchFamily="18" charset="0"/>
                <a:ea typeface="楷体_GB2312" pitchFamily="49" charset="-122"/>
                <a:cs typeface="Courier New" pitchFamily="49" charset="0"/>
              </a:rPr>
              <a:t>},P,S),</a:t>
            </a:r>
            <a:r>
              <a:rPr lang="zh-CN" altLang="en-US" b="1" dirty="0">
                <a:latin typeface="Times New Roman" pitchFamily="18" charset="0"/>
                <a:ea typeface="楷体_GB2312" pitchFamily="49" charset="-122"/>
                <a:cs typeface="Courier New" pitchFamily="49" charset="0"/>
              </a:rPr>
              <a:t>其中</a:t>
            </a:r>
            <a:r>
              <a:rPr lang="en-US" altLang="zh-CN" b="1" dirty="0">
                <a:latin typeface="Times New Roman" pitchFamily="18" charset="0"/>
                <a:ea typeface="楷体_GB2312" pitchFamily="49" charset="-122"/>
                <a:cs typeface="Courier New" pitchFamily="49" charset="0"/>
              </a:rPr>
              <a:t>P</a:t>
            </a:r>
            <a:r>
              <a:rPr lang="zh-CN" altLang="en-US" b="1" dirty="0">
                <a:latin typeface="Times New Roman" pitchFamily="18" charset="0"/>
                <a:ea typeface="楷体_GB2312" pitchFamily="49" charset="-122"/>
                <a:cs typeface="Courier New" pitchFamily="49" charset="0"/>
              </a:rPr>
              <a:t>为</a:t>
            </a:r>
          </a:p>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   </a:t>
            </a:r>
            <a:r>
              <a:rPr lang="en-US" altLang="zh-CN" b="1" dirty="0">
                <a:latin typeface="Times New Roman" pitchFamily="18" charset="0"/>
                <a:ea typeface="楷体_GB2312" pitchFamily="49" charset="-122"/>
                <a:cs typeface="Courier New" pitchFamily="49" charset="0"/>
              </a:rPr>
              <a:t>S∷=AB      A∷=</a:t>
            </a:r>
            <a:r>
              <a:rPr lang="en-US" altLang="zh-CN" b="1" dirty="0" err="1">
                <a:latin typeface="Times New Roman" pitchFamily="18" charset="0"/>
                <a:ea typeface="楷体_GB2312" pitchFamily="49" charset="-122"/>
                <a:cs typeface="Courier New" pitchFamily="49" charset="0"/>
              </a:rPr>
              <a:t>Aa|bB</a:t>
            </a:r>
            <a:r>
              <a:rPr lang="en-US" altLang="zh-CN" b="1" dirty="0">
                <a:latin typeface="Times New Roman" pitchFamily="18" charset="0"/>
                <a:ea typeface="楷体_GB2312" pitchFamily="49" charset="-122"/>
                <a:cs typeface="Courier New" pitchFamily="49" charset="0"/>
              </a:rPr>
              <a:t>       B∷=</a:t>
            </a:r>
            <a:r>
              <a:rPr lang="en-US" altLang="zh-CN" b="1" dirty="0" err="1">
                <a:latin typeface="Times New Roman" pitchFamily="18" charset="0"/>
                <a:ea typeface="楷体_GB2312" pitchFamily="49" charset="-122"/>
                <a:cs typeface="Courier New" pitchFamily="49" charset="0"/>
              </a:rPr>
              <a:t>a|Sb</a:t>
            </a:r>
            <a:endParaRPr lang="en-US" altLang="zh-CN" b="1" dirty="0">
              <a:latin typeface="Times New Roman" pitchFamily="18" charset="0"/>
              <a:ea typeface="楷体_GB2312" pitchFamily="49" charset="-122"/>
              <a:cs typeface="Courier New" pitchFamily="49" charset="0"/>
            </a:endParaRPr>
          </a:p>
          <a:p>
            <a:pPr algn="just">
              <a:lnSpc>
                <a:spcPct val="120000"/>
              </a:lnSpc>
              <a:spcBef>
                <a:spcPct val="20000"/>
              </a:spcBef>
              <a:buClr>
                <a:schemeClr val="hlink"/>
              </a:buClr>
              <a:buSzPct val="80000"/>
              <a:defRPr/>
            </a:pPr>
            <a:r>
              <a:rPr lang="en-US" altLang="zh-CN" b="1" dirty="0">
                <a:solidFill>
                  <a:srgbClr val="FFC000"/>
                </a:solidFill>
                <a:latin typeface="Times New Roman" pitchFamily="18" charset="0"/>
                <a:ea typeface="楷体_GB2312" pitchFamily="49" charset="-122"/>
                <a:cs typeface="Courier New" pitchFamily="49" charset="0"/>
              </a:rPr>
              <a:t>S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AB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bBB</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baB</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baSb</a:t>
            </a:r>
            <a:endParaRPr lang="en-US" altLang="zh-CN" b="1" dirty="0">
              <a:latin typeface="Times New Roman" pitchFamily="18" charset="0"/>
              <a:ea typeface="楷体_GB2312" pitchFamily="49" charset="-122"/>
              <a:cs typeface="Courier New" pitchFamily="49" charset="0"/>
            </a:endParaRPr>
          </a:p>
        </p:txBody>
      </p:sp>
    </p:spTree>
    <p:extLst>
      <p:ext uri="{BB962C8B-B14F-4D97-AF65-F5344CB8AC3E}">
        <p14:creationId xmlns:p14="http://schemas.microsoft.com/office/powerpoint/2010/main" val="9127656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日期占位符 9"/>
          <p:cNvSpPr>
            <a:spLocks noGrp="1"/>
          </p:cNvSpPr>
          <p:nvPr>
            <p:ph type="dt" sz="quarter" idx="10"/>
          </p:nvPr>
        </p:nvSpPr>
        <p:spPr/>
        <p:txBody>
          <a:bodyPr/>
          <a:lstStyle/>
          <a:p>
            <a:pPr>
              <a:defRPr/>
            </a:pPr>
            <a:fld id="{B5701486-FC56-443A-B672-3D00E99BA459}" type="datetime1">
              <a:rPr lang="zh-CN" altLang="en-US"/>
              <a:pPr>
                <a:defRPr/>
              </a:pPr>
              <a:t>2021/3/11</a:t>
            </a:fld>
            <a:endParaRPr lang="zh-CN" altLang="en-US"/>
          </a:p>
        </p:txBody>
      </p:sp>
      <p:sp>
        <p:nvSpPr>
          <p:cNvPr id="110595" name="灯片编号占位符 17"/>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1"/>
              </a:buClr>
              <a:buSzPct val="80000"/>
              <a:buFont typeface="Wingdings 2" panose="05020102010507070707" pitchFamily="18" charset="2"/>
              <a:buChar char=""/>
              <a:defRPr sz="3000">
                <a:solidFill>
                  <a:schemeClr val="tx1"/>
                </a:solidFill>
                <a:latin typeface="Arial" panose="020B0604020202020204" pitchFamily="34" charset="0"/>
                <a:ea typeface="黑体" panose="02010609060101010101" pitchFamily="49" charset="-122"/>
              </a:defRPr>
            </a:lvl1pPr>
            <a:lvl2pPr marL="742950" indent="-285750">
              <a:spcBef>
                <a:spcPct val="20000"/>
              </a:spcBef>
              <a:buClr>
                <a:schemeClr val="accent1"/>
              </a:buClr>
              <a:buSzPct val="90000"/>
              <a:buFont typeface="Wingdings 2" panose="05020102010507070707" pitchFamily="18" charset="2"/>
              <a:buChar char=""/>
              <a:defRPr sz="2600">
                <a:solidFill>
                  <a:schemeClr val="tx1"/>
                </a:solidFill>
                <a:latin typeface="Arial" panose="020B0604020202020204" pitchFamily="34" charset="0"/>
                <a:ea typeface="黑体" panose="02010609060101010101" pitchFamily="49" charset="-122"/>
              </a:defRPr>
            </a:lvl2pPr>
            <a:lvl3pPr marL="1143000" indent="-228600">
              <a:spcBef>
                <a:spcPct val="20000"/>
              </a:spcBef>
              <a:buClr>
                <a:schemeClr val="accent2"/>
              </a:buClr>
              <a:buSzPct val="85000"/>
              <a:buFont typeface="Arial" panose="020B0604020202020204" pitchFamily="34" charset="0"/>
              <a:buChar char="○"/>
              <a:defRPr sz="2400">
                <a:solidFill>
                  <a:schemeClr val="tx1"/>
                </a:solidFill>
                <a:latin typeface="Arial" panose="020B0604020202020204" pitchFamily="34" charset="0"/>
                <a:ea typeface="黑体" panose="02010609060101010101" pitchFamily="49" charset="-122"/>
              </a:defRPr>
            </a:lvl3pPr>
            <a:lvl4pPr marL="1600200" indent="-228600">
              <a:spcBef>
                <a:spcPct val="20000"/>
              </a:spcBef>
              <a:buClr>
                <a:srgbClr val="8D89A4"/>
              </a:buClr>
              <a:buSzPct val="90000"/>
              <a:buFont typeface="Wingdings 2" panose="05020102010507070707" pitchFamily="18" charset="2"/>
              <a:buChar char=""/>
              <a:defRPr sz="2000">
                <a:solidFill>
                  <a:schemeClr val="tx1"/>
                </a:solidFill>
                <a:latin typeface="Arial" panose="020B0604020202020204" pitchFamily="34" charset="0"/>
                <a:ea typeface="黑体" panose="02010609060101010101" pitchFamily="49" charset="-122"/>
              </a:defRPr>
            </a:lvl4pPr>
            <a:lvl5pPr marL="2057400" indent="-228600">
              <a:spcBef>
                <a:spcPct val="20000"/>
              </a:spcBef>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5pPr>
            <a:lvl6pPr marL="25146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6pPr>
            <a:lvl7pPr marL="29718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7pPr>
            <a:lvl8pPr marL="34290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8pPr>
            <a:lvl9pPr marL="3886200" indent="-228600" eaLnBrk="0" fontAlgn="base" hangingPunct="0">
              <a:spcBef>
                <a:spcPct val="20000"/>
              </a:spcBef>
              <a:spcAft>
                <a:spcPct val="0"/>
              </a:spcAft>
              <a:buClr>
                <a:srgbClr val="748560"/>
              </a:buClr>
              <a:buSzPct val="100000"/>
              <a:buFont typeface="Arial" panose="020B0604020202020204" pitchFamily="34" charset="0"/>
              <a:buChar char="-"/>
              <a:defRPr sz="2000">
                <a:solidFill>
                  <a:schemeClr val="tx1"/>
                </a:solidFill>
                <a:latin typeface="Arial" panose="020B0604020202020204" pitchFamily="34" charset="0"/>
                <a:ea typeface="黑体" panose="02010609060101010101" pitchFamily="49" charset="-122"/>
              </a:defRPr>
            </a:lvl9pPr>
          </a:lstStyle>
          <a:p>
            <a:pPr>
              <a:spcBef>
                <a:spcPct val="0"/>
              </a:spcBef>
              <a:buClrTx/>
              <a:buSzTx/>
              <a:buFontTx/>
              <a:buNone/>
            </a:pPr>
            <a:fld id="{8457F496-5D67-4D55-85A4-BF489D392A3B}" type="slidenum">
              <a:rPr lang="zh-CN" altLang="en-US" sz="1000">
                <a:solidFill>
                  <a:srgbClr val="9B9A98"/>
                </a:solidFill>
              </a:rPr>
              <a:pPr>
                <a:spcBef>
                  <a:spcPct val="0"/>
                </a:spcBef>
                <a:buClrTx/>
                <a:buSzTx/>
                <a:buFontTx/>
                <a:buNone/>
              </a:pPr>
              <a:t>9</a:t>
            </a:fld>
            <a:endParaRPr lang="zh-CN" altLang="en-US" sz="1000">
              <a:solidFill>
                <a:srgbClr val="9B9A98"/>
              </a:solidFill>
            </a:endParaRPr>
          </a:p>
        </p:txBody>
      </p:sp>
      <p:sp>
        <p:nvSpPr>
          <p:cNvPr id="416772" name="Rectangle 4"/>
          <p:cNvSpPr>
            <a:spLocks noChangeArrowheads="1"/>
          </p:cNvSpPr>
          <p:nvPr/>
        </p:nvSpPr>
        <p:spPr bwMode="auto">
          <a:xfrm>
            <a:off x="1616077" y="3487738"/>
            <a:ext cx="5056187" cy="4484688"/>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2600" b="1" dirty="0">
                <a:latin typeface="Times New Roman" pitchFamily="18" charset="0"/>
                <a:ea typeface="楷体_GB2312" pitchFamily="49" charset="-122"/>
              </a:rPr>
              <a:t>2</a:t>
            </a:r>
            <a:r>
              <a:rPr lang="zh-CN" altLang="en-US" sz="2600" b="1" dirty="0">
                <a:latin typeface="Times New Roman" pitchFamily="18" charset="0"/>
                <a:ea typeface="楷体_GB2312" pitchFamily="49" charset="-122"/>
              </a:rPr>
              <a:t>）语法树构造过程</a:t>
            </a:r>
          </a:p>
          <a:p>
            <a:pPr marL="419100" indent="-382588" algn="just">
              <a:lnSpc>
                <a:spcPct val="120000"/>
              </a:lnSpc>
              <a:spcBef>
                <a:spcPct val="20000"/>
              </a:spcBef>
              <a:buClr>
                <a:schemeClr val="accent1"/>
              </a:buClr>
              <a:buSzPct val="80000"/>
              <a:defRPr/>
            </a:pPr>
            <a:r>
              <a:rPr lang="zh-CN" altLang="en-US" sz="2600" b="1" dirty="0">
                <a:latin typeface="Times New Roman" pitchFamily="18" charset="0"/>
                <a:ea typeface="楷体_GB2312" pitchFamily="49" charset="-122"/>
              </a:rPr>
              <a:t>  </a:t>
            </a:r>
            <a:r>
              <a:rPr lang="zh-CN" altLang="en-US" sz="2400" b="1" dirty="0">
                <a:latin typeface="Times New Roman" pitchFamily="18" charset="0"/>
                <a:ea typeface="楷体_GB2312" pitchFamily="49" charset="-122"/>
              </a:rPr>
              <a:t>句型</a:t>
            </a:r>
            <a:r>
              <a:rPr lang="en-US" altLang="zh-CN" sz="2400" b="1" dirty="0" err="1">
                <a:latin typeface="Times New Roman" pitchFamily="18" charset="0"/>
                <a:ea typeface="楷体_GB2312" pitchFamily="49" charset="-122"/>
              </a:rPr>
              <a:t>baSb</a:t>
            </a:r>
            <a:r>
              <a:rPr lang="zh-CN" altLang="en-US" sz="2400" b="1" dirty="0">
                <a:latin typeface="Times New Roman" pitchFamily="18" charset="0"/>
                <a:ea typeface="楷体_GB2312" pitchFamily="49" charset="-122"/>
              </a:rPr>
              <a:t>的语法树构造过程如下：</a:t>
            </a:r>
          </a:p>
          <a:p>
            <a:pPr marL="419100" indent="-382588" algn="just">
              <a:lnSpc>
                <a:spcPct val="120000"/>
              </a:lnSpc>
              <a:spcBef>
                <a:spcPct val="20000"/>
              </a:spcBef>
              <a:buClr>
                <a:schemeClr val="accent1"/>
              </a:buClr>
              <a:buSzPct val="80000"/>
              <a:defRPr/>
            </a:pPr>
            <a:r>
              <a:rPr lang="zh-CN" altLang="en-US" sz="2400" b="1" dirty="0">
                <a:solidFill>
                  <a:srgbClr val="FFC000"/>
                </a:solidFill>
                <a:latin typeface="Times New Roman" pitchFamily="18" charset="0"/>
                <a:ea typeface="楷体_GB2312" pitchFamily="49" charset="-122"/>
              </a:rPr>
              <a:t>（</a:t>
            </a:r>
            <a:r>
              <a:rPr lang="en-US" altLang="zh-CN" sz="2400" b="1" dirty="0">
                <a:solidFill>
                  <a:srgbClr val="FFC000"/>
                </a:solidFill>
                <a:latin typeface="Times New Roman" pitchFamily="18" charset="0"/>
                <a:ea typeface="楷体_GB2312" pitchFamily="49" charset="-122"/>
              </a:rPr>
              <a:t>3</a:t>
            </a:r>
            <a:r>
              <a:rPr lang="zh-CN" altLang="en-US" sz="2400" b="1" dirty="0" smtClean="0">
                <a:solidFill>
                  <a:srgbClr val="FFC000"/>
                </a:solidFill>
                <a:latin typeface="Times New Roman" pitchFamily="18" charset="0"/>
                <a:ea typeface="楷体_GB2312" pitchFamily="49" charset="-122"/>
              </a:rPr>
              <a:t>）从分支结点</a:t>
            </a:r>
            <a:r>
              <a:rPr lang="en-US" altLang="zh-CN" sz="2400" b="1" dirty="0" smtClean="0">
                <a:solidFill>
                  <a:srgbClr val="FFC000"/>
                </a:solidFill>
                <a:latin typeface="Times New Roman" pitchFamily="18" charset="0"/>
                <a:ea typeface="楷体_GB2312" pitchFamily="49" charset="-122"/>
              </a:rPr>
              <a:t>A</a:t>
            </a:r>
            <a:r>
              <a:rPr lang="zh-CN" altLang="en-US" sz="2400" b="1" dirty="0" smtClean="0">
                <a:solidFill>
                  <a:srgbClr val="FFC000"/>
                </a:solidFill>
                <a:latin typeface="Times New Roman" pitchFamily="18" charset="0"/>
                <a:ea typeface="楷体_GB2312" pitchFamily="49" charset="-122"/>
              </a:rPr>
              <a:t>出发，向下画一分支，表示第二个直接推导</a:t>
            </a:r>
          </a:p>
          <a:p>
            <a:pPr marL="419100" indent="-382588" algn="just">
              <a:lnSpc>
                <a:spcPct val="120000"/>
              </a:lnSpc>
              <a:spcBef>
                <a:spcPct val="20000"/>
              </a:spcBef>
              <a:buClr>
                <a:schemeClr val="accent1"/>
              </a:buClr>
              <a:buSzPct val="80000"/>
              <a:defRPr/>
            </a:pPr>
            <a:r>
              <a:rPr lang="zh-CN" altLang="en-US" sz="2400" b="1" dirty="0" smtClean="0">
                <a:solidFill>
                  <a:srgbClr val="FFC000"/>
                </a:solidFill>
                <a:latin typeface="Times New Roman" pitchFamily="18" charset="0"/>
                <a:ea typeface="楷体_GB2312" pitchFamily="49" charset="-122"/>
              </a:rPr>
              <a:t>    （</a:t>
            </a:r>
            <a:r>
              <a:rPr lang="en-US" altLang="zh-CN" sz="2400" b="1" dirty="0" err="1" smtClean="0">
                <a:solidFill>
                  <a:srgbClr val="FFC000"/>
                </a:solidFill>
                <a:latin typeface="Times New Roman" pitchFamily="18" charset="0"/>
                <a:ea typeface="楷体_GB2312" pitchFamily="49" charset="-122"/>
              </a:rPr>
              <a:t>AB</a:t>
            </a:r>
            <a:r>
              <a:rPr lang="en-US" altLang="zh-CN" sz="2400" b="1" dirty="0" err="1" smtClean="0">
                <a:solidFill>
                  <a:srgbClr val="FFC000"/>
                </a:solidFill>
                <a:latin typeface="Times New Roman" pitchFamily="18" charset="0"/>
                <a:ea typeface="楷体_GB2312" pitchFamily="49" charset="-122"/>
                <a:sym typeface="Symbol" pitchFamily="18" charset="2"/>
              </a:rPr>
              <a:t></a:t>
            </a:r>
            <a:r>
              <a:rPr lang="en-US" altLang="zh-CN" sz="2400" b="1" dirty="0" err="1" smtClean="0">
                <a:solidFill>
                  <a:srgbClr val="FFC000"/>
                </a:solidFill>
                <a:latin typeface="Times New Roman" pitchFamily="18" charset="0"/>
                <a:ea typeface="楷体_GB2312" pitchFamily="49" charset="-122"/>
              </a:rPr>
              <a:t>bBB</a:t>
            </a:r>
            <a:r>
              <a:rPr lang="zh-CN" altLang="en-US" sz="2400" b="1" dirty="0" smtClean="0">
                <a:solidFill>
                  <a:srgbClr val="FFC000"/>
                </a:solidFill>
                <a:latin typeface="Times New Roman" pitchFamily="18" charset="0"/>
                <a:ea typeface="楷体_GB2312" pitchFamily="49" charset="-122"/>
              </a:rPr>
              <a:t>），</a:t>
            </a:r>
            <a:r>
              <a:rPr lang="en-US" altLang="zh-CN" sz="2400" b="1" dirty="0" smtClean="0">
                <a:solidFill>
                  <a:srgbClr val="FFC000"/>
                </a:solidFill>
                <a:latin typeface="Times New Roman" pitchFamily="18" charset="0"/>
                <a:ea typeface="楷体_GB2312" pitchFamily="49" charset="-122"/>
              </a:rPr>
              <a:t>A</a:t>
            </a:r>
            <a:r>
              <a:rPr lang="zh-CN" altLang="en-US" sz="2400" b="1" dirty="0" smtClean="0">
                <a:solidFill>
                  <a:srgbClr val="FFC000"/>
                </a:solidFill>
                <a:latin typeface="Times New Roman" pitchFamily="18" charset="0"/>
                <a:ea typeface="楷体_GB2312" pitchFamily="49" charset="-122"/>
              </a:rPr>
              <a:t>被替换为</a:t>
            </a:r>
          </a:p>
          <a:p>
            <a:pPr marL="419100" indent="-382588" algn="just">
              <a:lnSpc>
                <a:spcPct val="120000"/>
              </a:lnSpc>
              <a:spcBef>
                <a:spcPct val="20000"/>
              </a:spcBef>
              <a:buClr>
                <a:schemeClr val="accent1"/>
              </a:buClr>
              <a:buSzPct val="80000"/>
              <a:defRPr/>
            </a:pPr>
            <a:r>
              <a:rPr lang="en-US" altLang="zh-CN" sz="2400" b="1" dirty="0" smtClean="0">
                <a:solidFill>
                  <a:srgbClr val="FFC000"/>
                </a:solidFill>
                <a:latin typeface="Times New Roman" pitchFamily="18" charset="0"/>
                <a:ea typeface="楷体_GB2312" pitchFamily="49" charset="-122"/>
              </a:rPr>
              <a:t>     </a:t>
            </a:r>
            <a:r>
              <a:rPr lang="en-US" altLang="zh-CN" sz="2400" b="1" dirty="0" err="1" smtClean="0">
                <a:solidFill>
                  <a:srgbClr val="FFC000"/>
                </a:solidFill>
                <a:latin typeface="Times New Roman" pitchFamily="18" charset="0"/>
                <a:ea typeface="楷体_GB2312" pitchFamily="49" charset="-122"/>
              </a:rPr>
              <a:t>bB</a:t>
            </a:r>
            <a:r>
              <a:rPr lang="zh-CN" altLang="en-US" sz="2400" b="1" dirty="0" smtClean="0">
                <a:solidFill>
                  <a:srgbClr val="FFC000"/>
                </a:solidFill>
                <a:latin typeface="Times New Roman" pitchFamily="18" charset="0"/>
                <a:ea typeface="楷体_GB2312" pitchFamily="49" charset="-122"/>
              </a:rPr>
              <a:t>（规则</a:t>
            </a:r>
            <a:r>
              <a:rPr lang="en-US" altLang="zh-CN" sz="2400" b="1" dirty="0" smtClean="0">
                <a:solidFill>
                  <a:srgbClr val="FFC000"/>
                </a:solidFill>
                <a:latin typeface="Times New Roman" pitchFamily="18" charset="0"/>
                <a:ea typeface="楷体_GB2312" pitchFamily="49" charset="-122"/>
              </a:rPr>
              <a:t>A∷=</a:t>
            </a:r>
            <a:r>
              <a:rPr lang="en-US" altLang="zh-CN" sz="2400" b="1" dirty="0" err="1" smtClean="0">
                <a:solidFill>
                  <a:srgbClr val="FFC000"/>
                </a:solidFill>
                <a:latin typeface="Times New Roman" pitchFamily="18" charset="0"/>
                <a:ea typeface="楷体_GB2312" pitchFamily="49" charset="-122"/>
              </a:rPr>
              <a:t>bB</a:t>
            </a:r>
            <a:r>
              <a:rPr lang="zh-CN" altLang="en-US" sz="2400" b="1" dirty="0" smtClean="0">
                <a:solidFill>
                  <a:srgbClr val="FFC000"/>
                </a:solidFill>
                <a:latin typeface="Times New Roman" pitchFamily="18" charset="0"/>
                <a:ea typeface="楷体_GB2312" pitchFamily="49" charset="-122"/>
              </a:rPr>
              <a:t>）。</a:t>
            </a:r>
          </a:p>
          <a:p>
            <a:pPr marL="419100" indent="-382588" algn="just">
              <a:lnSpc>
                <a:spcPct val="120000"/>
              </a:lnSpc>
              <a:spcBef>
                <a:spcPct val="20000"/>
              </a:spcBef>
              <a:buClr>
                <a:schemeClr val="accent1"/>
              </a:buClr>
              <a:buSzPct val="80000"/>
              <a:defRPr/>
            </a:pPr>
            <a:endParaRPr lang="zh-CN" altLang="en-US" sz="2400" b="1" dirty="0" smtClean="0">
              <a:effectLst>
                <a:outerShdw blurRad="38100" dist="38100" dir="2700000" algn="tl">
                  <a:srgbClr val="000000"/>
                </a:outerShdw>
              </a:effectLst>
              <a:latin typeface="Times New Roman" pitchFamily="18" charset="0"/>
              <a:ea typeface="楷体_GB2312" pitchFamily="49" charset="-122"/>
            </a:endParaRPr>
          </a:p>
          <a:p>
            <a:pPr marL="419100" indent="-382588" algn="just">
              <a:lnSpc>
                <a:spcPct val="120000"/>
              </a:lnSpc>
              <a:spcBef>
                <a:spcPct val="20000"/>
              </a:spcBef>
              <a:buClr>
                <a:schemeClr val="accent1"/>
              </a:buClr>
              <a:buSzPct val="80000"/>
              <a:defRPr/>
            </a:pPr>
            <a:endParaRPr lang="zh-CN" altLang="en-US" sz="2400" b="1" dirty="0">
              <a:effectLst>
                <a:outerShdw blurRad="38100" dist="38100" dir="2700000" algn="tl">
                  <a:srgbClr val="000000"/>
                </a:outerShdw>
              </a:effectLst>
              <a:latin typeface="Times New Roman" pitchFamily="18" charset="0"/>
              <a:ea typeface="楷体_GB2312" pitchFamily="49" charset="-122"/>
            </a:endParaRPr>
          </a:p>
        </p:txBody>
      </p:sp>
      <p:sp>
        <p:nvSpPr>
          <p:cNvPr id="416773" name="Text Box 5"/>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416774" name="Text Box 6"/>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416775" name="Text Box 7"/>
          <p:cNvSpPr txBox="1">
            <a:spLocks noChangeArrowheads="1"/>
          </p:cNvSpPr>
          <p:nvPr/>
        </p:nvSpPr>
        <p:spPr bwMode="auto">
          <a:xfrm>
            <a:off x="7680326" y="23193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a:t>
            </a:r>
          </a:p>
        </p:txBody>
      </p:sp>
      <p:sp>
        <p:nvSpPr>
          <p:cNvPr id="416776" name="Text Box 8"/>
          <p:cNvSpPr txBox="1">
            <a:spLocks noChangeArrowheads="1"/>
          </p:cNvSpPr>
          <p:nvPr/>
        </p:nvSpPr>
        <p:spPr bwMode="auto">
          <a:xfrm>
            <a:off x="9336088" y="23193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110603" name="Line 9"/>
          <p:cNvSpPr>
            <a:spLocks noChangeShapeType="1"/>
          </p:cNvSpPr>
          <p:nvPr/>
        </p:nvSpPr>
        <p:spPr bwMode="auto">
          <a:xfrm flipH="1">
            <a:off x="7967664" y="1903414"/>
            <a:ext cx="649287"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0604" name="Line 10"/>
          <p:cNvSpPr>
            <a:spLocks noChangeShapeType="1"/>
          </p:cNvSpPr>
          <p:nvPr/>
        </p:nvSpPr>
        <p:spPr bwMode="auto">
          <a:xfrm>
            <a:off x="8832850" y="1903414"/>
            <a:ext cx="647700"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416779" name="Text Box 11"/>
          <p:cNvSpPr txBox="1">
            <a:spLocks noChangeArrowheads="1"/>
          </p:cNvSpPr>
          <p:nvPr/>
        </p:nvSpPr>
        <p:spPr bwMode="auto">
          <a:xfrm>
            <a:off x="8472488" y="1471613"/>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S</a:t>
            </a:r>
          </a:p>
        </p:txBody>
      </p:sp>
      <p:sp>
        <p:nvSpPr>
          <p:cNvPr id="416780" name="Text Box 12"/>
          <p:cNvSpPr txBox="1">
            <a:spLocks noChangeArrowheads="1"/>
          </p:cNvSpPr>
          <p:nvPr/>
        </p:nvSpPr>
        <p:spPr bwMode="auto">
          <a:xfrm>
            <a:off x="7680326" y="23193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A</a:t>
            </a:r>
          </a:p>
        </p:txBody>
      </p:sp>
      <p:sp>
        <p:nvSpPr>
          <p:cNvPr id="416781" name="Text Box 13"/>
          <p:cNvSpPr txBox="1">
            <a:spLocks noChangeArrowheads="1"/>
          </p:cNvSpPr>
          <p:nvPr/>
        </p:nvSpPr>
        <p:spPr bwMode="auto">
          <a:xfrm>
            <a:off x="9336088" y="23193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416782" name="Text Box 14"/>
          <p:cNvSpPr txBox="1">
            <a:spLocks noChangeArrowheads="1"/>
          </p:cNvSpPr>
          <p:nvPr/>
        </p:nvSpPr>
        <p:spPr bwMode="auto">
          <a:xfrm>
            <a:off x="7032626" y="3487738"/>
            <a:ext cx="576263"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416783" name="Text Box 15"/>
          <p:cNvSpPr txBox="1">
            <a:spLocks noChangeArrowheads="1"/>
          </p:cNvSpPr>
          <p:nvPr/>
        </p:nvSpPr>
        <p:spPr bwMode="auto">
          <a:xfrm>
            <a:off x="8256588" y="3487738"/>
            <a:ext cx="576262" cy="519112"/>
          </a:xfrm>
          <a:prstGeom prst="rect">
            <a:avLst/>
          </a:prstGeom>
          <a:noFill/>
          <a:ln w="9525">
            <a:noFill/>
            <a:miter lim="800000"/>
            <a:headEnd/>
            <a:tailEnd/>
          </a:ln>
          <a:effec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defRPr/>
            </a:pPr>
            <a:r>
              <a:rPr lang="en-US" altLang="zh-CN" sz="2800" b="1">
                <a:effectLst>
                  <a:outerShdw blurRad="38100" dist="38100" dir="2700000" algn="tl">
                    <a:srgbClr val="000000"/>
                  </a:outerShdw>
                </a:effectLst>
              </a:rPr>
              <a:t>B</a:t>
            </a:r>
          </a:p>
        </p:txBody>
      </p:sp>
      <p:sp>
        <p:nvSpPr>
          <p:cNvPr id="110610" name="Line 16"/>
          <p:cNvSpPr>
            <a:spLocks noChangeShapeType="1"/>
          </p:cNvSpPr>
          <p:nvPr/>
        </p:nvSpPr>
        <p:spPr bwMode="auto">
          <a:xfrm flipH="1">
            <a:off x="7967664" y="1903414"/>
            <a:ext cx="649287"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0611" name="Line 17"/>
          <p:cNvSpPr>
            <a:spLocks noChangeShapeType="1"/>
          </p:cNvSpPr>
          <p:nvPr/>
        </p:nvSpPr>
        <p:spPr bwMode="auto">
          <a:xfrm>
            <a:off x="8832850" y="1903414"/>
            <a:ext cx="647700" cy="503237"/>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0612" name="Line 18"/>
          <p:cNvSpPr>
            <a:spLocks noChangeShapeType="1"/>
          </p:cNvSpPr>
          <p:nvPr/>
        </p:nvSpPr>
        <p:spPr bwMode="auto">
          <a:xfrm flipH="1">
            <a:off x="7248525" y="2767013"/>
            <a:ext cx="503238" cy="7921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110613" name="Line 19"/>
          <p:cNvSpPr>
            <a:spLocks noChangeShapeType="1"/>
          </p:cNvSpPr>
          <p:nvPr/>
        </p:nvSpPr>
        <p:spPr bwMode="auto">
          <a:xfrm>
            <a:off x="8040688" y="2767013"/>
            <a:ext cx="431800" cy="79216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p>
            <a:endParaRPr lang="zh-CN" altLang="en-US"/>
          </a:p>
        </p:txBody>
      </p:sp>
      <p:sp>
        <p:nvSpPr>
          <p:cNvPr id="22" name="Rectangle 2"/>
          <p:cNvSpPr>
            <a:spLocks noChangeArrowheads="1"/>
          </p:cNvSpPr>
          <p:nvPr/>
        </p:nvSpPr>
        <p:spPr bwMode="auto">
          <a:xfrm>
            <a:off x="672522" y="434686"/>
            <a:ext cx="8839200" cy="1517650"/>
          </a:xfrm>
          <a:prstGeom prst="rect">
            <a:avLst/>
          </a:prstGeom>
          <a:noFill/>
          <a:ln w="9525">
            <a:noFill/>
            <a:miter lim="800000"/>
            <a:headEnd/>
            <a:tailEnd/>
          </a:ln>
          <a:effectLst/>
        </p:spPr>
        <p:txBody>
          <a:bodyPr/>
          <a:lstStyle/>
          <a:p>
            <a:pPr marL="419100" indent="-382588">
              <a:lnSpc>
                <a:spcPct val="120000"/>
              </a:lnSpc>
              <a:spcBef>
                <a:spcPct val="20000"/>
              </a:spcBef>
              <a:buClr>
                <a:schemeClr val="accent1"/>
              </a:buClr>
              <a:buSzPct val="80000"/>
              <a:defRPr/>
            </a:pPr>
            <a:r>
              <a:rPr lang="en-US" altLang="zh-CN" sz="3600" b="1" dirty="0" smtClean="0">
                <a:solidFill>
                  <a:srgbClr val="FFC000"/>
                </a:solidFill>
                <a:latin typeface="Times New Roman" pitchFamily="18" charset="0"/>
                <a:ea typeface="黑体" pitchFamily="2" charset="-122"/>
              </a:rPr>
              <a:t>§2.3</a:t>
            </a:r>
            <a:r>
              <a:rPr lang="zh-CN" altLang="en-US" sz="3600" b="1" dirty="0">
                <a:solidFill>
                  <a:srgbClr val="FFC000"/>
                </a:solidFill>
                <a:latin typeface="Times New Roman" pitchFamily="18" charset="0"/>
                <a:ea typeface="黑体" pitchFamily="2" charset="-122"/>
              </a:rPr>
              <a:t>用文法产生法描述</a:t>
            </a:r>
            <a:r>
              <a:rPr lang="zh-CN" altLang="en-US" sz="3600" b="1" dirty="0" smtClean="0">
                <a:solidFill>
                  <a:srgbClr val="FFC000"/>
                </a:solidFill>
                <a:latin typeface="Times New Roman" pitchFamily="18" charset="0"/>
                <a:ea typeface="黑体" pitchFamily="2" charset="-122"/>
              </a:rPr>
              <a:t>语言</a:t>
            </a:r>
            <a:endParaRPr lang="en-US" altLang="zh-CN" sz="3600" b="1" dirty="0" smtClean="0">
              <a:solidFill>
                <a:srgbClr val="FFC000"/>
              </a:solidFill>
              <a:latin typeface="Times New Roman" pitchFamily="18" charset="0"/>
              <a:ea typeface="黑体" pitchFamily="2" charset="-122"/>
            </a:endParaRPr>
          </a:p>
          <a:p>
            <a:pPr marL="419100" indent="-382588">
              <a:lnSpc>
                <a:spcPct val="120000"/>
              </a:lnSpc>
              <a:spcBef>
                <a:spcPct val="20000"/>
              </a:spcBef>
              <a:buClr>
                <a:schemeClr val="accent1"/>
              </a:buClr>
              <a:buSzPct val="80000"/>
              <a:defRPr/>
            </a:pPr>
            <a:r>
              <a:rPr lang="en-US" altLang="zh-CN" sz="2800" b="1" dirty="0" smtClean="0">
                <a:solidFill>
                  <a:srgbClr val="FFC000"/>
                </a:solidFill>
                <a:latin typeface="Times New Roman" pitchFamily="18" charset="0"/>
                <a:ea typeface="黑体" pitchFamily="2" charset="-122"/>
              </a:rPr>
              <a:t>8</a:t>
            </a:r>
            <a:r>
              <a:rPr lang="zh-CN" altLang="en-US" sz="2800" b="1" dirty="0" smtClean="0">
                <a:solidFill>
                  <a:srgbClr val="FFC000"/>
                </a:solidFill>
                <a:latin typeface="Times New Roman" pitchFamily="18" charset="0"/>
                <a:ea typeface="黑体" pitchFamily="2" charset="-122"/>
              </a:rPr>
              <a:t>、短语与简单短语</a:t>
            </a:r>
            <a:endParaRPr lang="zh-CN" altLang="en-US" sz="3600" b="1" dirty="0">
              <a:solidFill>
                <a:srgbClr val="FFC000"/>
              </a:solidFill>
              <a:latin typeface="Times New Roman" pitchFamily="18" charset="0"/>
              <a:ea typeface="黑体" pitchFamily="2" charset="-122"/>
            </a:endParaRPr>
          </a:p>
        </p:txBody>
      </p:sp>
      <p:sp>
        <p:nvSpPr>
          <p:cNvPr id="2" name="矩形 1"/>
          <p:cNvSpPr/>
          <p:nvPr/>
        </p:nvSpPr>
        <p:spPr>
          <a:xfrm>
            <a:off x="1331914" y="1808882"/>
            <a:ext cx="6096000" cy="1588127"/>
          </a:xfrm>
          <a:prstGeom prst="rect">
            <a:avLst/>
          </a:prstGeom>
        </p:spPr>
        <p:txBody>
          <a:bodyPr>
            <a:spAutoFit/>
          </a:bodyPr>
          <a:lstStyle/>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我们以上例文法</a:t>
            </a:r>
            <a:r>
              <a:rPr lang="en-US" altLang="zh-CN" b="1" dirty="0">
                <a:latin typeface="Times New Roman" pitchFamily="18" charset="0"/>
                <a:ea typeface="楷体_GB2312" pitchFamily="49" charset="-122"/>
                <a:cs typeface="Courier New" pitchFamily="49" charset="0"/>
              </a:rPr>
              <a:t>G</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t>
            </a:r>
            <a:r>
              <a:rPr lang="zh-CN" altLang="en-US" b="1" dirty="0">
                <a:latin typeface="Times New Roman" pitchFamily="18" charset="0"/>
                <a:ea typeface="楷体_GB2312" pitchFamily="49" charset="-122"/>
                <a:cs typeface="Courier New" pitchFamily="49" charset="0"/>
              </a:rPr>
              <a:t>］为例，句型</a:t>
            </a:r>
            <a:r>
              <a:rPr lang="en-US" altLang="zh-CN" b="1" dirty="0" err="1">
                <a:latin typeface="Times New Roman" pitchFamily="18" charset="0"/>
                <a:ea typeface="楷体_GB2312" pitchFamily="49" charset="-122"/>
                <a:cs typeface="Courier New" pitchFamily="49" charset="0"/>
              </a:rPr>
              <a:t>baSb</a:t>
            </a:r>
            <a:r>
              <a:rPr lang="zh-CN" altLang="en-US" b="1" dirty="0">
                <a:latin typeface="Times New Roman" pitchFamily="18" charset="0"/>
                <a:ea typeface="楷体_GB2312" pitchFamily="49" charset="-122"/>
                <a:cs typeface="Courier New" pitchFamily="49" charset="0"/>
              </a:rPr>
              <a:t>的推导</a:t>
            </a:r>
          </a:p>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设有文法</a:t>
            </a:r>
            <a:r>
              <a:rPr lang="en-US" altLang="zh-CN" b="1" dirty="0">
                <a:latin typeface="Times New Roman" pitchFamily="18" charset="0"/>
                <a:ea typeface="楷体_GB2312" pitchFamily="49" charset="-122"/>
                <a:cs typeface="Courier New" pitchFamily="49" charset="0"/>
              </a:rPr>
              <a:t>G</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t>
            </a:r>
            <a:r>
              <a:rPr lang="zh-CN" altLang="en-US" b="1" dirty="0">
                <a:latin typeface="Times New Roman" pitchFamily="18" charset="0"/>
                <a:ea typeface="楷体_GB2312" pitchFamily="49" charset="-122"/>
                <a:cs typeface="Courier New" pitchFamily="49" charset="0"/>
              </a:rPr>
              <a:t>］</a:t>
            </a:r>
            <a:r>
              <a:rPr lang="en-US" altLang="zh-CN" b="1" dirty="0">
                <a:latin typeface="Times New Roman" pitchFamily="18" charset="0"/>
                <a:ea typeface="楷体_GB2312" pitchFamily="49" charset="-122"/>
                <a:cs typeface="Courier New" pitchFamily="49" charset="0"/>
              </a:rPr>
              <a:t>=({S,A,B},{</a:t>
            </a:r>
            <a:r>
              <a:rPr lang="en-US" altLang="zh-CN" b="1" dirty="0" err="1">
                <a:latin typeface="Times New Roman" pitchFamily="18" charset="0"/>
                <a:ea typeface="楷体_GB2312" pitchFamily="49" charset="-122"/>
                <a:cs typeface="Courier New" pitchFamily="49" charset="0"/>
              </a:rPr>
              <a:t>a,b</a:t>
            </a:r>
            <a:r>
              <a:rPr lang="en-US" altLang="zh-CN" b="1" dirty="0">
                <a:latin typeface="Times New Roman" pitchFamily="18" charset="0"/>
                <a:ea typeface="楷体_GB2312" pitchFamily="49" charset="-122"/>
                <a:cs typeface="Courier New" pitchFamily="49" charset="0"/>
              </a:rPr>
              <a:t>},P,S),</a:t>
            </a:r>
            <a:r>
              <a:rPr lang="zh-CN" altLang="en-US" b="1" dirty="0">
                <a:latin typeface="Times New Roman" pitchFamily="18" charset="0"/>
                <a:ea typeface="楷体_GB2312" pitchFamily="49" charset="-122"/>
                <a:cs typeface="Courier New" pitchFamily="49" charset="0"/>
              </a:rPr>
              <a:t>其中</a:t>
            </a:r>
            <a:r>
              <a:rPr lang="en-US" altLang="zh-CN" b="1" dirty="0">
                <a:latin typeface="Times New Roman" pitchFamily="18" charset="0"/>
                <a:ea typeface="楷体_GB2312" pitchFamily="49" charset="-122"/>
                <a:cs typeface="Courier New" pitchFamily="49" charset="0"/>
              </a:rPr>
              <a:t>P</a:t>
            </a:r>
            <a:r>
              <a:rPr lang="zh-CN" altLang="en-US" b="1" dirty="0">
                <a:latin typeface="Times New Roman" pitchFamily="18" charset="0"/>
                <a:ea typeface="楷体_GB2312" pitchFamily="49" charset="-122"/>
                <a:cs typeface="Courier New" pitchFamily="49" charset="0"/>
              </a:rPr>
              <a:t>为</a:t>
            </a:r>
          </a:p>
          <a:p>
            <a:pPr algn="just">
              <a:lnSpc>
                <a:spcPct val="120000"/>
              </a:lnSpc>
              <a:spcBef>
                <a:spcPct val="20000"/>
              </a:spcBef>
              <a:buClr>
                <a:schemeClr val="hlink"/>
              </a:buClr>
              <a:buSzPct val="80000"/>
              <a:defRPr/>
            </a:pPr>
            <a:r>
              <a:rPr lang="zh-CN" altLang="en-US" b="1" dirty="0">
                <a:latin typeface="Times New Roman" pitchFamily="18" charset="0"/>
                <a:ea typeface="楷体_GB2312" pitchFamily="49" charset="-122"/>
                <a:cs typeface="Courier New" pitchFamily="49" charset="0"/>
              </a:rPr>
              <a:t>   </a:t>
            </a:r>
            <a:r>
              <a:rPr lang="en-US" altLang="zh-CN" b="1" dirty="0">
                <a:latin typeface="Times New Roman" pitchFamily="18" charset="0"/>
                <a:ea typeface="楷体_GB2312" pitchFamily="49" charset="-122"/>
                <a:cs typeface="Courier New" pitchFamily="49" charset="0"/>
              </a:rPr>
              <a:t>S∷=AB      A∷=</a:t>
            </a:r>
            <a:r>
              <a:rPr lang="en-US" altLang="zh-CN" b="1" dirty="0" err="1">
                <a:latin typeface="Times New Roman" pitchFamily="18" charset="0"/>
                <a:ea typeface="楷体_GB2312" pitchFamily="49" charset="-122"/>
                <a:cs typeface="Courier New" pitchFamily="49" charset="0"/>
              </a:rPr>
              <a:t>Aa|bB</a:t>
            </a:r>
            <a:r>
              <a:rPr lang="en-US" altLang="zh-CN" b="1" dirty="0">
                <a:latin typeface="Times New Roman" pitchFamily="18" charset="0"/>
                <a:ea typeface="楷体_GB2312" pitchFamily="49" charset="-122"/>
                <a:cs typeface="Courier New" pitchFamily="49" charset="0"/>
              </a:rPr>
              <a:t>       B∷=</a:t>
            </a:r>
            <a:r>
              <a:rPr lang="en-US" altLang="zh-CN" b="1" dirty="0" err="1">
                <a:latin typeface="Times New Roman" pitchFamily="18" charset="0"/>
                <a:ea typeface="楷体_GB2312" pitchFamily="49" charset="-122"/>
                <a:cs typeface="Courier New" pitchFamily="49" charset="0"/>
              </a:rPr>
              <a:t>a|Sb</a:t>
            </a:r>
            <a:endParaRPr lang="en-US" altLang="zh-CN" b="1" dirty="0">
              <a:latin typeface="Times New Roman" pitchFamily="18" charset="0"/>
              <a:ea typeface="楷体_GB2312" pitchFamily="49" charset="-122"/>
              <a:cs typeface="Courier New" pitchFamily="49" charset="0"/>
            </a:endParaRPr>
          </a:p>
          <a:p>
            <a:pPr algn="just">
              <a:lnSpc>
                <a:spcPct val="120000"/>
              </a:lnSpc>
              <a:spcBef>
                <a:spcPct val="20000"/>
              </a:spcBef>
              <a:buClr>
                <a:schemeClr val="hlink"/>
              </a:buClr>
              <a:buSzPct val="80000"/>
              <a:defRPr/>
            </a:pPr>
            <a:r>
              <a:rPr lang="en-US" altLang="zh-CN" b="1" dirty="0">
                <a:solidFill>
                  <a:srgbClr val="FFC000"/>
                </a:solidFill>
                <a:latin typeface="Times New Roman" pitchFamily="18" charset="0"/>
                <a:ea typeface="楷体_GB2312" pitchFamily="49" charset="-122"/>
                <a:cs typeface="Courier New" pitchFamily="49" charset="0"/>
              </a:rPr>
              <a:t>S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AB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bBB</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baB</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a:solidFill>
                  <a:srgbClr val="FFC000"/>
                </a:solidFill>
                <a:latin typeface="Times New Roman" pitchFamily="18" charset="0"/>
                <a:ea typeface="楷体_GB2312" pitchFamily="49" charset="-122"/>
                <a:cs typeface="Courier New" pitchFamily="49" charset="0"/>
                <a:sym typeface="Symbol" pitchFamily="18" charset="2"/>
              </a:rPr>
              <a:t></a:t>
            </a:r>
            <a:r>
              <a:rPr lang="en-US" altLang="zh-CN" b="1" dirty="0">
                <a:solidFill>
                  <a:srgbClr val="FFC000"/>
                </a:solidFill>
                <a:latin typeface="Times New Roman" pitchFamily="18" charset="0"/>
                <a:ea typeface="楷体_GB2312" pitchFamily="49" charset="-122"/>
                <a:cs typeface="Courier New" pitchFamily="49" charset="0"/>
              </a:rPr>
              <a:t> </a:t>
            </a:r>
            <a:r>
              <a:rPr lang="en-US" altLang="zh-CN" b="1" dirty="0" err="1">
                <a:solidFill>
                  <a:srgbClr val="FFC000"/>
                </a:solidFill>
                <a:latin typeface="Times New Roman" pitchFamily="18" charset="0"/>
                <a:ea typeface="楷体_GB2312" pitchFamily="49" charset="-122"/>
                <a:cs typeface="Courier New" pitchFamily="49" charset="0"/>
              </a:rPr>
              <a:t>baSb</a:t>
            </a:r>
            <a:endParaRPr lang="en-US" altLang="zh-CN" b="1" dirty="0">
              <a:latin typeface="Times New Roman" pitchFamily="18" charset="0"/>
              <a:ea typeface="楷体_GB2312" pitchFamily="49" charset="-122"/>
              <a:cs typeface="Courier New" pitchFamily="49" charset="0"/>
            </a:endParaRPr>
          </a:p>
        </p:txBody>
      </p:sp>
    </p:spTree>
    <p:extLst>
      <p:ext uri="{BB962C8B-B14F-4D97-AF65-F5344CB8AC3E}">
        <p14:creationId xmlns:p14="http://schemas.microsoft.com/office/powerpoint/2010/main" val="4039852473"/>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UNIT_TABLE_BEAUTIFY" val="smartTable{b6f7fe0e-8f0f-48ee-b7eb-aa620aa2335d}"/>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219</TotalTime>
  <Words>13719</Words>
  <Application>Microsoft Office PowerPoint</Application>
  <PresentationFormat>宽屏</PresentationFormat>
  <Paragraphs>1067</Paragraphs>
  <Slides>67</Slides>
  <Notes>64</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67</vt:i4>
      </vt:variant>
    </vt:vector>
  </HeadingPairs>
  <TitlesOfParts>
    <vt:vector size="81" baseType="lpstr">
      <vt:lpstr>等线</vt:lpstr>
      <vt:lpstr>等线 Light</vt:lpstr>
      <vt:lpstr>黑体</vt:lpstr>
      <vt:lpstr>楷体_GB2312</vt:lpstr>
      <vt:lpstr>宋体</vt:lpstr>
      <vt:lpstr>微软雅黑</vt:lpstr>
      <vt:lpstr>Arial</vt:lpstr>
      <vt:lpstr>Calibri</vt:lpstr>
      <vt:lpstr>Courier New</vt:lpstr>
      <vt:lpstr>Symbol</vt:lpstr>
      <vt:lpstr>Times New Roman</vt:lpstr>
      <vt:lpstr>Wingdings</vt:lpstr>
      <vt:lpstr>Wingdings 2</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jly</dc:creator>
  <cp:lastModifiedBy>jly</cp:lastModifiedBy>
  <cp:revision>30</cp:revision>
  <dcterms:created xsi:type="dcterms:W3CDTF">2021-03-01T03:19:46Z</dcterms:created>
  <dcterms:modified xsi:type="dcterms:W3CDTF">2021-03-11T14:59:33Z</dcterms:modified>
</cp:coreProperties>
</file>

<file path=docProps/thumbnail.jpeg>
</file>